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87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0" autoAdjust="0"/>
    <p:restoredTop sz="94660"/>
  </p:normalViewPr>
  <p:slideViewPr>
    <p:cSldViewPr>
      <p:cViewPr varScale="1">
        <p:scale>
          <a:sx n="105" d="100"/>
          <a:sy n="105" d="100"/>
        </p:scale>
        <p:origin x="133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3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98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45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53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40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64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08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22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09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51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6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26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61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04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76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53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40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64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08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22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09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5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019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65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61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04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76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53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40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64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08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22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0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9942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51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659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61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04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76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53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405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64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08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2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913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094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51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659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61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04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761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539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545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107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4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9778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481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527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05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968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610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47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507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539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545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1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8132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455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481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527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05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968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610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47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507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016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5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2557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523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656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422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525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918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867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847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09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025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1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448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457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308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716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012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597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859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917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28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844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7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D3C2-7B7D-4CC9-97A9-7B9823C73470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305C0-CC4F-4C28-8654-4084FBCFF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37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4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4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4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D3C2-7B7D-4CC9-97A9-7B9823C734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305C0-CC4F-4C28-8654-4084FBCFF67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4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2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2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5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D3C2-7B7D-4CC9-97A9-7B9823C7347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305C0-CC4F-4C28-8654-4084FBCFF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6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9919" y="20561"/>
            <a:ext cx="6400800" cy="676374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73498" y="869694"/>
            <a:ext cx="674722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At the start of every lesson you will be given 5 questions to answer in the back of your book.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sz="2400" dirty="0" smtClean="0">
                <a:solidFill>
                  <a:prstClr val="black"/>
                </a:solidFill>
              </a:rPr>
              <a:t>Question 1 will always be about </a:t>
            </a:r>
            <a:r>
              <a:rPr lang="en-GB" sz="2400" i="1" dirty="0" smtClean="0">
                <a:solidFill>
                  <a:prstClr val="black"/>
                </a:solidFill>
              </a:rPr>
              <a:t>A Christmas Carol</a:t>
            </a:r>
            <a:r>
              <a:rPr lang="en-GB" sz="2400" dirty="0" smtClean="0">
                <a:solidFill>
                  <a:prstClr val="black"/>
                </a:solidFill>
              </a:rPr>
              <a:t>.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8109" y="3047444"/>
            <a:ext cx="7363797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smtClean="0">
                <a:solidFill>
                  <a:prstClr val="black"/>
                </a:solidFill>
              </a:rPr>
              <a:t>Question 2 will always be about </a:t>
            </a:r>
            <a:r>
              <a:rPr lang="en-GB" sz="2400" i="1" dirty="0" smtClean="0">
                <a:solidFill>
                  <a:prstClr val="black"/>
                </a:solidFill>
              </a:rPr>
              <a:t>An Inspector Calls</a:t>
            </a:r>
            <a:r>
              <a:rPr lang="en-GB" sz="2400" dirty="0" smtClean="0">
                <a:solidFill>
                  <a:prstClr val="black"/>
                </a:solidFill>
              </a:rPr>
              <a:t>.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6856" y="4077072"/>
            <a:ext cx="759361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Question 3 will always be about </a:t>
            </a:r>
            <a:r>
              <a:rPr lang="en-GB" sz="2400" i="1" dirty="0" smtClean="0">
                <a:solidFill>
                  <a:prstClr val="black"/>
                </a:solidFill>
              </a:rPr>
              <a:t>Macbeth</a:t>
            </a:r>
            <a:r>
              <a:rPr lang="en-GB" sz="2400" dirty="0" smtClean="0">
                <a:solidFill>
                  <a:prstClr val="black"/>
                </a:solidFill>
              </a:rPr>
              <a:t>.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9378" y="4900501"/>
            <a:ext cx="7231341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Question 4 will always be about the </a:t>
            </a:r>
            <a:r>
              <a:rPr lang="en-GB" sz="2400" i="1" dirty="0" smtClean="0">
                <a:solidFill>
                  <a:prstClr val="black"/>
                </a:solidFill>
              </a:rPr>
              <a:t>Power and Conflict Anthology</a:t>
            </a:r>
            <a:r>
              <a:rPr lang="en-GB" sz="2400" dirty="0" smtClean="0">
                <a:solidFill>
                  <a:prstClr val="black"/>
                </a:solidFill>
              </a:rPr>
              <a:t> poetry.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5421" y="5924928"/>
            <a:ext cx="7395051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Question 5 will be about the language papers and techniques</a:t>
            </a:r>
            <a:r>
              <a:rPr lang="en-GB" dirty="0" smtClean="0">
                <a:solidFill>
                  <a:prstClr val="black"/>
                </a:solidFill>
              </a:rPr>
              <a:t>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2162356"/>
            <a:ext cx="6264696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Use these ideas to inform your own revision at home by identifying areas in which your knowledge is weaker.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214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do the ‘portly gentleman’ visit Scrooge for?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6675" y="2816611"/>
            <a:ext cx="7363797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Where </a:t>
            </a:r>
            <a:r>
              <a:rPr lang="en-GB" sz="2400" dirty="0">
                <a:solidFill>
                  <a:prstClr val="black"/>
                </a:solidFill>
              </a:rPr>
              <a:t>does Eva Smith find a job after she is fired from Mr. Birling’s factory?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7567" y="3948311"/>
            <a:ext cx="759361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do the witches say is going to come towards the castle?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70148" y="5085184"/>
            <a:ext cx="7251035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happens to the Kamikaze pilot in “Kamikaze”?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15186" y="6063427"/>
            <a:ext cx="7395051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Give </a:t>
            </a:r>
            <a:r>
              <a:rPr lang="en-GB" sz="2400" dirty="0">
                <a:solidFill>
                  <a:prstClr val="black"/>
                </a:solidFill>
              </a:rPr>
              <a:t>3 examples of nouns.</a:t>
            </a:r>
          </a:p>
        </p:txBody>
      </p:sp>
    </p:spTree>
    <p:extLst>
      <p:ext uri="{BB962C8B-B14F-4D97-AF65-F5344CB8AC3E}">
        <p14:creationId xmlns:p14="http://schemas.microsoft.com/office/powerpoint/2010/main" val="13858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is Marley’s relationship to Scrooge?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61437" y="2816611"/>
            <a:ext cx="7363797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In An Inspector Calls who </a:t>
            </a:r>
            <a:r>
              <a:rPr lang="en-GB" sz="2400" dirty="0">
                <a:solidFill>
                  <a:prstClr val="black"/>
                </a:solidFill>
              </a:rPr>
              <a:t>says “you seem like a nice, well-behaved family”?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856" y="3948311"/>
            <a:ext cx="759361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Who </a:t>
            </a:r>
            <a:r>
              <a:rPr lang="en-GB" sz="2400" dirty="0">
                <a:solidFill>
                  <a:prstClr val="black"/>
                </a:solidFill>
              </a:rPr>
              <a:t>does Lady Macbeth frame for the murder of King Duncan?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10357" y="4984779"/>
            <a:ext cx="7314878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Give </a:t>
            </a:r>
            <a:r>
              <a:rPr lang="en-GB" sz="2400" dirty="0">
                <a:solidFill>
                  <a:prstClr val="black"/>
                </a:solidFill>
              </a:rPr>
              <a:t>an example of a poem which includes the theme of war.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421" y="6093296"/>
            <a:ext cx="7395051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Write </a:t>
            </a:r>
            <a:r>
              <a:rPr lang="en-GB" sz="2400" dirty="0">
                <a:solidFill>
                  <a:prstClr val="black"/>
                </a:solidFill>
              </a:rPr>
              <a:t>some personification about the sun.</a:t>
            </a:r>
          </a:p>
        </p:txBody>
      </p:sp>
    </p:spTree>
    <p:extLst>
      <p:ext uri="{BB962C8B-B14F-4D97-AF65-F5344CB8AC3E}">
        <p14:creationId xmlns:p14="http://schemas.microsoft.com/office/powerpoint/2010/main" val="13858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relationship has Little Fan to Scrooge?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8109" y="2735028"/>
            <a:ext cx="7363797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are the </a:t>
            </a:r>
            <a:r>
              <a:rPr lang="en-GB" sz="2400" i="1" dirty="0">
                <a:solidFill>
                  <a:prstClr val="black"/>
                </a:solidFill>
              </a:rPr>
              <a:t>three unities </a:t>
            </a:r>
            <a:r>
              <a:rPr lang="en-GB" sz="2400" dirty="0">
                <a:solidFill>
                  <a:prstClr val="black"/>
                </a:solidFill>
              </a:rPr>
              <a:t>of a </a:t>
            </a:r>
            <a:r>
              <a:rPr lang="en-GB" sz="2400" dirty="0" smtClean="0">
                <a:solidFill>
                  <a:prstClr val="black"/>
                </a:solidFill>
              </a:rPr>
              <a:t>play that are displayed in An Inspector Calls?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7831" y="3853106"/>
            <a:ext cx="759361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is one of the reasons Macbeth </a:t>
            </a:r>
            <a:r>
              <a:rPr lang="en-GB" sz="2400" dirty="0" smtClean="0">
                <a:solidFill>
                  <a:prstClr val="black"/>
                </a:solidFill>
              </a:rPr>
              <a:t>gives to convince himself not to kill </a:t>
            </a:r>
            <a:r>
              <a:rPr lang="en-GB" sz="2400" dirty="0">
                <a:solidFill>
                  <a:prstClr val="black"/>
                </a:solidFill>
              </a:rPr>
              <a:t>Duncan?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5421" y="4900501"/>
            <a:ext cx="7395051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How </a:t>
            </a:r>
            <a:r>
              <a:rPr lang="en-GB" sz="2400" dirty="0">
                <a:solidFill>
                  <a:prstClr val="black"/>
                </a:solidFill>
              </a:rPr>
              <a:t>many soldiers are involved in “The Charge of the Light Brigade”?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2481" y="5924928"/>
            <a:ext cx="7395051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How </a:t>
            </a:r>
            <a:r>
              <a:rPr lang="en-GB" sz="2400" dirty="0">
                <a:solidFill>
                  <a:prstClr val="black"/>
                </a:solidFill>
              </a:rPr>
              <a:t>many points do you need to write for </a:t>
            </a:r>
            <a:r>
              <a:rPr lang="en-GB" sz="2400" dirty="0" smtClean="0">
                <a:solidFill>
                  <a:prstClr val="black"/>
                </a:solidFill>
              </a:rPr>
              <a:t>Language Paper </a:t>
            </a:r>
            <a:r>
              <a:rPr lang="en-GB" sz="2400" dirty="0">
                <a:solidFill>
                  <a:prstClr val="black"/>
                </a:solidFill>
              </a:rPr>
              <a:t>1, Question 1?</a:t>
            </a:r>
          </a:p>
        </p:txBody>
      </p:sp>
    </p:spTree>
    <p:extLst>
      <p:ext uri="{BB962C8B-B14F-4D97-AF65-F5344CB8AC3E}">
        <p14:creationId xmlns:p14="http://schemas.microsoft.com/office/powerpoint/2010/main" val="39064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8309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Which ACC character is described </a:t>
            </a:r>
            <a:r>
              <a:rPr lang="en-GB" sz="2400" dirty="0">
                <a:solidFill>
                  <a:prstClr val="black"/>
                </a:solidFill>
              </a:rPr>
              <a:t>in this </a:t>
            </a:r>
            <a:r>
              <a:rPr lang="en-GB" sz="2400" dirty="0" smtClean="0">
                <a:solidFill>
                  <a:prstClr val="black"/>
                </a:solidFill>
              </a:rPr>
              <a:t>quote: </a:t>
            </a:r>
            <a:r>
              <a:rPr lang="en-GB" sz="2400" dirty="0">
                <a:solidFill>
                  <a:prstClr val="black"/>
                </a:solidFill>
              </a:rPr>
              <a:t>“His face was ruddy and handsome; his eyes sparkled”?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62395" y="2975209"/>
            <a:ext cx="7363797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In AIC who </a:t>
            </a:r>
            <a:r>
              <a:rPr lang="en-GB" sz="2400" dirty="0">
                <a:solidFill>
                  <a:prstClr val="black"/>
                </a:solidFill>
              </a:rPr>
              <a:t>says “she was very pretty and looked as if she could take care of herself”?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856" y="3994478"/>
            <a:ext cx="759361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In Macbeth who </a:t>
            </a:r>
            <a:r>
              <a:rPr lang="en-GB" sz="2400" dirty="0">
                <a:solidFill>
                  <a:prstClr val="black"/>
                </a:solidFill>
              </a:rPr>
              <a:t>said “Screw your courage to the sticking place”?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62395" y="5085184"/>
            <a:ext cx="7363797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Give </a:t>
            </a:r>
            <a:r>
              <a:rPr lang="en-GB" sz="2400" dirty="0">
                <a:solidFill>
                  <a:prstClr val="black"/>
                </a:solidFill>
              </a:rPr>
              <a:t>an example of </a:t>
            </a:r>
            <a:r>
              <a:rPr lang="en-GB" sz="2400" dirty="0" smtClean="0">
                <a:solidFill>
                  <a:prstClr val="black"/>
                </a:solidFill>
              </a:rPr>
              <a:t>an anthology </a:t>
            </a:r>
            <a:r>
              <a:rPr lang="en-GB" sz="2400" dirty="0">
                <a:solidFill>
                  <a:prstClr val="black"/>
                </a:solidFill>
              </a:rPr>
              <a:t>poem that rhymes</a:t>
            </a:r>
            <a:r>
              <a:rPr lang="en-GB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421" y="5977344"/>
            <a:ext cx="7395051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is an omniscient narrator?</a:t>
            </a:r>
          </a:p>
        </p:txBody>
      </p:sp>
    </p:spTree>
    <p:extLst>
      <p:ext uri="{BB962C8B-B14F-4D97-AF65-F5344CB8AC3E}">
        <p14:creationId xmlns:p14="http://schemas.microsoft.com/office/powerpoint/2010/main" val="31685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In ACC who </a:t>
            </a:r>
            <a:r>
              <a:rPr lang="en-GB" sz="2400" dirty="0">
                <a:solidFill>
                  <a:prstClr val="black"/>
                </a:solidFill>
              </a:rPr>
              <a:t>said “God bless us, every one”?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6675" y="3001277"/>
            <a:ext cx="7363797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are the </a:t>
            </a:r>
            <a:r>
              <a:rPr lang="en-GB" sz="2400" dirty="0" err="1">
                <a:solidFill>
                  <a:prstClr val="black"/>
                </a:solidFill>
              </a:rPr>
              <a:t>Birlings</a:t>
            </a:r>
            <a:r>
              <a:rPr lang="en-GB" sz="2400" dirty="0">
                <a:solidFill>
                  <a:prstClr val="black"/>
                </a:solidFill>
              </a:rPr>
              <a:t> celebrating?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856" y="3902145"/>
            <a:ext cx="759361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In Macbeth who </a:t>
            </a:r>
            <a:r>
              <a:rPr lang="en-GB" sz="2400" dirty="0">
                <a:solidFill>
                  <a:prstClr val="black"/>
                </a:solidFill>
              </a:rPr>
              <a:t>says “Come you spirits that tend on mortal thoughts, unsex me here”?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5421" y="4945360"/>
            <a:ext cx="7539067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message did Tennyson want to give about leaders in war in </a:t>
            </a:r>
            <a:r>
              <a:rPr lang="en-GB" sz="2400" i="1" dirty="0" smtClean="0">
                <a:solidFill>
                  <a:prstClr val="black"/>
                </a:solidFill>
              </a:rPr>
              <a:t>The </a:t>
            </a:r>
            <a:r>
              <a:rPr lang="en-GB" sz="2400" i="1" dirty="0">
                <a:solidFill>
                  <a:prstClr val="black"/>
                </a:solidFill>
              </a:rPr>
              <a:t>Charge of the Light </a:t>
            </a:r>
            <a:r>
              <a:rPr lang="en-GB" sz="2400" i="1" dirty="0" smtClean="0">
                <a:solidFill>
                  <a:prstClr val="black"/>
                </a:solidFill>
              </a:rPr>
              <a:t>Brigade?</a:t>
            </a:r>
            <a:endParaRPr lang="en-GB" sz="2400" i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5421" y="6093296"/>
            <a:ext cx="7395051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Finish </a:t>
            </a:r>
            <a:r>
              <a:rPr lang="en-GB" sz="2400" dirty="0">
                <a:solidFill>
                  <a:prstClr val="black"/>
                </a:solidFill>
              </a:rPr>
              <a:t>this simile: The cat was…</a:t>
            </a:r>
          </a:p>
        </p:txBody>
      </p:sp>
    </p:spTree>
    <p:extLst>
      <p:ext uri="{BB962C8B-B14F-4D97-AF65-F5344CB8AC3E}">
        <p14:creationId xmlns:p14="http://schemas.microsoft.com/office/powerpoint/2010/main" val="19953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810718"/>
            <a:ext cx="7593616" cy="8309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Who </a:t>
            </a:r>
            <a:r>
              <a:rPr lang="en-GB" sz="2400" dirty="0">
                <a:solidFill>
                  <a:prstClr val="black"/>
                </a:solidFill>
              </a:rPr>
              <a:t>says “"If they would rather die…they had better do it, and decrease the surplus </a:t>
            </a:r>
            <a:r>
              <a:rPr lang="en-GB" sz="2400" dirty="0" smtClean="0">
                <a:solidFill>
                  <a:prstClr val="black"/>
                </a:solidFill>
              </a:rPr>
              <a:t>population"?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6675" y="3001277"/>
            <a:ext cx="7363797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Who </a:t>
            </a:r>
            <a:r>
              <a:rPr lang="en-GB" sz="2400" dirty="0">
                <a:solidFill>
                  <a:prstClr val="black"/>
                </a:solidFill>
              </a:rPr>
              <a:t>seems most upset by Eva’s death and why?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1830" y="3913654"/>
            <a:ext cx="759361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Who </a:t>
            </a:r>
            <a:r>
              <a:rPr lang="en-GB" sz="2400" dirty="0">
                <a:solidFill>
                  <a:prstClr val="black"/>
                </a:solidFill>
              </a:rPr>
              <a:t>said “Is this a dagger which I see before me”?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6463" y="4825475"/>
            <a:ext cx="7344009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Which </a:t>
            </a:r>
            <a:r>
              <a:rPr lang="en-GB" sz="2400" dirty="0">
                <a:solidFill>
                  <a:prstClr val="black"/>
                </a:solidFill>
              </a:rPr>
              <a:t>poem includes the line “I’m carving out me own identity”?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1047" y="5915124"/>
            <a:ext cx="7395051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are three things you could look at for the structure question?</a:t>
            </a:r>
          </a:p>
        </p:txBody>
      </p:sp>
    </p:spTree>
    <p:extLst>
      <p:ext uri="{BB962C8B-B14F-4D97-AF65-F5344CB8AC3E}">
        <p14:creationId xmlns:p14="http://schemas.microsoft.com/office/powerpoint/2010/main" val="31606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Give </a:t>
            </a:r>
            <a:r>
              <a:rPr lang="en-GB" sz="2400" dirty="0">
                <a:solidFill>
                  <a:prstClr val="black"/>
                </a:solidFill>
              </a:rPr>
              <a:t>one detail </a:t>
            </a:r>
            <a:r>
              <a:rPr lang="en-GB" sz="2400" dirty="0" smtClean="0">
                <a:solidFill>
                  <a:prstClr val="black"/>
                </a:solidFill>
              </a:rPr>
              <a:t>about </a:t>
            </a:r>
            <a:r>
              <a:rPr lang="en-GB" sz="2400" dirty="0">
                <a:solidFill>
                  <a:prstClr val="black"/>
                </a:solidFill>
              </a:rPr>
              <a:t>the appearance of Marley’s ghost</a:t>
            </a:r>
            <a:r>
              <a:rPr lang="en-GB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8109" y="3001277"/>
            <a:ext cx="7363797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is a socialist?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856" y="3941789"/>
            <a:ext cx="759361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How </a:t>
            </a:r>
            <a:r>
              <a:rPr lang="en-GB" sz="2400" dirty="0">
                <a:solidFill>
                  <a:prstClr val="black"/>
                </a:solidFill>
              </a:rPr>
              <a:t>did Lady Macbeth find out about the witches prophecies?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2879" y="5085184"/>
            <a:ext cx="7179027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has the most power in “The Prelude”?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421" y="6093296"/>
            <a:ext cx="7395051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Write </a:t>
            </a:r>
            <a:r>
              <a:rPr lang="en-GB" sz="2400" dirty="0">
                <a:solidFill>
                  <a:prstClr val="black"/>
                </a:solidFill>
              </a:rPr>
              <a:t>a complex sentence about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12511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8309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Who </a:t>
            </a:r>
            <a:r>
              <a:rPr lang="en-GB" sz="2400" dirty="0">
                <a:solidFill>
                  <a:prstClr val="black"/>
                </a:solidFill>
              </a:rPr>
              <a:t>says “I promise to live in the past, the present and the future”?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8109" y="2924183"/>
            <a:ext cx="7363797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Who </a:t>
            </a:r>
            <a:r>
              <a:rPr lang="en-GB" sz="2400" dirty="0">
                <a:solidFill>
                  <a:prstClr val="black"/>
                </a:solidFill>
              </a:rPr>
              <a:t>says “the famous younger generation who know it all…can’t take a joke”?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5703" y="3948311"/>
            <a:ext cx="759361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are </a:t>
            </a:r>
            <a:r>
              <a:rPr lang="en-GB" sz="2400" dirty="0">
                <a:solidFill>
                  <a:prstClr val="black"/>
                </a:solidFill>
              </a:rPr>
              <a:t>the first </a:t>
            </a:r>
            <a:r>
              <a:rPr lang="en-GB" sz="2400" dirty="0" smtClean="0">
                <a:solidFill>
                  <a:prstClr val="black"/>
                </a:solidFill>
              </a:rPr>
              <a:t>prophecies </a:t>
            </a:r>
            <a:r>
              <a:rPr lang="en-GB" sz="2400" dirty="0">
                <a:solidFill>
                  <a:prstClr val="black"/>
                </a:solidFill>
              </a:rPr>
              <a:t>given to Macbeth by the witches?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3147" y="5008345"/>
            <a:ext cx="7087325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Give </a:t>
            </a:r>
            <a:r>
              <a:rPr lang="en-GB" sz="2400" dirty="0">
                <a:solidFill>
                  <a:prstClr val="black"/>
                </a:solidFill>
              </a:rPr>
              <a:t>an example of a poem which includes the theme of </a:t>
            </a:r>
            <a:r>
              <a:rPr lang="en-GB" sz="2400" dirty="0" smtClean="0">
                <a:solidFill>
                  <a:prstClr val="black"/>
                </a:solidFill>
              </a:rPr>
              <a:t>identity.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5421" y="6093296"/>
            <a:ext cx="7395051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In </a:t>
            </a:r>
            <a:r>
              <a:rPr lang="en-GB" sz="2400" dirty="0">
                <a:solidFill>
                  <a:prstClr val="black"/>
                </a:solidFill>
              </a:rPr>
              <a:t>Section B of Paper 2, how are you expected to write?</a:t>
            </a:r>
          </a:p>
        </p:txBody>
      </p:sp>
    </p:spTree>
    <p:extLst>
      <p:ext uri="{BB962C8B-B14F-4D97-AF65-F5344CB8AC3E}">
        <p14:creationId xmlns:p14="http://schemas.microsoft.com/office/powerpoint/2010/main" val="34673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7162" y="1824785"/>
            <a:ext cx="7593616" cy="8309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is literally and metaphorically meant by Scrooge “extinguishing the light” of the Ghost of Christmas Past?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8109" y="2924183"/>
            <a:ext cx="7363797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How </a:t>
            </a:r>
            <a:r>
              <a:rPr lang="en-GB" sz="2400" dirty="0">
                <a:solidFill>
                  <a:prstClr val="black"/>
                </a:solidFill>
              </a:rPr>
              <a:t>does the Inspector claim to know so much about Eva Smith’s life?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856" y="4077072"/>
            <a:ext cx="759361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Finish the Macbeth </a:t>
            </a:r>
            <a:r>
              <a:rPr lang="en-GB" sz="2400" dirty="0">
                <a:solidFill>
                  <a:prstClr val="black"/>
                </a:solidFill>
              </a:rPr>
              <a:t>quote “Blood will have ____”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0288" y="5085167"/>
            <a:ext cx="7251035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Does </a:t>
            </a:r>
            <a:r>
              <a:rPr lang="en-GB" sz="2400" dirty="0">
                <a:solidFill>
                  <a:prstClr val="black"/>
                </a:solidFill>
              </a:rPr>
              <a:t>Blake have a positive or negative view of London?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7428" y="6063427"/>
            <a:ext cx="7395051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Give </a:t>
            </a:r>
            <a:r>
              <a:rPr lang="en-GB" sz="2400" dirty="0">
                <a:solidFill>
                  <a:prstClr val="black"/>
                </a:solidFill>
              </a:rPr>
              <a:t>3 examples of adjectives.</a:t>
            </a:r>
          </a:p>
        </p:txBody>
      </p:sp>
    </p:spTree>
    <p:extLst>
      <p:ext uri="{BB962C8B-B14F-4D97-AF65-F5344CB8AC3E}">
        <p14:creationId xmlns:p14="http://schemas.microsoft.com/office/powerpoint/2010/main" val="39064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Give </a:t>
            </a:r>
            <a:r>
              <a:rPr lang="en-GB" sz="2400" dirty="0">
                <a:solidFill>
                  <a:prstClr val="black"/>
                </a:solidFill>
              </a:rPr>
              <a:t>one detail about the Ghost of Christmas Present</a:t>
            </a:r>
            <a:r>
              <a:rPr lang="en-GB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0295" y="3001277"/>
            <a:ext cx="7363797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Why </a:t>
            </a:r>
            <a:r>
              <a:rPr lang="en-GB" sz="2400" dirty="0">
                <a:solidFill>
                  <a:prstClr val="black"/>
                </a:solidFill>
              </a:rPr>
              <a:t>is Mr Birling pleased that Sheila is marrying Gerald?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856" y="4077072"/>
            <a:ext cx="759361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Finish this Macbeth </a:t>
            </a:r>
            <a:r>
              <a:rPr lang="en-GB" sz="2400" dirty="0">
                <a:solidFill>
                  <a:prstClr val="black"/>
                </a:solidFill>
              </a:rPr>
              <a:t>quote “Fair is ____ and ____ is fair”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2751" y="5015699"/>
            <a:ext cx="7231341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Give 3 types of </a:t>
            </a:r>
            <a:r>
              <a:rPr lang="en-GB" sz="2400" dirty="0">
                <a:solidFill>
                  <a:prstClr val="black"/>
                </a:solidFill>
              </a:rPr>
              <a:t>people Blake speaks about in </a:t>
            </a:r>
            <a:r>
              <a:rPr lang="en-GB" sz="2400" i="1" dirty="0">
                <a:solidFill>
                  <a:prstClr val="black"/>
                </a:solidFill>
              </a:rPr>
              <a:t>London</a:t>
            </a:r>
            <a:r>
              <a:rPr lang="en-GB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420" y="6063427"/>
            <a:ext cx="7395051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technique is this “His room was a pigsty”?</a:t>
            </a:r>
          </a:p>
        </p:txBody>
      </p:sp>
    </p:spTree>
    <p:extLst>
      <p:ext uri="{BB962C8B-B14F-4D97-AF65-F5344CB8AC3E}">
        <p14:creationId xmlns:p14="http://schemas.microsoft.com/office/powerpoint/2010/main" val="31685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n w="25400">
                  <a:solidFill>
                    <a:srgbClr val="FFFF00"/>
                  </a:solidFill>
                </a:ln>
              </a:rPr>
              <a:t>1</a:t>
            </a:r>
            <a:endParaRPr lang="en-GB" sz="5400" b="1" dirty="0">
              <a:ln w="25400">
                <a:solidFill>
                  <a:srgbClr val="FFFF00"/>
                </a:solidFill>
              </a:ln>
            </a:endParaRP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n w="25400">
                  <a:solidFill>
                    <a:srgbClr val="00B0F0"/>
                  </a:solidFill>
                </a:ln>
              </a:rPr>
              <a:t>2</a:t>
            </a:r>
            <a:endParaRPr lang="en-GB" sz="5400" b="1" dirty="0">
              <a:ln w="25400">
                <a:solidFill>
                  <a:srgbClr val="00B0F0"/>
                </a:solidFill>
              </a:ln>
            </a:endParaRP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n w="25400">
                  <a:solidFill>
                    <a:srgbClr val="FF0000"/>
                  </a:solidFill>
                </a:ln>
              </a:rPr>
              <a:t>3</a:t>
            </a:r>
            <a:endParaRPr lang="en-GB" sz="5400" b="1" dirty="0">
              <a:ln w="25400">
                <a:solidFill>
                  <a:srgbClr val="FF0000"/>
                </a:solidFill>
              </a:ln>
            </a:endParaRP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n w="25400">
                  <a:solidFill>
                    <a:srgbClr val="7030A0"/>
                  </a:solidFill>
                </a:ln>
              </a:rPr>
              <a:t>4</a:t>
            </a:r>
            <a:endParaRPr lang="en-GB" sz="5400" b="1" dirty="0">
              <a:ln w="25400">
                <a:solidFill>
                  <a:srgbClr val="7030A0"/>
                </a:solidFill>
              </a:ln>
            </a:endParaRP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n w="25400">
                  <a:solidFill>
                    <a:schemeClr val="accent6"/>
                  </a:solidFill>
                </a:ln>
              </a:rPr>
              <a:t>5</a:t>
            </a:r>
            <a:endParaRPr lang="en-GB" sz="5400" b="1" dirty="0">
              <a:ln w="25400">
                <a:solidFill>
                  <a:schemeClr val="accent6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Please answer in the back of your book.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8309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Who </a:t>
            </a:r>
            <a:r>
              <a:rPr lang="en-GB" sz="2400" dirty="0"/>
              <a:t>does Bob </a:t>
            </a:r>
            <a:r>
              <a:rPr lang="en-GB" sz="2400" dirty="0" err="1"/>
              <a:t>Cratchit</a:t>
            </a:r>
            <a:r>
              <a:rPr lang="en-GB" sz="2400" dirty="0"/>
              <a:t> give a toast to which surprises Mrs. </a:t>
            </a:r>
            <a:r>
              <a:rPr lang="en-GB" sz="2400" dirty="0" err="1"/>
              <a:t>Cratchit</a:t>
            </a:r>
            <a:r>
              <a:rPr lang="en-GB" sz="2400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8109" y="3047444"/>
            <a:ext cx="7363797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When </a:t>
            </a:r>
            <a:r>
              <a:rPr lang="en-GB" sz="2400" dirty="0"/>
              <a:t>is An Inspector Calls set?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0900" y="3924238"/>
            <a:ext cx="759361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Who </a:t>
            </a:r>
            <a:r>
              <a:rPr lang="en-GB" sz="2400" dirty="0"/>
              <a:t>are the witches talking about when they say “something wicked this way comes”?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5881" y="5169445"/>
            <a:ext cx="7274591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Who </a:t>
            </a:r>
            <a:r>
              <a:rPr lang="en-GB" sz="2400" dirty="0"/>
              <a:t>was </a:t>
            </a:r>
            <a:r>
              <a:rPr lang="en-GB" sz="2400" dirty="0" err="1"/>
              <a:t>Ozymandias</a:t>
            </a:r>
            <a:r>
              <a:rPr lang="en-GB" sz="24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421" y="6063427"/>
            <a:ext cx="7395051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Write </a:t>
            </a:r>
            <a:r>
              <a:rPr lang="en-GB" sz="2400" dirty="0"/>
              <a:t>a sentence using a first person narrator.</a:t>
            </a:r>
          </a:p>
        </p:txBody>
      </p:sp>
    </p:spTree>
    <p:extLst>
      <p:ext uri="{BB962C8B-B14F-4D97-AF65-F5344CB8AC3E}">
        <p14:creationId xmlns:p14="http://schemas.microsoft.com/office/powerpoint/2010/main" val="14718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is the relationship of Bob </a:t>
            </a:r>
            <a:r>
              <a:rPr lang="en-GB" sz="2400" dirty="0" err="1">
                <a:solidFill>
                  <a:prstClr val="black"/>
                </a:solidFill>
              </a:rPr>
              <a:t>Cratchit</a:t>
            </a:r>
            <a:r>
              <a:rPr lang="en-GB" sz="2400" dirty="0">
                <a:solidFill>
                  <a:prstClr val="black"/>
                </a:solidFill>
              </a:rPr>
              <a:t> to Scrooge?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6675" y="2769556"/>
            <a:ext cx="7363797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does the Inspector reveal about Eric’s </a:t>
            </a:r>
            <a:r>
              <a:rPr lang="en-GB" sz="2400" dirty="0" smtClean="0">
                <a:solidFill>
                  <a:prstClr val="black"/>
                </a:solidFill>
              </a:rPr>
              <a:t>involvement in Eva Smith’s life?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6856" y="3902145"/>
            <a:ext cx="759361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news about Macbeth is brought to King Duncan by the Captain and Ross in Act 1, Scene 2?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3707" y="4975528"/>
            <a:ext cx="7338671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Which </a:t>
            </a:r>
            <a:r>
              <a:rPr lang="en-GB" sz="2400" dirty="0">
                <a:solidFill>
                  <a:prstClr val="black"/>
                </a:solidFill>
              </a:rPr>
              <a:t>poem includes this line “near where the chartered Thames does flow”?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421" y="6093296"/>
            <a:ext cx="7395051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Define </a:t>
            </a:r>
            <a:r>
              <a:rPr lang="en-GB" sz="2400" dirty="0">
                <a:solidFill>
                  <a:prstClr val="black"/>
                </a:solidFill>
              </a:rPr>
              <a:t>personification.</a:t>
            </a:r>
          </a:p>
        </p:txBody>
      </p:sp>
    </p:spTree>
    <p:extLst>
      <p:ext uri="{BB962C8B-B14F-4D97-AF65-F5344CB8AC3E}">
        <p14:creationId xmlns:p14="http://schemas.microsoft.com/office/powerpoint/2010/main" val="19953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8309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Give </a:t>
            </a:r>
            <a:r>
              <a:rPr lang="en-GB" sz="2400" dirty="0">
                <a:solidFill>
                  <a:prstClr val="black"/>
                </a:solidFill>
              </a:rPr>
              <a:t>one detail about the appearance of the Ghost of Christmas Past.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8109" y="2975209"/>
            <a:ext cx="7363797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In ACI who </a:t>
            </a:r>
            <a:r>
              <a:rPr lang="en-GB" sz="2400" dirty="0">
                <a:solidFill>
                  <a:prstClr val="black"/>
                </a:solidFill>
              </a:rPr>
              <a:t>is described as “heavy looking” and “rather portentous”?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856" y="4062258"/>
            <a:ext cx="759361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Who </a:t>
            </a:r>
            <a:r>
              <a:rPr lang="en-GB" sz="2400" dirty="0">
                <a:solidFill>
                  <a:prstClr val="black"/>
                </a:solidFill>
              </a:rPr>
              <a:t>said “Will all great Neptune’s ocean wash this blood clean from my hands”?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44122" y="5169445"/>
            <a:ext cx="7087325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Who </a:t>
            </a:r>
            <a:r>
              <a:rPr lang="en-GB" sz="2400" dirty="0">
                <a:solidFill>
                  <a:prstClr val="black"/>
                </a:solidFill>
              </a:rPr>
              <a:t>wrote </a:t>
            </a:r>
            <a:r>
              <a:rPr lang="en-GB" sz="2400" i="1" dirty="0">
                <a:solidFill>
                  <a:prstClr val="black"/>
                </a:solidFill>
              </a:rPr>
              <a:t>The Prelude</a:t>
            </a:r>
            <a:r>
              <a:rPr lang="en-GB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421" y="5892916"/>
            <a:ext cx="7395051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are you identifying about a text if you are finding the writer’s purpose?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Give </a:t>
            </a:r>
            <a:r>
              <a:rPr lang="en-GB" sz="2400" dirty="0">
                <a:solidFill>
                  <a:prstClr val="black"/>
                </a:solidFill>
              </a:rPr>
              <a:t>2 places the Ghost of Christmas Past takes Scrooge</a:t>
            </a:r>
            <a:r>
              <a:rPr lang="en-GB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3006" y="2962927"/>
            <a:ext cx="7363797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When </a:t>
            </a:r>
            <a:r>
              <a:rPr lang="en-GB" sz="2400" dirty="0">
                <a:solidFill>
                  <a:prstClr val="black"/>
                </a:solidFill>
              </a:rPr>
              <a:t>was An Inspector Calls written?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856" y="4077072"/>
            <a:ext cx="759361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When </a:t>
            </a:r>
            <a:r>
              <a:rPr lang="en-GB" sz="2400" dirty="0">
                <a:solidFill>
                  <a:prstClr val="black"/>
                </a:solidFill>
              </a:rPr>
              <a:t>do the witches plan to meet again?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3688" y="4900501"/>
            <a:ext cx="7056784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Which </a:t>
            </a:r>
            <a:r>
              <a:rPr lang="en-GB" sz="2400" dirty="0">
                <a:solidFill>
                  <a:prstClr val="black"/>
                </a:solidFill>
              </a:rPr>
              <a:t>poem includes this line “Look upon my works ye mighty and despair”?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0895" y="6093296"/>
            <a:ext cx="7395051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is an adverb?</a:t>
            </a:r>
          </a:p>
        </p:txBody>
      </p:sp>
    </p:spTree>
    <p:extLst>
      <p:ext uri="{BB962C8B-B14F-4D97-AF65-F5344CB8AC3E}">
        <p14:creationId xmlns:p14="http://schemas.microsoft.com/office/powerpoint/2010/main" val="12511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Who </a:t>
            </a:r>
            <a:r>
              <a:rPr lang="en-GB" sz="2400" dirty="0">
                <a:solidFill>
                  <a:prstClr val="black"/>
                </a:solidFill>
              </a:rPr>
              <a:t>says “I wear the chain I forged in life”?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8109" y="2868808"/>
            <a:ext cx="7363797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Who </a:t>
            </a:r>
            <a:r>
              <a:rPr lang="en-GB" sz="2400" dirty="0">
                <a:solidFill>
                  <a:prstClr val="black"/>
                </a:solidFill>
              </a:rPr>
              <a:t>says “It’s what happened to the girl and what we all did to her that matters”?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856" y="3994478"/>
            <a:ext cx="759361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does Lady Macbeth say she would do to her baby </a:t>
            </a:r>
            <a:r>
              <a:rPr lang="en-GB" sz="2400" dirty="0" smtClean="0">
                <a:solidFill>
                  <a:prstClr val="black"/>
                </a:solidFill>
              </a:rPr>
              <a:t>rather than break her word?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688" y="5037693"/>
            <a:ext cx="7056784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Give </a:t>
            </a:r>
            <a:r>
              <a:rPr lang="en-GB" sz="2400" dirty="0">
                <a:solidFill>
                  <a:prstClr val="black"/>
                </a:solidFill>
              </a:rPr>
              <a:t>an example of a poem which explores the theme of violence.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421" y="6093296"/>
            <a:ext cx="7395051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is a summary?</a:t>
            </a:r>
          </a:p>
        </p:txBody>
      </p:sp>
    </p:spTree>
    <p:extLst>
      <p:ext uri="{BB962C8B-B14F-4D97-AF65-F5344CB8AC3E}">
        <p14:creationId xmlns:p14="http://schemas.microsoft.com/office/powerpoint/2010/main" val="34673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824785"/>
            <a:ext cx="7593616" cy="8309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Give </a:t>
            </a:r>
            <a:r>
              <a:rPr lang="en-GB" sz="2400" dirty="0">
                <a:solidFill>
                  <a:prstClr val="black"/>
                </a:solidFill>
              </a:rPr>
              <a:t>one detail of the appearance of the Ghost of Christmas Yet To Come</a:t>
            </a:r>
            <a:r>
              <a:rPr lang="en-GB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8109" y="2840672"/>
            <a:ext cx="7363797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2 things does Mr Birling predict incorrectly in his first speech?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856" y="3899586"/>
            <a:ext cx="759361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does Lady Macbeth reveal to the Doctor whilst she is sleepwalking?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5881" y="4938613"/>
            <a:ext cx="7274591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Give </a:t>
            </a:r>
            <a:r>
              <a:rPr lang="en-GB" sz="2400" dirty="0">
                <a:solidFill>
                  <a:prstClr val="black"/>
                </a:solidFill>
              </a:rPr>
              <a:t>an example of a poem that was written by a woman.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421" y="6063427"/>
            <a:ext cx="7395051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In </a:t>
            </a:r>
            <a:r>
              <a:rPr lang="en-GB" sz="2400" dirty="0">
                <a:solidFill>
                  <a:prstClr val="black"/>
                </a:solidFill>
              </a:rPr>
              <a:t>Section B of Paper 1, how are you expected to write?</a:t>
            </a:r>
          </a:p>
        </p:txBody>
      </p:sp>
    </p:spTree>
    <p:extLst>
      <p:ext uri="{BB962C8B-B14F-4D97-AF65-F5344CB8AC3E}">
        <p14:creationId xmlns:p14="http://schemas.microsoft.com/office/powerpoint/2010/main" val="20986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Give </a:t>
            </a:r>
            <a:r>
              <a:rPr lang="en-GB" sz="2400" dirty="0">
                <a:solidFill>
                  <a:prstClr val="black"/>
                </a:solidFill>
              </a:rPr>
              <a:t>2 places the Ghost of Christmas Present takes Scrooge.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8109" y="2831850"/>
            <a:ext cx="7363797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Why </a:t>
            </a:r>
            <a:r>
              <a:rPr lang="en-GB" sz="2400" dirty="0">
                <a:solidFill>
                  <a:prstClr val="black"/>
                </a:solidFill>
              </a:rPr>
              <a:t>does it “not much matter” to Sheila if the Inspector is a real police officer or not?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856" y="4077072"/>
            <a:ext cx="759361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Who </a:t>
            </a:r>
            <a:r>
              <a:rPr lang="en-GB" sz="2400" dirty="0">
                <a:solidFill>
                  <a:prstClr val="black"/>
                </a:solidFill>
              </a:rPr>
              <a:t>says “Out </a:t>
            </a:r>
            <a:r>
              <a:rPr lang="en-GB" sz="2400" dirty="0" err="1">
                <a:solidFill>
                  <a:prstClr val="black"/>
                </a:solidFill>
              </a:rPr>
              <a:t>damn’d</a:t>
            </a:r>
            <a:r>
              <a:rPr lang="en-GB" sz="2400" dirty="0">
                <a:solidFill>
                  <a:prstClr val="black"/>
                </a:solidFill>
              </a:rPr>
              <a:t> spot, out I say”?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5881" y="5085167"/>
            <a:ext cx="7266025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is </a:t>
            </a:r>
            <a:r>
              <a:rPr lang="en-GB" sz="2400" dirty="0" err="1">
                <a:solidFill>
                  <a:prstClr val="black"/>
                </a:solidFill>
              </a:rPr>
              <a:t>Dharker’s</a:t>
            </a:r>
            <a:r>
              <a:rPr lang="en-GB" sz="2400" dirty="0">
                <a:solidFill>
                  <a:prstClr val="black"/>
                </a:solidFill>
              </a:rPr>
              <a:t> message in Tissue?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421" y="6093296"/>
            <a:ext cx="7395051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effect could a series of short sentences create?</a:t>
            </a:r>
          </a:p>
        </p:txBody>
      </p:sp>
    </p:spTree>
    <p:extLst>
      <p:ext uri="{BB962C8B-B14F-4D97-AF65-F5344CB8AC3E}">
        <p14:creationId xmlns:p14="http://schemas.microsoft.com/office/powerpoint/2010/main" val="39943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Finish </a:t>
            </a:r>
            <a:r>
              <a:rPr lang="en-GB" sz="2400" dirty="0">
                <a:solidFill>
                  <a:prstClr val="black"/>
                </a:solidFill>
              </a:rPr>
              <a:t>the quote : “Old Marley was as dead as a ____-____”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6675" y="2816611"/>
            <a:ext cx="7363797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From </a:t>
            </a:r>
            <a:r>
              <a:rPr lang="en-GB" sz="2400" dirty="0">
                <a:solidFill>
                  <a:prstClr val="black"/>
                </a:solidFill>
              </a:rPr>
              <a:t>the opening stage directions, how do we know the </a:t>
            </a:r>
            <a:r>
              <a:rPr lang="en-GB" sz="2400" dirty="0" err="1">
                <a:solidFill>
                  <a:prstClr val="black"/>
                </a:solidFill>
              </a:rPr>
              <a:t>Birlings</a:t>
            </a:r>
            <a:r>
              <a:rPr lang="en-GB" sz="2400" dirty="0">
                <a:solidFill>
                  <a:prstClr val="black"/>
                </a:solidFill>
              </a:rPr>
              <a:t> are wealthy?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856" y="4077072"/>
            <a:ext cx="759361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Who </a:t>
            </a:r>
            <a:r>
              <a:rPr lang="en-GB" sz="2400" dirty="0">
                <a:solidFill>
                  <a:prstClr val="black"/>
                </a:solidFill>
              </a:rPr>
              <a:t>said “let not light see my black and deep desires”?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9437" y="4900501"/>
            <a:ext cx="7251035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Why </a:t>
            </a:r>
            <a:r>
              <a:rPr lang="en-GB" sz="2400" dirty="0">
                <a:solidFill>
                  <a:prstClr val="black"/>
                </a:solidFill>
              </a:rPr>
              <a:t>does </a:t>
            </a:r>
            <a:r>
              <a:rPr lang="en-GB" sz="2400" dirty="0" err="1">
                <a:solidFill>
                  <a:prstClr val="black"/>
                </a:solidFill>
              </a:rPr>
              <a:t>Agard</a:t>
            </a:r>
            <a:r>
              <a:rPr lang="en-GB" sz="2400" dirty="0">
                <a:solidFill>
                  <a:prstClr val="black"/>
                </a:solidFill>
              </a:rPr>
              <a:t> use colloquial language in “Checking out me History”?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421" y="6093296"/>
            <a:ext cx="7395051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technique is this “the wind tore at my clothes”?</a:t>
            </a:r>
          </a:p>
        </p:txBody>
      </p:sp>
    </p:spTree>
    <p:extLst>
      <p:ext uri="{BB962C8B-B14F-4D97-AF65-F5344CB8AC3E}">
        <p14:creationId xmlns:p14="http://schemas.microsoft.com/office/powerpoint/2010/main" val="13438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8309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Who </a:t>
            </a:r>
            <a:r>
              <a:rPr lang="en-GB" sz="2400" dirty="0">
                <a:solidFill>
                  <a:prstClr val="black"/>
                </a:solidFill>
              </a:rPr>
              <a:t>is described as a “tight-fisted hand at the grind stone”?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8109" y="3047444"/>
            <a:ext cx="7363797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Why </a:t>
            </a:r>
            <a:r>
              <a:rPr lang="en-GB" sz="2400" dirty="0">
                <a:solidFill>
                  <a:prstClr val="black"/>
                </a:solidFill>
              </a:rPr>
              <a:t>does Priestley have the doorbell ring when it does?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856" y="3924238"/>
            <a:ext cx="759361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Finish </a:t>
            </a:r>
            <a:r>
              <a:rPr lang="en-GB" sz="2400" dirty="0">
                <a:solidFill>
                  <a:prstClr val="black"/>
                </a:solidFill>
              </a:rPr>
              <a:t>the quote: </a:t>
            </a:r>
            <a:r>
              <a:rPr lang="en-GB" sz="2400" dirty="0" smtClean="0">
                <a:solidFill>
                  <a:prstClr val="black"/>
                </a:solidFill>
              </a:rPr>
              <a:t>“</a:t>
            </a:r>
            <a:r>
              <a:rPr lang="en-GB" sz="2400" dirty="0" err="1" smtClean="0">
                <a:solidFill>
                  <a:prstClr val="black"/>
                </a:solidFill>
              </a:rPr>
              <a:t>unseam’d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</a:rPr>
              <a:t>him from the ____ to the ___”?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5881" y="5001598"/>
            <a:ext cx="7275020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How </a:t>
            </a:r>
            <a:r>
              <a:rPr lang="en-GB" sz="2400" dirty="0">
                <a:solidFill>
                  <a:prstClr val="black"/>
                </a:solidFill>
              </a:rPr>
              <a:t>do the islanders prepare for the storm in “Storm on the Island”?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421" y="6093296"/>
            <a:ext cx="7395051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Define </a:t>
            </a:r>
            <a:r>
              <a:rPr lang="en-GB" sz="2400" dirty="0">
                <a:solidFill>
                  <a:prstClr val="black"/>
                </a:solidFill>
              </a:rPr>
              <a:t>the term rhetorical question.</a:t>
            </a:r>
          </a:p>
        </p:txBody>
      </p:sp>
    </p:spTree>
    <p:extLst>
      <p:ext uri="{BB962C8B-B14F-4D97-AF65-F5344CB8AC3E}">
        <p14:creationId xmlns:p14="http://schemas.microsoft.com/office/powerpoint/2010/main" val="1875864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8309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are the names of the two children who emerge from the robes of the Ghost of Christmas Present?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62148" y="2984529"/>
            <a:ext cx="7363797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Who </a:t>
            </a:r>
            <a:r>
              <a:rPr lang="en-GB" sz="2400" dirty="0">
                <a:solidFill>
                  <a:prstClr val="black"/>
                </a:solidFill>
              </a:rPr>
              <a:t>is described as “very much the easy, well-bred young man about town”?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856" y="4077072"/>
            <a:ext cx="759361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How </a:t>
            </a:r>
            <a:r>
              <a:rPr lang="en-GB" sz="2400" dirty="0">
                <a:solidFill>
                  <a:prstClr val="black"/>
                </a:solidFill>
              </a:rPr>
              <a:t>does Lady Macbeth die?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8238" y="5085184"/>
            <a:ext cx="7107019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Wilfred </a:t>
            </a:r>
            <a:r>
              <a:rPr lang="en-GB" sz="2400" dirty="0">
                <a:solidFill>
                  <a:prstClr val="black"/>
                </a:solidFill>
              </a:rPr>
              <a:t>Owen (Exposure) was a soldier in which war?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421" y="6093296"/>
            <a:ext cx="7395051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Give </a:t>
            </a:r>
            <a:r>
              <a:rPr lang="en-GB" sz="2400" dirty="0">
                <a:solidFill>
                  <a:prstClr val="black"/>
                </a:solidFill>
              </a:rPr>
              <a:t>2 examples of onomatopoeic words.</a:t>
            </a:r>
          </a:p>
        </p:txBody>
      </p:sp>
    </p:spTree>
    <p:extLst>
      <p:ext uri="{BB962C8B-B14F-4D97-AF65-F5344CB8AC3E}">
        <p14:creationId xmlns:p14="http://schemas.microsoft.com/office/powerpoint/2010/main" val="1557100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8309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does the light of the Ghost of Christmas Past represent?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8109" y="2961141"/>
            <a:ext cx="7363797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term is used when the audience knows more about what is happening than the characters on stage?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856" y="4077072"/>
            <a:ext cx="759361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title is Macbeth given after the opening battle?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7899" y="5085184"/>
            <a:ext cx="7179027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Which </a:t>
            </a:r>
            <a:r>
              <a:rPr lang="en-GB" sz="2400" dirty="0">
                <a:solidFill>
                  <a:prstClr val="black"/>
                </a:solidFill>
              </a:rPr>
              <a:t>poem starts “We are prepared”?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421" y="5878761"/>
            <a:ext cx="7395051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Give </a:t>
            </a:r>
            <a:r>
              <a:rPr lang="en-GB" sz="2400" dirty="0">
                <a:solidFill>
                  <a:prstClr val="black"/>
                </a:solidFill>
              </a:rPr>
              <a:t>an example of how </a:t>
            </a:r>
            <a:r>
              <a:rPr lang="en-GB" sz="2400" dirty="0" smtClean="0">
                <a:solidFill>
                  <a:prstClr val="black"/>
                </a:solidFill>
              </a:rPr>
              <a:t>you </a:t>
            </a:r>
            <a:r>
              <a:rPr lang="en-GB" sz="2400" dirty="0">
                <a:solidFill>
                  <a:prstClr val="black"/>
                </a:solidFill>
              </a:rPr>
              <a:t>might start a </a:t>
            </a:r>
            <a:r>
              <a:rPr lang="en-GB" sz="2400" dirty="0" smtClean="0">
                <a:solidFill>
                  <a:prstClr val="black"/>
                </a:solidFill>
              </a:rPr>
              <a:t>paragraph in the </a:t>
            </a:r>
            <a:r>
              <a:rPr lang="en-GB" sz="2400" dirty="0">
                <a:solidFill>
                  <a:prstClr val="black"/>
                </a:solidFill>
              </a:rPr>
              <a:t>opinion section of Paper 1.</a:t>
            </a:r>
          </a:p>
        </p:txBody>
      </p:sp>
    </p:spTree>
    <p:extLst>
      <p:ext uri="{BB962C8B-B14F-4D97-AF65-F5344CB8AC3E}">
        <p14:creationId xmlns:p14="http://schemas.microsoft.com/office/powerpoint/2010/main" val="52063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848313"/>
            <a:ext cx="7593616" cy="8309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Finish </a:t>
            </a:r>
            <a:r>
              <a:rPr lang="en-GB" sz="2400" dirty="0">
                <a:solidFill>
                  <a:prstClr val="black"/>
                </a:solidFill>
              </a:rPr>
              <a:t>the quote: “I will honour _____ in my heart, and try to keep it all the year.”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8109" y="3047444"/>
            <a:ext cx="7363797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Who </a:t>
            </a:r>
            <a:r>
              <a:rPr lang="en-GB" sz="2400" dirty="0">
                <a:solidFill>
                  <a:prstClr val="black"/>
                </a:solidFill>
              </a:rPr>
              <a:t>is described as “half shy, half assertive”?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7544" y="3948311"/>
            <a:ext cx="759361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Finish </a:t>
            </a:r>
            <a:r>
              <a:rPr lang="en-GB" sz="2400" dirty="0">
                <a:solidFill>
                  <a:prstClr val="black"/>
                </a:solidFill>
              </a:rPr>
              <a:t>the quote “Look like the innocent flower, but be like the ______ </a:t>
            </a:r>
            <a:r>
              <a:rPr lang="en-GB" sz="2400" dirty="0" err="1">
                <a:solidFill>
                  <a:prstClr val="black"/>
                </a:solidFill>
              </a:rPr>
              <a:t>under’t</a:t>
            </a:r>
            <a:r>
              <a:rPr lang="en-GB" sz="2400" dirty="0">
                <a:solidFill>
                  <a:prstClr val="black"/>
                </a:solidFill>
              </a:rPr>
              <a:t>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5421" y="5085184"/>
            <a:ext cx="7539067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Which </a:t>
            </a:r>
            <a:r>
              <a:rPr lang="en-GB" sz="2400" dirty="0">
                <a:solidFill>
                  <a:prstClr val="black"/>
                </a:solidFill>
              </a:rPr>
              <a:t>poem includes the line “it may be sick with tyrants”?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421" y="5878761"/>
            <a:ext cx="7395051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pathetic fallacy might be used if a story is set at a funeral?</a:t>
            </a:r>
          </a:p>
        </p:txBody>
      </p:sp>
    </p:spTree>
    <p:extLst>
      <p:ext uri="{BB962C8B-B14F-4D97-AF65-F5344CB8AC3E}">
        <p14:creationId xmlns:p14="http://schemas.microsoft.com/office/powerpoint/2010/main" val="20553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4957" y="1793024"/>
            <a:ext cx="7593616" cy="8309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does Scrooge tell Bob </a:t>
            </a:r>
            <a:r>
              <a:rPr lang="en-GB" sz="2400" dirty="0" err="1">
                <a:solidFill>
                  <a:prstClr val="black"/>
                </a:solidFill>
              </a:rPr>
              <a:t>Cratchit</a:t>
            </a:r>
            <a:r>
              <a:rPr lang="en-GB" sz="2400" dirty="0">
                <a:solidFill>
                  <a:prstClr val="black"/>
                </a:solidFill>
              </a:rPr>
              <a:t> at the end of the novel?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7140" y="2816611"/>
            <a:ext cx="7363797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How </a:t>
            </a:r>
            <a:r>
              <a:rPr lang="en-GB" sz="2400" dirty="0">
                <a:solidFill>
                  <a:prstClr val="black"/>
                </a:solidFill>
              </a:rPr>
              <a:t>is the lighting described at first and how does it change when the Inspector arrives?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856" y="3853452"/>
            <a:ext cx="759361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How </a:t>
            </a:r>
            <a:r>
              <a:rPr lang="en-GB" sz="2400" dirty="0">
                <a:solidFill>
                  <a:prstClr val="black"/>
                </a:solidFill>
              </a:rPr>
              <a:t>many men reign as king of Scotland in the </a:t>
            </a:r>
            <a:r>
              <a:rPr lang="en-GB" sz="2400" dirty="0" smtClean="0">
                <a:solidFill>
                  <a:prstClr val="black"/>
                </a:solidFill>
              </a:rPr>
              <a:t>play Macbeth?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9131" y="4825475"/>
            <a:ext cx="7231341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is the often unseen threat in war described in “Exposure”?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16855" y="5894896"/>
            <a:ext cx="7395051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questions in Paper 2 ask you to compare </a:t>
            </a:r>
            <a:r>
              <a:rPr lang="en-GB" sz="2400" dirty="0" smtClean="0">
                <a:solidFill>
                  <a:prstClr val="black"/>
                </a:solidFill>
              </a:rPr>
              <a:t>both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sources</a:t>
            </a:r>
            <a:r>
              <a:rPr lang="en-GB" sz="2400" dirty="0">
                <a:solidFill>
                  <a:prstClr val="black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6731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6967" y="1796650"/>
            <a:ext cx="7593616" cy="8309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Who </a:t>
            </a:r>
            <a:r>
              <a:rPr lang="en-GB" sz="2400" dirty="0">
                <a:solidFill>
                  <a:prstClr val="black"/>
                </a:solidFill>
              </a:rPr>
              <a:t>is Scrooge talking to when he says “What right have you to be merry? You’re poor </a:t>
            </a:r>
            <a:r>
              <a:rPr lang="en-GB" sz="2400" dirty="0" smtClean="0">
                <a:solidFill>
                  <a:prstClr val="black"/>
                </a:solidFill>
              </a:rPr>
              <a:t>enough”?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5421" y="2824708"/>
            <a:ext cx="7363797" cy="120032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Who </a:t>
            </a:r>
            <a:r>
              <a:rPr lang="en-GB" sz="2400" dirty="0">
                <a:solidFill>
                  <a:prstClr val="black"/>
                </a:solidFill>
              </a:rPr>
              <a:t>says” the way some of these cranks talk and write now, you’d think everybody has to look after everybody else”?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856" y="4277973"/>
            <a:ext cx="759361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Why </a:t>
            </a:r>
            <a:r>
              <a:rPr lang="en-GB" sz="2400" dirty="0">
                <a:solidFill>
                  <a:prstClr val="black"/>
                </a:solidFill>
              </a:rPr>
              <a:t>is Malcolm able to kill Macbeth?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61700" y="5085167"/>
            <a:ext cx="7127518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sort of pilot was a Kamikaze pilot?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421" y="5878761"/>
            <a:ext cx="7395051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does Question 4 of Paper 1 give you to answer about?</a:t>
            </a:r>
          </a:p>
        </p:txBody>
      </p:sp>
    </p:spTree>
    <p:extLst>
      <p:ext uri="{BB962C8B-B14F-4D97-AF65-F5344CB8AC3E}">
        <p14:creationId xmlns:p14="http://schemas.microsoft.com/office/powerpoint/2010/main" val="20867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3693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8109" y="3047444"/>
            <a:ext cx="7363797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856" y="4077072"/>
            <a:ext cx="759361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5421" y="5085184"/>
            <a:ext cx="7539067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5421" y="6093296"/>
            <a:ext cx="7395051" cy="369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does Scrooge’s door knocker change into in Stave 1?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8109" y="3047444"/>
            <a:ext cx="7363797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plot twist happens at the end of </a:t>
            </a:r>
            <a:r>
              <a:rPr lang="en-GB" sz="2400" dirty="0" smtClean="0">
                <a:solidFill>
                  <a:prstClr val="black"/>
                </a:solidFill>
              </a:rPr>
              <a:t>An Inspector Calls?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6856" y="3941789"/>
            <a:ext cx="759361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vision does Macbeth have before he kills Duncan?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5421" y="4900501"/>
            <a:ext cx="7539067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Which </a:t>
            </a:r>
            <a:r>
              <a:rPr lang="en-GB" sz="2400" dirty="0">
                <a:solidFill>
                  <a:prstClr val="black"/>
                </a:solidFill>
              </a:rPr>
              <a:t>poem details the “spools of suffering” of a war professional?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421" y="5915124"/>
            <a:ext cx="7395051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How </a:t>
            </a:r>
            <a:r>
              <a:rPr lang="en-GB" sz="2400" dirty="0">
                <a:solidFill>
                  <a:prstClr val="black"/>
                </a:solidFill>
              </a:rPr>
              <a:t>many points should you find for each of the language and structure questions for Paper 1?</a:t>
            </a:r>
          </a:p>
        </p:txBody>
      </p:sp>
    </p:spTree>
    <p:extLst>
      <p:ext uri="{BB962C8B-B14F-4D97-AF65-F5344CB8AC3E}">
        <p14:creationId xmlns:p14="http://schemas.microsoft.com/office/powerpoint/2010/main" val="20553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2392" y="1810718"/>
            <a:ext cx="7532402" cy="8309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Who </a:t>
            </a:r>
            <a:r>
              <a:rPr lang="en-GB" sz="2400" dirty="0">
                <a:solidFill>
                  <a:prstClr val="black"/>
                </a:solidFill>
              </a:rPr>
              <a:t>is described in this quote: “A solitary child, neglected by his friends”?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8109" y="3001277"/>
            <a:ext cx="7363797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does Sheila </a:t>
            </a:r>
            <a:r>
              <a:rPr lang="en-GB" sz="2400" dirty="0" smtClean="0">
                <a:solidFill>
                  <a:prstClr val="black"/>
                </a:solidFill>
              </a:rPr>
              <a:t>give back </a:t>
            </a:r>
            <a:r>
              <a:rPr lang="en-GB" sz="2400" dirty="0">
                <a:solidFill>
                  <a:prstClr val="black"/>
                </a:solidFill>
              </a:rPr>
              <a:t>to Gerald before he leaves?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1178" y="4076299"/>
            <a:ext cx="759361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Who </a:t>
            </a:r>
            <a:r>
              <a:rPr lang="en-GB" sz="2400" dirty="0">
                <a:solidFill>
                  <a:prstClr val="black"/>
                </a:solidFill>
              </a:rPr>
              <a:t>kills Macbeth?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5881" y="5085184"/>
            <a:ext cx="7266025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Who </a:t>
            </a:r>
            <a:r>
              <a:rPr lang="en-GB" sz="2400" dirty="0">
                <a:solidFill>
                  <a:prstClr val="black"/>
                </a:solidFill>
              </a:rPr>
              <a:t>is grieving in </a:t>
            </a:r>
            <a:r>
              <a:rPr lang="en-GB" sz="2400" dirty="0" smtClean="0">
                <a:solidFill>
                  <a:prstClr val="black"/>
                </a:solidFill>
              </a:rPr>
              <a:t>the poem Poppies</a:t>
            </a:r>
            <a:r>
              <a:rPr lang="en-GB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421" y="5915124"/>
            <a:ext cx="7395051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technique is this “To Chloe, this punishment was the most unfair thing that had ever happened”?</a:t>
            </a:r>
          </a:p>
        </p:txBody>
      </p:sp>
    </p:spTree>
    <p:extLst>
      <p:ext uri="{BB962C8B-B14F-4D97-AF65-F5344CB8AC3E}">
        <p14:creationId xmlns:p14="http://schemas.microsoft.com/office/powerpoint/2010/main" val="20553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449600" cy="8309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ACC - What </a:t>
            </a:r>
            <a:r>
              <a:rPr lang="en-GB" sz="2400" dirty="0">
                <a:solidFill>
                  <a:prstClr val="black"/>
                </a:solidFill>
              </a:rPr>
              <a:t>are the </a:t>
            </a:r>
            <a:r>
              <a:rPr lang="en-GB" sz="2400" dirty="0" smtClean="0">
                <a:solidFill>
                  <a:prstClr val="black"/>
                </a:solidFill>
              </a:rPr>
              <a:t>people selling </a:t>
            </a:r>
            <a:r>
              <a:rPr lang="en-GB" sz="2400" dirty="0">
                <a:solidFill>
                  <a:prstClr val="black"/>
                </a:solidFill>
              </a:rPr>
              <a:t>at Old Joe’s shop in Stave </a:t>
            </a:r>
            <a:r>
              <a:rPr lang="en-GB" sz="2400" dirty="0" smtClean="0">
                <a:solidFill>
                  <a:prstClr val="black"/>
                </a:solidFill>
              </a:rPr>
              <a:t>4?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8109" y="3047444"/>
            <a:ext cx="7363797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Why </a:t>
            </a:r>
            <a:r>
              <a:rPr lang="en-GB" sz="2400" dirty="0">
                <a:solidFill>
                  <a:prstClr val="black"/>
                </a:solidFill>
              </a:rPr>
              <a:t>was Eva Smith dismissed from Birling and </a:t>
            </a:r>
            <a:r>
              <a:rPr lang="en-GB" sz="2400" dirty="0" smtClean="0">
                <a:solidFill>
                  <a:prstClr val="black"/>
                </a:solidFill>
              </a:rPr>
              <a:t>Co.?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5467" y="4108904"/>
            <a:ext cx="759361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appears to Macbeth at the banquet table?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5421" y="4945360"/>
            <a:ext cx="7539067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Give </a:t>
            </a:r>
            <a:r>
              <a:rPr lang="en-GB" sz="2400" dirty="0">
                <a:solidFill>
                  <a:prstClr val="black"/>
                </a:solidFill>
              </a:rPr>
              <a:t>an example of a poem which includes the theme of </a:t>
            </a:r>
            <a:r>
              <a:rPr lang="en-GB" sz="2400" dirty="0" smtClean="0">
                <a:solidFill>
                  <a:prstClr val="black"/>
                </a:solidFill>
              </a:rPr>
              <a:t>loss.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5421" y="6093296"/>
            <a:ext cx="7395051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Write </a:t>
            </a:r>
            <a:r>
              <a:rPr lang="en-GB" sz="2400" dirty="0">
                <a:solidFill>
                  <a:prstClr val="black"/>
                </a:solidFill>
              </a:rPr>
              <a:t>a simile to describe a tree.</a:t>
            </a:r>
          </a:p>
        </p:txBody>
      </p:sp>
    </p:spTree>
    <p:extLst>
      <p:ext uri="{BB962C8B-B14F-4D97-AF65-F5344CB8AC3E}">
        <p14:creationId xmlns:p14="http://schemas.microsoft.com/office/powerpoint/2010/main" val="20553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8309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Give </a:t>
            </a:r>
            <a:r>
              <a:rPr lang="en-GB" sz="2400" dirty="0">
                <a:solidFill>
                  <a:prstClr val="black"/>
                </a:solidFill>
              </a:rPr>
              <a:t>2 places the Ghost of Christmas Yet to Come takes Scrooge.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8109" y="2961141"/>
            <a:ext cx="7363797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Finish </a:t>
            </a:r>
            <a:r>
              <a:rPr lang="en-GB" sz="2400" dirty="0">
                <a:solidFill>
                  <a:prstClr val="black"/>
                </a:solidFill>
              </a:rPr>
              <a:t>the quote “if men will not learn that lesson they will be taught it in </a:t>
            </a:r>
            <a:r>
              <a:rPr lang="en-GB" sz="2400" dirty="0" smtClean="0">
                <a:solidFill>
                  <a:prstClr val="black"/>
                </a:solidFill>
              </a:rPr>
              <a:t>fire and blood and _____”?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6856" y="3991919"/>
            <a:ext cx="759361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Finish </a:t>
            </a:r>
            <a:r>
              <a:rPr lang="en-GB" sz="2400" dirty="0">
                <a:solidFill>
                  <a:prstClr val="black"/>
                </a:solidFill>
              </a:rPr>
              <a:t>the quote: “______ was from his mother’s womb. Untimely </a:t>
            </a:r>
            <a:r>
              <a:rPr lang="en-GB" sz="2400" dirty="0" err="1">
                <a:solidFill>
                  <a:prstClr val="black"/>
                </a:solidFill>
              </a:rPr>
              <a:t>ripp’d</a:t>
            </a:r>
            <a:r>
              <a:rPr lang="en-GB" sz="2400" dirty="0">
                <a:solidFill>
                  <a:prstClr val="black"/>
                </a:solidFill>
              </a:rPr>
              <a:t>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5421" y="5085184"/>
            <a:ext cx="7539067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is the story told in The </a:t>
            </a:r>
            <a:r>
              <a:rPr lang="en-GB" sz="2400" dirty="0" err="1">
                <a:solidFill>
                  <a:prstClr val="black"/>
                </a:solidFill>
              </a:rPr>
              <a:t>Emigree</a:t>
            </a:r>
            <a:r>
              <a:rPr lang="en-GB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421" y="5878761"/>
            <a:ext cx="7395051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Give </a:t>
            </a:r>
            <a:r>
              <a:rPr lang="en-GB" sz="2400" dirty="0">
                <a:solidFill>
                  <a:prstClr val="black"/>
                </a:solidFill>
              </a:rPr>
              <a:t>an example of a book or film with a non-linear narrative.</a:t>
            </a:r>
          </a:p>
        </p:txBody>
      </p:sp>
    </p:spTree>
    <p:extLst>
      <p:ext uri="{BB962C8B-B14F-4D97-AF65-F5344CB8AC3E}">
        <p14:creationId xmlns:p14="http://schemas.microsoft.com/office/powerpoint/2010/main" val="13858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does Little Fan tell Scrooge?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8109" y="2878016"/>
            <a:ext cx="7363797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Why </a:t>
            </a:r>
            <a:r>
              <a:rPr lang="en-GB" sz="2400" dirty="0">
                <a:solidFill>
                  <a:prstClr val="black"/>
                </a:solidFill>
              </a:rPr>
              <a:t>does Mrs. Birling not care even after she sees the photograph?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856" y="4077072"/>
            <a:ext cx="759361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prophecy is given to Banquo by the witches?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56675" y="4984779"/>
            <a:ext cx="7355231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Give </a:t>
            </a:r>
            <a:r>
              <a:rPr lang="en-GB" sz="2400" dirty="0">
                <a:solidFill>
                  <a:prstClr val="black"/>
                </a:solidFill>
              </a:rPr>
              <a:t>an example of a poem which includes the theme of nature</a:t>
            </a:r>
            <a:r>
              <a:rPr lang="en-GB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421" y="6093296"/>
            <a:ext cx="7395051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Write </a:t>
            </a:r>
            <a:r>
              <a:rPr lang="en-GB" sz="2400" dirty="0">
                <a:solidFill>
                  <a:prstClr val="black"/>
                </a:solidFill>
              </a:rPr>
              <a:t>a sentence in past tense.</a:t>
            </a:r>
          </a:p>
        </p:txBody>
      </p:sp>
    </p:spTree>
    <p:extLst>
      <p:ext uri="{BB962C8B-B14F-4D97-AF65-F5344CB8AC3E}">
        <p14:creationId xmlns:p14="http://schemas.microsoft.com/office/powerpoint/2010/main" val="13858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48" y="160338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 smtClean="0"/>
              <a:t> </a:t>
            </a:r>
            <a:r>
              <a:rPr lang="en-GB" sz="8000" b="1" dirty="0" smtClean="0">
                <a:solidFill>
                  <a:schemeClr val="accent4">
                    <a:lumMod val="75000"/>
                  </a:schemeClr>
                </a:solidFill>
              </a:rPr>
              <a:t>5-a-day</a:t>
            </a:r>
            <a:endParaRPr lang="en-GB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4" y="-189696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256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05" y="1700691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5" y="2709041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57" y="2831850"/>
            <a:ext cx="113289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" y="3854000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027" y="3902145"/>
            <a:ext cx="7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1" y="4825475"/>
            <a:ext cx="981050" cy="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85" y="49386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7030A0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" y="5832595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243" y="5832595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5400">
                  <a:solidFill>
                    <a:srgbClr val="F79646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77471"/>
            <a:ext cx="6048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Please answer in the back of your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56" y="1916832"/>
            <a:ext cx="7593616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In A Christmas Carol who </a:t>
            </a:r>
            <a:r>
              <a:rPr lang="en-GB" sz="2400" dirty="0">
                <a:solidFill>
                  <a:prstClr val="black"/>
                </a:solidFill>
              </a:rPr>
              <a:t>says “mankind was my business”?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5421" y="2801935"/>
            <a:ext cx="7363797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How </a:t>
            </a:r>
            <a:r>
              <a:rPr lang="en-GB" sz="2400" dirty="0">
                <a:solidFill>
                  <a:prstClr val="black"/>
                </a:solidFill>
              </a:rPr>
              <a:t>does Mrs Birling defend Gerald when Sheila is upset he was having an affair?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856" y="3977852"/>
            <a:ext cx="759361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What </a:t>
            </a:r>
            <a:r>
              <a:rPr lang="en-GB" sz="2400" dirty="0">
                <a:solidFill>
                  <a:prstClr val="black"/>
                </a:solidFill>
              </a:rPr>
              <a:t>are the second prophecies given to Macbeth by the witches?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5421" y="5001598"/>
            <a:ext cx="7395051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Finish </a:t>
            </a:r>
            <a:r>
              <a:rPr lang="en-GB" sz="2400" dirty="0">
                <a:solidFill>
                  <a:prstClr val="black"/>
                </a:solidFill>
              </a:rPr>
              <a:t>the quote from “My Last Duchess”: She had a heart…too soon made___”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421" y="6093296"/>
            <a:ext cx="7395051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Define </a:t>
            </a:r>
            <a:r>
              <a:rPr lang="en-GB" sz="2400" dirty="0">
                <a:solidFill>
                  <a:prstClr val="black"/>
                </a:solidFill>
              </a:rPr>
              <a:t>Pathetic Fallacy.</a:t>
            </a:r>
          </a:p>
        </p:txBody>
      </p:sp>
    </p:spTree>
    <p:extLst>
      <p:ext uri="{BB962C8B-B14F-4D97-AF65-F5344CB8AC3E}">
        <p14:creationId xmlns:p14="http://schemas.microsoft.com/office/powerpoint/2010/main" val="13858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2465</Words>
  <Application>Microsoft Office PowerPoint</Application>
  <PresentationFormat>On-screen Show (4:3)</PresentationFormat>
  <Paragraphs>383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itsupport</dc:creator>
  <cp:lastModifiedBy>B Foxton</cp:lastModifiedBy>
  <cp:revision>18</cp:revision>
  <dcterms:created xsi:type="dcterms:W3CDTF">2016-11-01T15:47:45Z</dcterms:created>
  <dcterms:modified xsi:type="dcterms:W3CDTF">2020-01-21T14:52:22Z</dcterms:modified>
</cp:coreProperties>
</file>