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9144000" cy="5715000" type="screen16x1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28"/>
  </p:normalViewPr>
  <p:slideViewPr>
    <p:cSldViewPr snapToGrid="0" snapToObjects="1">
      <p:cViewPr varScale="1">
        <p:scale>
          <a:sx n="104" d="100"/>
          <a:sy n="104" d="100"/>
        </p:scale>
        <p:origin x="126" y="34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9B63A07-ACB9-E14F-8F7A-81EFD6F40A5D}" type="datetimeFigureOut">
              <a:rPr lang="en-US" smtClean="0"/>
              <a:t>1/27/2020</a:t>
            </a:fld>
            <a:endParaRPr lang="en-US"/>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54F1DA-2ACD-624C-81DE-AE805BF2247B}" type="slidenum">
              <a:rPr lang="en-US" smtClean="0"/>
              <a:t>‹#›</a:t>
            </a:fld>
            <a:endParaRPr lang="en-US"/>
          </a:p>
        </p:txBody>
      </p:sp>
    </p:spTree>
    <p:extLst>
      <p:ext uri="{BB962C8B-B14F-4D97-AF65-F5344CB8AC3E}">
        <p14:creationId xmlns:p14="http://schemas.microsoft.com/office/powerpoint/2010/main" val="240625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3E477-DA39-B541-8CC5-8DD8BDC73132}" type="slidenum">
              <a:rPr lang="en-US" smtClean="0"/>
              <a:t>1</a:t>
            </a:fld>
            <a:endParaRPr lang="en-US"/>
          </a:p>
        </p:txBody>
      </p:sp>
    </p:spTree>
    <p:extLst>
      <p:ext uri="{BB962C8B-B14F-4D97-AF65-F5344CB8AC3E}">
        <p14:creationId xmlns:p14="http://schemas.microsoft.com/office/powerpoint/2010/main" val="2431990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p>
            <a:r>
              <a:rPr lang="en-GB"/>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91702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406124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86608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86355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215019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E8DE2F5-66B7-2A45-A2BD-C061A5EC0AA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288832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2"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E8DE2F5-66B7-2A45-A2BD-C061A5EC0AAB}"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8779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E8DE2F5-66B7-2A45-A2BD-C061A5EC0AAB}"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40704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DE2F5-66B7-2A45-A2BD-C061A5EC0AAB}"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9561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27543"/>
            <a:ext cx="3008313" cy="968375"/>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8DE2F5-66B7-2A45-A2BD-C061A5EC0AA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326853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8DE2F5-66B7-2A45-A2BD-C061A5EC0AA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394313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E8DE2F5-66B7-2A45-A2BD-C061A5EC0AAB}" type="datetimeFigureOut">
              <a:rPr lang="en-US" smtClean="0"/>
              <a:t>1/27/2020</a:t>
            </a:fld>
            <a:endParaRPr lang="en-US"/>
          </a:p>
        </p:txBody>
      </p:sp>
      <p:sp>
        <p:nvSpPr>
          <p:cNvPr id="5" name="Footer Placeholder 4"/>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2E989EE-8228-B54F-939A-01C804E6DE34}" type="slidenum">
              <a:rPr lang="en-US" smtClean="0"/>
              <a:t>‹#›</a:t>
            </a:fld>
            <a:endParaRPr lang="en-US"/>
          </a:p>
        </p:txBody>
      </p:sp>
    </p:spTree>
    <p:extLst>
      <p:ext uri="{BB962C8B-B14F-4D97-AF65-F5344CB8AC3E}">
        <p14:creationId xmlns:p14="http://schemas.microsoft.com/office/powerpoint/2010/main" val="53826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71071" y="28576"/>
            <a:ext cx="878749"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00" dirty="0">
                <a:solidFill>
                  <a:schemeClr val="tx1"/>
                </a:solidFill>
              </a:rPr>
              <a:t>Scrooge and Bob are both working late on Christmas Eve.</a:t>
            </a:r>
          </a:p>
        </p:txBody>
      </p:sp>
      <p:sp>
        <p:nvSpPr>
          <p:cNvPr id="36" name="Rectangle 35"/>
          <p:cNvSpPr/>
          <p:nvPr/>
        </p:nvSpPr>
        <p:spPr>
          <a:xfrm>
            <a:off x="1349820" y="28576"/>
            <a:ext cx="781050"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turns down Fred’s invitation, scorns the charity collectors and reluctantly gives Bob Christmas Day off.</a:t>
            </a:r>
          </a:p>
        </p:txBody>
      </p:sp>
      <p:sp>
        <p:nvSpPr>
          <p:cNvPr id="37" name="Rectangle 36"/>
          <p:cNvSpPr/>
          <p:nvPr/>
        </p:nvSpPr>
        <p:spPr>
          <a:xfrm>
            <a:off x="2121345" y="28576"/>
            <a:ext cx="781050"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slowly makes his way home and sees Marley’s face in his door knocker.</a:t>
            </a:r>
          </a:p>
        </p:txBody>
      </p:sp>
      <p:sp>
        <p:nvSpPr>
          <p:cNvPr id="38" name="Rectangle 37"/>
          <p:cNvSpPr/>
          <p:nvPr/>
        </p:nvSpPr>
        <p:spPr>
          <a:xfrm>
            <a:off x="2902395" y="28576"/>
            <a:ext cx="781050"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00" dirty="0">
                <a:solidFill>
                  <a:schemeClr val="tx1"/>
                </a:solidFill>
              </a:rPr>
              <a:t>Later that evening, Marley’s ghost appears.</a:t>
            </a:r>
          </a:p>
        </p:txBody>
      </p:sp>
      <p:sp>
        <p:nvSpPr>
          <p:cNvPr id="39" name="Rectangle 38"/>
          <p:cNvSpPr/>
          <p:nvPr/>
        </p:nvSpPr>
        <p:spPr>
          <a:xfrm>
            <a:off x="3673920" y="28576"/>
            <a:ext cx="781050" cy="500169"/>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Marley warns Scrooge that he must change his ways to avoid the same fate. He explains that he’ll be visited by three spirits.</a:t>
            </a:r>
          </a:p>
        </p:txBody>
      </p:sp>
      <p:sp>
        <p:nvSpPr>
          <p:cNvPr id="40" name="Rectangle 39"/>
          <p:cNvSpPr/>
          <p:nvPr/>
        </p:nvSpPr>
        <p:spPr>
          <a:xfrm>
            <a:off x="4454970" y="28576"/>
            <a:ext cx="781050" cy="500169"/>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00" dirty="0">
                <a:solidFill>
                  <a:schemeClr val="tx1"/>
                </a:solidFill>
              </a:rPr>
              <a:t>The Ghost of Christmas Past appears.</a:t>
            </a:r>
          </a:p>
        </p:txBody>
      </p:sp>
      <p:sp>
        <p:nvSpPr>
          <p:cNvPr id="41" name="Rectangle 40"/>
          <p:cNvSpPr/>
          <p:nvPr/>
        </p:nvSpPr>
        <p:spPr>
          <a:xfrm>
            <a:off x="5226495" y="28576"/>
            <a:ext cx="781050" cy="500169"/>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is taken to the village where he grew up and sees his younger self in school: alone at Christmas.</a:t>
            </a:r>
          </a:p>
        </p:txBody>
      </p:sp>
      <p:sp>
        <p:nvSpPr>
          <p:cNvPr id="42" name="Rectangle 41"/>
          <p:cNvSpPr/>
          <p:nvPr/>
        </p:nvSpPr>
        <p:spPr>
          <a:xfrm>
            <a:off x="6007545" y="28576"/>
            <a:ext cx="781050" cy="500169"/>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then sees happier Christmases: his sister Fan coming to take him home and a party organised by his old boss, </a:t>
            </a:r>
            <a:r>
              <a:rPr lang="en-GB" sz="500" dirty="0" err="1">
                <a:solidFill>
                  <a:schemeClr val="tx1"/>
                </a:solidFill>
              </a:rPr>
              <a:t>Fezziwig</a:t>
            </a:r>
            <a:r>
              <a:rPr lang="en-GB" sz="500" dirty="0">
                <a:solidFill>
                  <a:schemeClr val="tx1"/>
                </a:solidFill>
              </a:rPr>
              <a:t>.</a:t>
            </a:r>
          </a:p>
        </p:txBody>
      </p:sp>
      <p:sp>
        <p:nvSpPr>
          <p:cNvPr id="43" name="Rectangle 42"/>
          <p:cNvSpPr/>
          <p:nvPr/>
        </p:nvSpPr>
        <p:spPr>
          <a:xfrm>
            <a:off x="7562850" y="28576"/>
            <a:ext cx="781050" cy="500169"/>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00" dirty="0">
                <a:solidFill>
                  <a:schemeClr val="tx1"/>
                </a:solidFill>
              </a:rPr>
              <a:t>The Ghost of Christmas Present arrives.</a:t>
            </a:r>
          </a:p>
        </p:txBody>
      </p:sp>
      <p:sp>
        <p:nvSpPr>
          <p:cNvPr id="44" name="Rectangle 43"/>
          <p:cNvSpPr/>
          <p:nvPr/>
        </p:nvSpPr>
        <p:spPr>
          <a:xfrm>
            <a:off x="8343900" y="28576"/>
            <a:ext cx="781050" cy="500169"/>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and the Ghost stop at the </a:t>
            </a:r>
            <a:r>
              <a:rPr lang="en-GB" sz="500" dirty="0" err="1">
                <a:solidFill>
                  <a:schemeClr val="tx1"/>
                </a:solidFill>
              </a:rPr>
              <a:t>Cratchit’s</a:t>
            </a:r>
            <a:r>
              <a:rPr lang="en-GB" sz="500" dirty="0">
                <a:solidFill>
                  <a:schemeClr val="tx1"/>
                </a:solidFill>
              </a:rPr>
              <a:t> house on Christmas Day. Scrooge learns Tiny Tim will die.</a:t>
            </a:r>
          </a:p>
        </p:txBody>
      </p:sp>
      <p:sp>
        <p:nvSpPr>
          <p:cNvPr id="50" name="Rectangle 49"/>
          <p:cNvSpPr/>
          <p:nvPr/>
        </p:nvSpPr>
        <p:spPr>
          <a:xfrm>
            <a:off x="8569352" y="535220"/>
            <a:ext cx="552450" cy="790193"/>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and the Ghost see people all over the world enjoying Christmas, in spite of their isolation.</a:t>
            </a:r>
          </a:p>
        </p:txBody>
      </p:sp>
      <p:sp>
        <p:nvSpPr>
          <p:cNvPr id="51" name="Rectangle 50"/>
          <p:cNvSpPr/>
          <p:nvPr/>
        </p:nvSpPr>
        <p:spPr>
          <a:xfrm>
            <a:off x="8569352" y="1330367"/>
            <a:ext cx="552450" cy="790193"/>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They then visit Fred’s house. The guests at his party make fun of Scrooge and his attitude towards Christmas.</a:t>
            </a:r>
          </a:p>
        </p:txBody>
      </p:sp>
      <p:sp>
        <p:nvSpPr>
          <p:cNvPr id="52" name="Rectangle 51"/>
          <p:cNvSpPr/>
          <p:nvPr/>
        </p:nvSpPr>
        <p:spPr>
          <a:xfrm>
            <a:off x="8569352" y="2113734"/>
            <a:ext cx="552450" cy="790193"/>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The Ghost reveals two starving children: Ignorance and Want. The ghost warns Scrooge to beware of them.</a:t>
            </a:r>
          </a:p>
        </p:txBody>
      </p:sp>
      <p:sp>
        <p:nvSpPr>
          <p:cNvPr id="53" name="Rectangle 52"/>
          <p:cNvSpPr/>
          <p:nvPr/>
        </p:nvSpPr>
        <p:spPr>
          <a:xfrm>
            <a:off x="8569352" y="2900172"/>
            <a:ext cx="552450" cy="79019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The Ghost of Christmas Yet to Come collects Scrooge.</a:t>
            </a:r>
          </a:p>
          <a:p>
            <a:pPr algn="ctr"/>
            <a:endParaRPr lang="en-GB" sz="500" dirty="0">
              <a:solidFill>
                <a:schemeClr val="tx1"/>
              </a:solidFill>
            </a:endParaRPr>
          </a:p>
          <a:p>
            <a:pPr algn="ctr"/>
            <a:endParaRPr lang="en-GB" sz="500" dirty="0">
              <a:solidFill>
                <a:schemeClr val="tx1"/>
              </a:solidFill>
            </a:endParaRPr>
          </a:p>
          <a:p>
            <a:pPr algn="ctr"/>
            <a:endParaRPr lang="en-GB" sz="500" dirty="0">
              <a:solidFill>
                <a:schemeClr val="tx1"/>
              </a:solidFill>
            </a:endParaRPr>
          </a:p>
          <a:p>
            <a:pPr algn="ctr"/>
            <a:endParaRPr lang="en-GB" sz="500" dirty="0">
              <a:solidFill>
                <a:schemeClr val="tx1"/>
              </a:solidFill>
            </a:endParaRPr>
          </a:p>
          <a:p>
            <a:pPr algn="ctr"/>
            <a:endParaRPr lang="en-GB" sz="500" dirty="0">
              <a:solidFill>
                <a:schemeClr val="tx1"/>
              </a:solidFill>
            </a:endParaRPr>
          </a:p>
        </p:txBody>
      </p:sp>
      <p:sp>
        <p:nvSpPr>
          <p:cNvPr id="54" name="Rectangle 53"/>
          <p:cNvSpPr/>
          <p:nvPr/>
        </p:nvSpPr>
        <p:spPr>
          <a:xfrm>
            <a:off x="8570886" y="3695044"/>
            <a:ext cx="552450" cy="79019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The Ghost silently shows Scrooge the uncaring reaction of some people to an unknown man’s death.</a:t>
            </a:r>
          </a:p>
        </p:txBody>
      </p:sp>
      <p:sp>
        <p:nvSpPr>
          <p:cNvPr id="55" name="Rectangle 54"/>
          <p:cNvSpPr/>
          <p:nvPr/>
        </p:nvSpPr>
        <p:spPr>
          <a:xfrm>
            <a:off x="8570039" y="4482239"/>
            <a:ext cx="552450" cy="79019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sees a group of thieves trying to sell the dead man’s belongings, including the shirt from his corpse.</a:t>
            </a:r>
          </a:p>
        </p:txBody>
      </p:sp>
      <p:sp>
        <p:nvSpPr>
          <p:cNvPr id="56" name="Rectangle 55"/>
          <p:cNvSpPr/>
          <p:nvPr/>
        </p:nvSpPr>
        <p:spPr>
          <a:xfrm>
            <a:off x="7562850" y="5278909"/>
            <a:ext cx="781050" cy="42738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and the Ghost visit the Cratchits again. He’s upset to find out that Tiny Tim has died.</a:t>
            </a:r>
          </a:p>
        </p:txBody>
      </p:sp>
      <p:sp>
        <p:nvSpPr>
          <p:cNvPr id="57" name="Rectangle 56"/>
          <p:cNvSpPr/>
          <p:nvPr/>
        </p:nvSpPr>
        <p:spPr>
          <a:xfrm>
            <a:off x="8343900" y="5278909"/>
            <a:ext cx="781050" cy="42738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is shown a corpse under a bed sheet and a woman rejoicing that her debt collector is dead</a:t>
            </a:r>
          </a:p>
        </p:txBody>
      </p:sp>
      <p:sp>
        <p:nvSpPr>
          <p:cNvPr id="58" name="Rectangle 57"/>
          <p:cNvSpPr/>
          <p:nvPr/>
        </p:nvSpPr>
        <p:spPr>
          <a:xfrm>
            <a:off x="6000750" y="5278909"/>
            <a:ext cx="781050" cy="42738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promises the Ghost that he will honour Christmas and change the course of his life.</a:t>
            </a:r>
          </a:p>
        </p:txBody>
      </p:sp>
      <p:sp>
        <p:nvSpPr>
          <p:cNvPr id="59" name="Rectangle 58"/>
          <p:cNvSpPr/>
          <p:nvPr/>
        </p:nvSpPr>
        <p:spPr>
          <a:xfrm>
            <a:off x="6781800" y="5278909"/>
            <a:ext cx="781050" cy="427383"/>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The Ghost takes Scrooge to a graveyard and points to a grave with Scrooge’s name on it. </a:t>
            </a:r>
          </a:p>
        </p:txBody>
      </p:sp>
      <p:sp>
        <p:nvSpPr>
          <p:cNvPr id="60" name="Rectangle 59"/>
          <p:cNvSpPr/>
          <p:nvPr/>
        </p:nvSpPr>
        <p:spPr>
          <a:xfrm>
            <a:off x="4438650" y="5278909"/>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has completely changed. He laughs, dances and wishes passers-by a Merry Christmas.</a:t>
            </a:r>
          </a:p>
        </p:txBody>
      </p:sp>
      <p:sp>
        <p:nvSpPr>
          <p:cNvPr id="61" name="Rectangle 60"/>
          <p:cNvSpPr/>
          <p:nvPr/>
        </p:nvSpPr>
        <p:spPr>
          <a:xfrm>
            <a:off x="5219700" y="5278909"/>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finds himself back in his own bed on Christmas Day.</a:t>
            </a:r>
          </a:p>
        </p:txBody>
      </p:sp>
      <p:sp>
        <p:nvSpPr>
          <p:cNvPr id="62" name="Rectangle 61"/>
          <p:cNvSpPr/>
          <p:nvPr/>
        </p:nvSpPr>
        <p:spPr>
          <a:xfrm>
            <a:off x="2905125" y="5278909"/>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The next day Scrooge gives Bob a pay rise.</a:t>
            </a:r>
          </a:p>
        </p:txBody>
      </p:sp>
      <p:sp>
        <p:nvSpPr>
          <p:cNvPr id="63" name="Rectangle 62"/>
          <p:cNvSpPr/>
          <p:nvPr/>
        </p:nvSpPr>
        <p:spPr>
          <a:xfrm>
            <a:off x="3686175" y="5278909"/>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He buys the Cratchits a huge turkey then joins Fred and his friends for Christmas dinner. </a:t>
            </a:r>
          </a:p>
        </p:txBody>
      </p:sp>
      <p:sp>
        <p:nvSpPr>
          <p:cNvPr id="64" name="Rectangle 63"/>
          <p:cNvSpPr/>
          <p:nvPr/>
        </p:nvSpPr>
        <p:spPr>
          <a:xfrm>
            <a:off x="2133600" y="5280212"/>
            <a:ext cx="781050" cy="427383"/>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We’re told that Tiny Tim will survive, and that Scrooge celebrates Christmas for the rest of his life.</a:t>
            </a:r>
          </a:p>
        </p:txBody>
      </p:sp>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24" y="71454"/>
            <a:ext cx="290376" cy="379576"/>
          </a:xfrm>
          <a:prstGeom prst="rect">
            <a:avLst/>
          </a:prstGeom>
        </p:spPr>
      </p:pic>
      <p:pic>
        <p:nvPicPr>
          <p:cNvPr id="68" name="Picture 67"/>
          <p:cNvPicPr>
            <a:picLocks noChangeAspect="1"/>
          </p:cNvPicPr>
          <p:nvPr/>
        </p:nvPicPr>
        <p:blipFill rotWithShape="1">
          <a:blip r:embed="rId4">
            <a:extLst>
              <a:ext uri="{28A0092B-C50C-407E-A947-70E740481C1C}">
                <a14:useLocalDpi xmlns:a14="http://schemas.microsoft.com/office/drawing/2010/main" val="0"/>
              </a:ext>
            </a:extLst>
          </a:blip>
          <a:srcRect r="53089"/>
          <a:stretch/>
        </p:blipFill>
        <p:spPr>
          <a:xfrm>
            <a:off x="3327587" y="1"/>
            <a:ext cx="290217" cy="481547"/>
          </a:xfrm>
          <a:prstGeom prst="rect">
            <a:avLst/>
          </a:prstGeom>
        </p:spPr>
      </p:pic>
      <p:pic>
        <p:nvPicPr>
          <p:cNvPr id="69" name="Picture 68"/>
          <p:cNvPicPr>
            <a:picLocks noChangeAspect="1"/>
          </p:cNvPicPr>
          <p:nvPr/>
        </p:nvPicPr>
        <p:blipFill rotWithShape="1">
          <a:blip r:embed="rId5">
            <a:extLst>
              <a:ext uri="{28A0092B-C50C-407E-A947-70E740481C1C}">
                <a14:useLocalDpi xmlns:a14="http://schemas.microsoft.com/office/drawing/2010/main" val="0"/>
              </a:ext>
            </a:extLst>
          </a:blip>
          <a:srcRect l="71915"/>
          <a:stretch/>
        </p:blipFill>
        <p:spPr>
          <a:xfrm>
            <a:off x="4854709" y="-52269"/>
            <a:ext cx="264331" cy="574766"/>
          </a:xfrm>
          <a:prstGeom prst="rect">
            <a:avLst/>
          </a:prstGeom>
        </p:spPr>
      </p:pic>
      <p:pic>
        <p:nvPicPr>
          <p:cNvPr id="70" name="Picture 69"/>
          <p:cNvPicPr>
            <a:picLocks noChangeAspect="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006989" y="62745"/>
            <a:ext cx="233101" cy="451029"/>
          </a:xfrm>
          <a:prstGeom prst="rect">
            <a:avLst/>
          </a:prstGeom>
        </p:spPr>
      </p:pic>
      <p:pic>
        <p:nvPicPr>
          <p:cNvPr id="71" name="Picture 70"/>
          <p:cNvPicPr>
            <a:picLocks noChangeAspect="1"/>
          </p:cNvPicPr>
          <p:nvPr/>
        </p:nvPicPr>
        <p:blipFill rotWithShape="1">
          <a:blip r:embed="rId7">
            <a:grayscl/>
            <a:extLst>
              <a:ext uri="{28A0092B-C50C-407E-A947-70E740481C1C}">
                <a14:useLocalDpi xmlns:a14="http://schemas.microsoft.com/office/drawing/2010/main" val="0"/>
              </a:ext>
            </a:extLst>
          </a:blip>
          <a:srcRect l="19920" r="50534"/>
          <a:stretch/>
        </p:blipFill>
        <p:spPr>
          <a:xfrm>
            <a:off x="8944591" y="3124651"/>
            <a:ext cx="138695" cy="548306"/>
          </a:xfrm>
          <a:prstGeom prst="rect">
            <a:avLst/>
          </a:prstGeom>
        </p:spPr>
      </p:pic>
      <p:pic>
        <p:nvPicPr>
          <p:cNvPr id="72" name="Picture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7657" y="3391685"/>
            <a:ext cx="273536" cy="281272"/>
          </a:xfrm>
          <a:prstGeom prst="rect">
            <a:avLst/>
          </a:prstGeom>
        </p:spPr>
      </p:pic>
      <p:sp>
        <p:nvSpPr>
          <p:cNvPr id="73" name="TextBox 72"/>
          <p:cNvSpPr txBox="1"/>
          <p:nvPr/>
        </p:nvSpPr>
        <p:spPr>
          <a:xfrm>
            <a:off x="-23161" y="-4585"/>
            <a:ext cx="499308" cy="738664"/>
          </a:xfrm>
          <a:prstGeom prst="rect">
            <a:avLst/>
          </a:prstGeom>
          <a:noFill/>
        </p:spPr>
        <p:txBody>
          <a:bodyPr wrap="square" rtlCol="0">
            <a:spAutoFit/>
          </a:bodyPr>
          <a:lstStyle/>
          <a:p>
            <a:pPr algn="ctr"/>
            <a:r>
              <a:rPr lang="en-GB" sz="7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‘Marley was dead, to begin with.’</a:t>
            </a:r>
          </a:p>
        </p:txBody>
      </p:sp>
      <p:sp>
        <p:nvSpPr>
          <p:cNvPr id="74" name="TextBox 73"/>
          <p:cNvSpPr txBox="1"/>
          <p:nvPr/>
        </p:nvSpPr>
        <p:spPr>
          <a:xfrm>
            <a:off x="910294" y="5249260"/>
            <a:ext cx="1286806" cy="461665"/>
          </a:xfrm>
          <a:prstGeom prst="rect">
            <a:avLst/>
          </a:prstGeom>
          <a:noFill/>
        </p:spPr>
        <p:txBody>
          <a:bodyPr wrap="square" rtlCol="0">
            <a:spAutoFit/>
          </a:bodyPr>
          <a:lstStyle/>
          <a:p>
            <a:pPr algn="ctr"/>
            <a:r>
              <a:rPr lang="en-GB" sz="8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‘And so, as Tiny Tim observed, God bless us, every one!’</a:t>
            </a:r>
          </a:p>
        </p:txBody>
      </p:sp>
      <p:sp>
        <p:nvSpPr>
          <p:cNvPr id="75" name="Rectangle 74"/>
          <p:cNvSpPr/>
          <p:nvPr/>
        </p:nvSpPr>
        <p:spPr>
          <a:xfrm>
            <a:off x="-19905" y="5243995"/>
            <a:ext cx="1073534" cy="477054"/>
          </a:xfrm>
          <a:prstGeom prst="rect">
            <a:avLst/>
          </a:prstGeom>
          <a:solidFill>
            <a:schemeClr val="tx1">
              <a:lumMod val="75000"/>
              <a:lumOff val="25000"/>
            </a:schemeClr>
          </a:solidFill>
          <a:ln w="28575">
            <a:solidFill>
              <a:schemeClr val="bg1"/>
            </a:solidFill>
          </a:ln>
        </p:spPr>
        <p:txBody>
          <a:bodyPr wrap="square">
            <a:spAutoFit/>
          </a:bodyPr>
          <a:lstStyle/>
          <a:p>
            <a:pPr algn="ctr"/>
            <a:r>
              <a:rPr lang="en-US" sz="500" i="1" dirty="0">
                <a:solidFill>
                  <a:schemeClr val="bg1"/>
                </a:solidFill>
              </a:rPr>
              <a:t>S1 = character flaws</a:t>
            </a:r>
          </a:p>
          <a:p>
            <a:pPr algn="ctr"/>
            <a:r>
              <a:rPr lang="en-US" sz="500" i="1" dirty="0">
                <a:solidFill>
                  <a:schemeClr val="bg1"/>
                </a:solidFill>
              </a:rPr>
              <a:t>S2/3/4 = lessons</a:t>
            </a:r>
          </a:p>
          <a:p>
            <a:pPr algn="ctr"/>
            <a:r>
              <a:rPr lang="en-US" sz="500" i="1" dirty="0">
                <a:solidFill>
                  <a:schemeClr val="bg1"/>
                </a:solidFill>
              </a:rPr>
              <a:t>S5 = completes the circular structure where mirrored events emphasise the change in Scrooge</a:t>
            </a:r>
            <a:endParaRPr lang="en-GB" sz="500" dirty="0">
              <a:solidFill>
                <a:schemeClr val="bg1"/>
              </a:solidFill>
            </a:endParaRPr>
          </a:p>
        </p:txBody>
      </p:sp>
      <p:sp>
        <p:nvSpPr>
          <p:cNvPr id="45" name="TextBox 44"/>
          <p:cNvSpPr txBox="1"/>
          <p:nvPr/>
        </p:nvSpPr>
        <p:spPr>
          <a:xfrm>
            <a:off x="443331" y="522526"/>
            <a:ext cx="906491" cy="169277"/>
          </a:xfrm>
          <a:prstGeom prst="rect">
            <a:avLst/>
          </a:prstGeom>
          <a:noFill/>
        </p:spPr>
        <p:txBody>
          <a:bodyPr wrap="square" rtlCol="0">
            <a:spAutoFit/>
          </a:bodyPr>
          <a:lstStyle/>
          <a:p>
            <a:pPr algn="ctr"/>
            <a:r>
              <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‘solitary as an oyster’</a:t>
            </a:r>
          </a:p>
        </p:txBody>
      </p:sp>
      <p:sp>
        <p:nvSpPr>
          <p:cNvPr id="46" name="TextBox 45"/>
          <p:cNvSpPr txBox="1"/>
          <p:nvPr/>
        </p:nvSpPr>
        <p:spPr>
          <a:xfrm>
            <a:off x="1275143" y="528746"/>
            <a:ext cx="906490" cy="246221"/>
          </a:xfrm>
          <a:prstGeom prst="rect">
            <a:avLst/>
          </a:prstGeom>
          <a:noFill/>
        </p:spPr>
        <p:txBody>
          <a:bodyPr wrap="square" rtlCol="0">
            <a:spAutoFit/>
          </a:bodyPr>
          <a:lstStyle/>
          <a:p>
            <a:pPr algn="ctr"/>
            <a:r>
              <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‘decrease the surplus population’</a:t>
            </a:r>
          </a:p>
        </p:txBody>
      </p:sp>
      <p:sp>
        <p:nvSpPr>
          <p:cNvPr id="47" name="TextBox 46"/>
          <p:cNvSpPr txBox="1"/>
          <p:nvPr/>
        </p:nvSpPr>
        <p:spPr>
          <a:xfrm>
            <a:off x="1998172" y="539956"/>
            <a:ext cx="1027396" cy="246221"/>
          </a:xfrm>
          <a:prstGeom prst="rect">
            <a:avLst/>
          </a:prstGeom>
          <a:noFill/>
        </p:spPr>
        <p:txBody>
          <a:bodyPr wrap="square" rtlCol="0">
            <a:spAutoFit/>
          </a:bodyPr>
          <a:lstStyle/>
          <a:p>
            <a:pPr algn="ctr"/>
            <a:r>
              <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‘Darkness is cheap, and Scrooge liked it.’</a:t>
            </a:r>
          </a:p>
        </p:txBody>
      </p:sp>
      <p:sp>
        <p:nvSpPr>
          <p:cNvPr id="48" name="TextBox 47"/>
          <p:cNvSpPr txBox="1"/>
          <p:nvPr/>
        </p:nvSpPr>
        <p:spPr>
          <a:xfrm>
            <a:off x="2902395" y="526126"/>
            <a:ext cx="750514" cy="246221"/>
          </a:xfrm>
          <a:prstGeom prst="rect">
            <a:avLst/>
          </a:prstGeom>
          <a:noFill/>
        </p:spPr>
        <p:txBody>
          <a:bodyPr wrap="square" rtlCol="0">
            <a:spAutoFit/>
          </a:bodyPr>
          <a:lstStyle/>
          <a:p>
            <a:pPr algn="ctr"/>
            <a:r>
              <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‘I wear the chain I forged in life.’</a:t>
            </a:r>
          </a:p>
        </p:txBody>
      </p:sp>
      <p:sp>
        <p:nvSpPr>
          <p:cNvPr id="65" name="TextBox 64"/>
          <p:cNvSpPr txBox="1"/>
          <p:nvPr/>
        </p:nvSpPr>
        <p:spPr>
          <a:xfrm>
            <a:off x="3695323" y="522526"/>
            <a:ext cx="750514" cy="246221"/>
          </a:xfrm>
          <a:prstGeom prst="rect">
            <a:avLst/>
          </a:prstGeom>
          <a:noFill/>
        </p:spPr>
        <p:txBody>
          <a:bodyPr wrap="square" rtlCol="0">
            <a:spAutoFit/>
          </a:bodyPr>
          <a:lstStyle/>
          <a:p>
            <a:pPr algn="ctr"/>
            <a:r>
              <a:rPr lang="en-GB" sz="500"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‘Mankind was my business’</a:t>
            </a:r>
          </a:p>
        </p:txBody>
      </p:sp>
      <p:sp>
        <p:nvSpPr>
          <p:cNvPr id="76" name="TextBox 75"/>
          <p:cNvSpPr txBox="1"/>
          <p:nvPr/>
        </p:nvSpPr>
        <p:spPr>
          <a:xfrm>
            <a:off x="4445837" y="529331"/>
            <a:ext cx="750514" cy="246221"/>
          </a:xfrm>
          <a:prstGeom prst="rect">
            <a:avLst/>
          </a:prstGeom>
          <a:noFill/>
        </p:spPr>
        <p:txBody>
          <a:bodyPr wrap="square" rtlCol="0">
            <a:spAutoFit/>
          </a:bodyPr>
          <a:lstStyle/>
          <a:p>
            <a:pPr algn="ctr"/>
            <a:r>
              <a:rPr lang="en-GB" sz="500"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‘sprung a bright clear jet of light’</a:t>
            </a:r>
          </a:p>
        </p:txBody>
      </p:sp>
      <p:sp>
        <p:nvSpPr>
          <p:cNvPr id="77" name="TextBox 76"/>
          <p:cNvSpPr txBox="1"/>
          <p:nvPr/>
        </p:nvSpPr>
        <p:spPr>
          <a:xfrm>
            <a:off x="5141567" y="535267"/>
            <a:ext cx="911922" cy="323165"/>
          </a:xfrm>
          <a:prstGeom prst="rect">
            <a:avLst/>
          </a:prstGeom>
          <a:noFill/>
        </p:spPr>
        <p:txBody>
          <a:bodyPr wrap="square" rtlCol="0">
            <a:spAutoFit/>
          </a:bodyPr>
          <a:lstStyle/>
          <a:p>
            <a:pPr algn="ctr"/>
            <a:r>
              <a:rPr lang="en-GB" sz="500"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‘A solitary child, neglected by his friends…’</a:t>
            </a:r>
          </a:p>
        </p:txBody>
      </p:sp>
      <p:sp>
        <p:nvSpPr>
          <p:cNvPr id="78" name="TextBox 77"/>
          <p:cNvSpPr txBox="1"/>
          <p:nvPr/>
        </p:nvSpPr>
        <p:spPr>
          <a:xfrm>
            <a:off x="5962983" y="535871"/>
            <a:ext cx="882069" cy="246221"/>
          </a:xfrm>
          <a:prstGeom prst="rect">
            <a:avLst/>
          </a:prstGeom>
          <a:noFill/>
        </p:spPr>
        <p:txBody>
          <a:bodyPr wrap="square" rtlCol="0">
            <a:spAutoFit/>
          </a:bodyPr>
          <a:lstStyle/>
          <a:p>
            <a:pPr algn="ctr"/>
            <a:r>
              <a:rPr lang="en-GB" sz="500"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‘No more work tonight. Christmas Eve, Dick’</a:t>
            </a:r>
          </a:p>
        </p:txBody>
      </p:sp>
      <p:sp>
        <p:nvSpPr>
          <p:cNvPr id="79" name="TextBox 78"/>
          <p:cNvSpPr txBox="1"/>
          <p:nvPr/>
        </p:nvSpPr>
        <p:spPr>
          <a:xfrm>
            <a:off x="7512566" y="536713"/>
            <a:ext cx="882069" cy="323165"/>
          </a:xfrm>
          <a:prstGeom prst="rect">
            <a:avLst/>
          </a:prstGeom>
          <a:noFill/>
        </p:spPr>
        <p:txBody>
          <a:bodyPr wrap="square" rtlCol="0">
            <a:spAutoFit/>
          </a:bodyPr>
          <a:lstStyle/>
          <a:p>
            <a:pPr algn="ctr"/>
            <a:r>
              <a:rPr lang="en-GB" sz="500"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‘…an antique scabbard; but no sword was in it’</a:t>
            </a:r>
          </a:p>
        </p:txBody>
      </p:sp>
      <p:sp>
        <p:nvSpPr>
          <p:cNvPr id="80" name="Rectangle 79"/>
          <p:cNvSpPr/>
          <p:nvPr/>
        </p:nvSpPr>
        <p:spPr>
          <a:xfrm>
            <a:off x="6794497" y="28576"/>
            <a:ext cx="781050" cy="502339"/>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tx1"/>
                </a:solidFill>
              </a:rPr>
              <a:t>Scrooge is then shown his split from Belle, before being shown Belle’s family, who remind Scrooge of missed opportunities.</a:t>
            </a:r>
          </a:p>
        </p:txBody>
      </p:sp>
      <p:sp>
        <p:nvSpPr>
          <p:cNvPr id="81" name="TextBox 80"/>
          <p:cNvSpPr txBox="1"/>
          <p:nvPr/>
        </p:nvSpPr>
        <p:spPr>
          <a:xfrm>
            <a:off x="6693570" y="542511"/>
            <a:ext cx="934277" cy="323165"/>
          </a:xfrm>
          <a:prstGeom prst="rect">
            <a:avLst/>
          </a:prstGeom>
          <a:noFill/>
        </p:spPr>
        <p:txBody>
          <a:bodyPr wrap="square" rtlCol="0">
            <a:spAutoFit/>
          </a:bodyPr>
          <a:lstStyle/>
          <a:p>
            <a:pPr algn="ctr"/>
            <a:r>
              <a:rPr lang="en-GB" sz="500"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‘Another idol has displaced me’…’A golden one’</a:t>
            </a:r>
          </a:p>
        </p:txBody>
      </p:sp>
      <p:sp>
        <p:nvSpPr>
          <p:cNvPr id="82" name="TextBox 81"/>
          <p:cNvSpPr txBox="1"/>
          <p:nvPr/>
        </p:nvSpPr>
        <p:spPr>
          <a:xfrm>
            <a:off x="8077796" y="670616"/>
            <a:ext cx="536039" cy="707886"/>
          </a:xfrm>
          <a:prstGeom prst="rect">
            <a:avLst/>
          </a:prstGeom>
          <a:noFill/>
        </p:spPr>
        <p:txBody>
          <a:bodyPr wrap="square" rtlCol="0">
            <a:spAutoFit/>
          </a:bodyPr>
          <a:lstStyle/>
          <a:p>
            <a:pPr algn="ctr"/>
            <a:r>
              <a:rPr lang="en-GB" sz="500"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‘If these shadows remain unaltered by the future, the child will die’</a:t>
            </a:r>
          </a:p>
        </p:txBody>
      </p:sp>
      <p:cxnSp>
        <p:nvCxnSpPr>
          <p:cNvPr id="3" name="Straight Arrow Connector 2"/>
          <p:cNvCxnSpPr/>
          <p:nvPr/>
        </p:nvCxnSpPr>
        <p:spPr>
          <a:xfrm flipV="1">
            <a:off x="8414799" y="555571"/>
            <a:ext cx="73909" cy="148281"/>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8148399" y="1353281"/>
            <a:ext cx="464854" cy="784830"/>
          </a:xfrm>
          <a:prstGeom prst="rect">
            <a:avLst/>
          </a:prstGeom>
          <a:noFill/>
        </p:spPr>
        <p:txBody>
          <a:bodyPr wrap="square" rtlCol="0">
            <a:spAutoFit/>
          </a:bodyPr>
          <a:lstStyle/>
          <a:p>
            <a:pPr algn="ctr"/>
            <a:r>
              <a:rPr lang="en-GB" sz="500"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 Merry Christmas and a Happy New Year to the old man, whatever he is’.</a:t>
            </a:r>
          </a:p>
        </p:txBody>
      </p:sp>
      <p:sp>
        <p:nvSpPr>
          <p:cNvPr id="84" name="TextBox 83"/>
          <p:cNvSpPr txBox="1"/>
          <p:nvPr/>
        </p:nvSpPr>
        <p:spPr>
          <a:xfrm>
            <a:off x="8102964" y="2138111"/>
            <a:ext cx="464854" cy="784830"/>
          </a:xfrm>
          <a:prstGeom prst="rect">
            <a:avLst/>
          </a:prstGeom>
          <a:noFill/>
        </p:spPr>
        <p:txBody>
          <a:bodyPr wrap="square" rtlCol="0">
            <a:spAutoFit/>
          </a:bodyPr>
          <a:lstStyle/>
          <a:p>
            <a:pPr algn="ctr"/>
            <a:r>
              <a:rPr lang="en-GB" sz="500"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‘They are Man’s… And they cling to me, appealing from their fathers.’</a:t>
            </a:r>
          </a:p>
        </p:txBody>
      </p:sp>
      <p:sp>
        <p:nvSpPr>
          <p:cNvPr id="85" name="TextBox 84"/>
          <p:cNvSpPr txBox="1"/>
          <p:nvPr/>
        </p:nvSpPr>
        <p:spPr>
          <a:xfrm>
            <a:off x="8006989" y="2917919"/>
            <a:ext cx="613853" cy="784830"/>
          </a:xfrm>
          <a:prstGeom prst="rect">
            <a:avLst/>
          </a:prstGeom>
          <a:noFill/>
        </p:spPr>
        <p:txBody>
          <a:bodyPr wrap="square" rtlCol="0">
            <a:spAutoFit/>
          </a:bodyPr>
          <a:lstStyle/>
          <a:p>
            <a:pPr algn="ctr"/>
            <a:r>
              <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‘You are about to show me shadows of the things that have not happened, but will happen in the time before us’</a:t>
            </a:r>
          </a:p>
        </p:txBody>
      </p:sp>
      <p:sp>
        <p:nvSpPr>
          <p:cNvPr id="86" name="TextBox 85"/>
          <p:cNvSpPr txBox="1"/>
          <p:nvPr/>
        </p:nvSpPr>
        <p:spPr>
          <a:xfrm>
            <a:off x="8148401" y="3811643"/>
            <a:ext cx="419419" cy="553998"/>
          </a:xfrm>
          <a:prstGeom prst="rect">
            <a:avLst/>
          </a:prstGeom>
          <a:noFill/>
        </p:spPr>
        <p:txBody>
          <a:bodyPr wrap="square" rtlCol="0">
            <a:spAutoFit/>
          </a:bodyPr>
          <a:lstStyle/>
          <a:p>
            <a:pPr algn="ctr"/>
            <a:r>
              <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‘Old Scratch got his own at last, hey?’</a:t>
            </a:r>
          </a:p>
        </p:txBody>
      </p:sp>
      <p:sp>
        <p:nvSpPr>
          <p:cNvPr id="87" name="TextBox 86"/>
          <p:cNvSpPr txBox="1"/>
          <p:nvPr/>
        </p:nvSpPr>
        <p:spPr>
          <a:xfrm>
            <a:off x="8031706" y="4504620"/>
            <a:ext cx="596403" cy="630942"/>
          </a:xfrm>
          <a:prstGeom prst="rect">
            <a:avLst/>
          </a:prstGeom>
          <a:noFill/>
        </p:spPr>
        <p:txBody>
          <a:bodyPr wrap="square" rtlCol="0">
            <a:spAutoFit/>
          </a:bodyPr>
          <a:lstStyle/>
          <a:p>
            <a:pPr algn="ctr"/>
            <a:r>
              <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‘Every person has a right to take care of themselves. He always did’</a:t>
            </a:r>
          </a:p>
        </p:txBody>
      </p:sp>
      <p:sp>
        <p:nvSpPr>
          <p:cNvPr id="88" name="TextBox 87"/>
          <p:cNvSpPr txBox="1"/>
          <p:nvPr/>
        </p:nvSpPr>
        <p:spPr>
          <a:xfrm>
            <a:off x="2791343" y="5049009"/>
            <a:ext cx="964779" cy="246221"/>
          </a:xfrm>
          <a:prstGeom prst="rect">
            <a:avLst/>
          </a:prstGeom>
          <a:noFill/>
        </p:spPr>
        <p:txBody>
          <a:bodyPr wrap="square" rtlCol="0">
            <a:spAutoFit/>
          </a:bodyPr>
          <a:lstStyle/>
          <a:p>
            <a:pPr algn="ctr"/>
            <a:r>
              <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‘and therefore I am about to raise your salary’</a:t>
            </a:r>
          </a:p>
        </p:txBody>
      </p:sp>
      <p:sp>
        <p:nvSpPr>
          <p:cNvPr id="89" name="TextBox 88"/>
          <p:cNvSpPr txBox="1"/>
          <p:nvPr/>
        </p:nvSpPr>
        <p:spPr>
          <a:xfrm>
            <a:off x="3555128" y="5046636"/>
            <a:ext cx="1093306" cy="323165"/>
          </a:xfrm>
          <a:prstGeom prst="rect">
            <a:avLst/>
          </a:prstGeom>
          <a:noFill/>
        </p:spPr>
        <p:txBody>
          <a:bodyPr wrap="square" rtlCol="0">
            <a:spAutoFit/>
          </a:bodyPr>
          <a:lstStyle/>
          <a:p>
            <a:pPr algn="ctr"/>
            <a:r>
              <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‘He was at home in five minutes. Nothing could be heartier.’</a:t>
            </a:r>
          </a:p>
        </p:txBody>
      </p:sp>
      <p:sp>
        <p:nvSpPr>
          <p:cNvPr id="90" name="TextBox 89"/>
          <p:cNvSpPr txBox="1"/>
          <p:nvPr/>
        </p:nvSpPr>
        <p:spPr>
          <a:xfrm>
            <a:off x="4438268" y="5054321"/>
            <a:ext cx="857249" cy="246221"/>
          </a:xfrm>
          <a:prstGeom prst="rect">
            <a:avLst/>
          </a:prstGeom>
          <a:noFill/>
        </p:spPr>
        <p:txBody>
          <a:bodyPr wrap="square" rtlCol="0">
            <a:spAutoFit/>
          </a:bodyPr>
          <a:lstStyle/>
          <a:p>
            <a:pPr algn="ctr"/>
            <a:r>
              <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‘My dear Mr Scrooge, are you serious?’</a:t>
            </a:r>
          </a:p>
        </p:txBody>
      </p:sp>
      <p:sp>
        <p:nvSpPr>
          <p:cNvPr id="91" name="TextBox 90"/>
          <p:cNvSpPr txBox="1"/>
          <p:nvPr/>
        </p:nvSpPr>
        <p:spPr>
          <a:xfrm>
            <a:off x="5256063" y="5058148"/>
            <a:ext cx="750514" cy="246221"/>
          </a:xfrm>
          <a:prstGeom prst="rect">
            <a:avLst/>
          </a:prstGeom>
          <a:noFill/>
        </p:spPr>
        <p:txBody>
          <a:bodyPr wrap="square" rtlCol="0">
            <a:spAutoFit/>
          </a:bodyPr>
          <a:lstStyle/>
          <a:p>
            <a:pPr algn="ctr"/>
            <a:r>
              <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‘I am as merry as a school-boy’</a:t>
            </a:r>
          </a:p>
        </p:txBody>
      </p:sp>
      <p:sp>
        <p:nvSpPr>
          <p:cNvPr id="92" name="TextBox 91"/>
          <p:cNvSpPr txBox="1"/>
          <p:nvPr/>
        </p:nvSpPr>
        <p:spPr>
          <a:xfrm>
            <a:off x="5951523" y="5024714"/>
            <a:ext cx="879560" cy="323165"/>
          </a:xfrm>
          <a:prstGeom prst="rect">
            <a:avLst/>
          </a:prstGeom>
          <a:noFill/>
        </p:spPr>
        <p:txBody>
          <a:bodyPr wrap="square" rtlCol="0">
            <a:spAutoFit/>
          </a:bodyPr>
          <a:lstStyle/>
          <a:p>
            <a:pPr algn="ctr"/>
            <a:r>
              <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‘I will live in the Past, the Present, and the Future’</a:t>
            </a:r>
          </a:p>
        </p:txBody>
      </p:sp>
      <p:sp>
        <p:nvSpPr>
          <p:cNvPr id="93" name="TextBox 92"/>
          <p:cNvSpPr txBox="1"/>
          <p:nvPr/>
        </p:nvSpPr>
        <p:spPr>
          <a:xfrm>
            <a:off x="6632254" y="5013246"/>
            <a:ext cx="1071241" cy="323165"/>
          </a:xfrm>
          <a:prstGeom prst="rect">
            <a:avLst/>
          </a:prstGeom>
          <a:noFill/>
        </p:spPr>
        <p:txBody>
          <a:bodyPr wrap="square" rtlCol="0">
            <a:spAutoFit/>
          </a:bodyPr>
          <a:lstStyle/>
          <a:p>
            <a:pPr algn="ctr"/>
            <a:r>
              <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‘…read upon the stone of the neglected grave his own name…’</a:t>
            </a:r>
          </a:p>
        </p:txBody>
      </p:sp>
      <p:sp>
        <p:nvSpPr>
          <p:cNvPr id="94" name="TextBox 93"/>
          <p:cNvSpPr txBox="1"/>
          <p:nvPr/>
        </p:nvSpPr>
        <p:spPr>
          <a:xfrm>
            <a:off x="7533510" y="5028564"/>
            <a:ext cx="882069" cy="323165"/>
          </a:xfrm>
          <a:prstGeom prst="rect">
            <a:avLst/>
          </a:prstGeom>
          <a:noFill/>
        </p:spPr>
        <p:txBody>
          <a:bodyPr wrap="square" rtlCol="0">
            <a:spAutoFit/>
          </a:bodyPr>
          <a:lstStyle/>
          <a:p>
            <a:pPr algn="ctr"/>
            <a:r>
              <a:rPr lang="en-GB" sz="500"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‘I am sure we shall none of us forget poor Tiny Tim.’</a:t>
            </a:r>
          </a:p>
        </p:txBody>
      </p:sp>
      <p:sp>
        <p:nvSpPr>
          <p:cNvPr id="95" name="TextBox 94"/>
          <p:cNvSpPr txBox="1"/>
          <p:nvPr/>
        </p:nvSpPr>
        <p:spPr>
          <a:xfrm>
            <a:off x="1992512" y="5059061"/>
            <a:ext cx="906490" cy="246221"/>
          </a:xfrm>
          <a:prstGeom prst="rect">
            <a:avLst/>
          </a:prstGeom>
          <a:noFill/>
        </p:spPr>
        <p:txBody>
          <a:bodyPr wrap="square" rtlCol="0">
            <a:spAutoFit/>
          </a:bodyPr>
          <a:lstStyle/>
          <a:p>
            <a:pPr algn="ctr"/>
            <a:r>
              <a:rPr lang="en-GB" sz="500"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‘and to Tiny Tim…he was a second father’</a:t>
            </a:r>
          </a:p>
        </p:txBody>
      </p:sp>
      <p:sp>
        <p:nvSpPr>
          <p:cNvPr id="96" name="Rectangle 95"/>
          <p:cNvSpPr/>
          <p:nvPr/>
        </p:nvSpPr>
        <p:spPr>
          <a:xfrm>
            <a:off x="65707" y="930863"/>
            <a:ext cx="1269975" cy="418546"/>
          </a:xfrm>
          <a:prstGeom prst="rect">
            <a:avLst/>
          </a:prstGeom>
          <a:solidFill>
            <a:schemeClr val="accent3">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chemeClr val="accent3">
                    <a:lumMod val="50000"/>
                  </a:schemeClr>
                </a:solidFill>
              </a:rPr>
              <a:t>Although the  basic narrative is in chronological order, the spirits are able to manipulate </a:t>
            </a:r>
            <a:r>
              <a:rPr lang="en-US" sz="500" b="1" dirty="0">
                <a:solidFill>
                  <a:schemeClr val="accent3">
                    <a:lumMod val="50000"/>
                  </a:schemeClr>
                </a:solidFill>
              </a:rPr>
              <a:t>time</a:t>
            </a:r>
            <a:r>
              <a:rPr lang="en-US" sz="500" dirty="0">
                <a:solidFill>
                  <a:schemeClr val="accent3">
                    <a:lumMod val="50000"/>
                  </a:schemeClr>
                </a:solidFill>
              </a:rPr>
              <a:t> to suggest their power. The continual references to time (running out) drives the plot and builds tension.</a:t>
            </a:r>
          </a:p>
        </p:txBody>
      </p:sp>
      <p:sp>
        <p:nvSpPr>
          <p:cNvPr id="98" name="Rectangle 97"/>
          <p:cNvSpPr/>
          <p:nvPr/>
        </p:nvSpPr>
        <p:spPr>
          <a:xfrm>
            <a:off x="65707" y="1662684"/>
            <a:ext cx="1269975" cy="466401"/>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chemeClr val="accent2">
                    <a:lumMod val="50000"/>
                  </a:schemeClr>
                </a:solidFill>
              </a:rPr>
              <a:t>The reader inherently trusts the </a:t>
            </a:r>
            <a:r>
              <a:rPr lang="en-US" sz="500" b="1" dirty="0">
                <a:solidFill>
                  <a:schemeClr val="accent2">
                    <a:lumMod val="50000"/>
                  </a:schemeClr>
                </a:solidFill>
              </a:rPr>
              <a:t>omniscient narrator</a:t>
            </a:r>
            <a:r>
              <a:rPr lang="en-US" sz="500" dirty="0">
                <a:solidFill>
                  <a:schemeClr val="accent2">
                    <a:lumMod val="50000"/>
                  </a:schemeClr>
                </a:solidFill>
              </a:rPr>
              <a:t>, due to their light-hearted, conversational, and occasionally sarcastic, tone. They encourage us to dislike Scrooge, initially, before making us </a:t>
            </a:r>
            <a:r>
              <a:rPr lang="en-US" sz="500" dirty="0" err="1">
                <a:solidFill>
                  <a:schemeClr val="accent2">
                    <a:lumMod val="50000"/>
                  </a:schemeClr>
                </a:solidFill>
              </a:rPr>
              <a:t>sympathise</a:t>
            </a:r>
            <a:r>
              <a:rPr lang="en-US" sz="500" dirty="0">
                <a:solidFill>
                  <a:schemeClr val="accent2">
                    <a:lumMod val="50000"/>
                  </a:schemeClr>
                </a:solidFill>
              </a:rPr>
              <a:t> with him by the end.</a:t>
            </a:r>
          </a:p>
        </p:txBody>
      </p:sp>
      <p:sp>
        <p:nvSpPr>
          <p:cNvPr id="99" name="Rectangle 98"/>
          <p:cNvSpPr/>
          <p:nvPr/>
        </p:nvSpPr>
        <p:spPr>
          <a:xfrm>
            <a:off x="65707" y="2167708"/>
            <a:ext cx="1269975" cy="333252"/>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tx2">
                    <a:lumMod val="75000"/>
                  </a:schemeClr>
                </a:solidFill>
              </a:rPr>
              <a:t>Repetition</a:t>
            </a:r>
            <a:r>
              <a:rPr lang="en-US" sz="500" dirty="0">
                <a:solidFill>
                  <a:schemeClr val="tx2">
                    <a:lumMod val="75000"/>
                  </a:schemeClr>
                </a:solidFill>
              </a:rPr>
              <a:t> and </a:t>
            </a:r>
            <a:r>
              <a:rPr lang="en-US" sz="500" b="1" dirty="0">
                <a:solidFill>
                  <a:schemeClr val="tx2">
                    <a:lumMod val="75000"/>
                  </a:schemeClr>
                </a:solidFill>
              </a:rPr>
              <a:t>hyperbolic lists</a:t>
            </a:r>
            <a:r>
              <a:rPr lang="en-US" sz="500" dirty="0">
                <a:solidFill>
                  <a:schemeClr val="tx2">
                    <a:lumMod val="75000"/>
                  </a:schemeClr>
                </a:solidFill>
              </a:rPr>
              <a:t> help to exaggerate the atmosphere (often celebration). It can also act as to quicken the pace and add excitement. </a:t>
            </a:r>
          </a:p>
        </p:txBody>
      </p:sp>
      <p:sp>
        <p:nvSpPr>
          <p:cNvPr id="101" name="Rectangle 100"/>
          <p:cNvSpPr/>
          <p:nvPr/>
        </p:nvSpPr>
        <p:spPr>
          <a:xfrm>
            <a:off x="1401053" y="930862"/>
            <a:ext cx="1269975" cy="256258"/>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tx2">
                    <a:lumMod val="75000"/>
                  </a:schemeClr>
                </a:solidFill>
              </a:rPr>
              <a:t>Similes</a:t>
            </a:r>
            <a:r>
              <a:rPr lang="en-US" sz="500" dirty="0">
                <a:solidFill>
                  <a:schemeClr val="tx2">
                    <a:lumMod val="75000"/>
                  </a:schemeClr>
                </a:solidFill>
              </a:rPr>
              <a:t> are frequently used to lighten the mood. Whereas, </a:t>
            </a:r>
            <a:r>
              <a:rPr lang="en-US" sz="500" b="1" dirty="0">
                <a:solidFill>
                  <a:schemeClr val="tx2">
                    <a:lumMod val="75000"/>
                  </a:schemeClr>
                </a:solidFill>
              </a:rPr>
              <a:t>metaphors</a:t>
            </a:r>
            <a:r>
              <a:rPr lang="en-US" sz="500" dirty="0">
                <a:solidFill>
                  <a:schemeClr val="tx2">
                    <a:lumMod val="75000"/>
                  </a:schemeClr>
                </a:solidFill>
              </a:rPr>
              <a:t> are often used to darken it. </a:t>
            </a:r>
          </a:p>
        </p:txBody>
      </p:sp>
      <p:sp>
        <p:nvSpPr>
          <p:cNvPr id="102" name="Rectangle 101"/>
          <p:cNvSpPr/>
          <p:nvPr/>
        </p:nvSpPr>
        <p:spPr>
          <a:xfrm>
            <a:off x="1401053" y="1224191"/>
            <a:ext cx="1269975" cy="265675"/>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chemeClr val="accent2">
                    <a:lumMod val="50000"/>
                  </a:schemeClr>
                </a:solidFill>
              </a:rPr>
              <a:t>Dickens often darkens the </a:t>
            </a:r>
            <a:r>
              <a:rPr lang="en-US" sz="500" b="1" dirty="0">
                <a:solidFill>
                  <a:schemeClr val="accent2">
                    <a:lumMod val="50000"/>
                  </a:schemeClr>
                </a:solidFill>
              </a:rPr>
              <a:t>mood</a:t>
            </a:r>
            <a:r>
              <a:rPr lang="en-US" sz="500" dirty="0">
                <a:solidFill>
                  <a:schemeClr val="accent2">
                    <a:lumMod val="50000"/>
                  </a:schemeClr>
                </a:solidFill>
              </a:rPr>
              <a:t> to highlight his message about social responsibility: Marley, I&amp;W, Joe’s shop.</a:t>
            </a:r>
          </a:p>
        </p:txBody>
      </p:sp>
      <p:sp>
        <p:nvSpPr>
          <p:cNvPr id="103" name="Rectangle 102"/>
          <p:cNvSpPr/>
          <p:nvPr/>
        </p:nvSpPr>
        <p:spPr>
          <a:xfrm>
            <a:off x="1401053" y="2044632"/>
            <a:ext cx="1269975" cy="952201"/>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tx2">
                    <a:lumMod val="75000"/>
                  </a:schemeClr>
                </a:solidFill>
              </a:rPr>
              <a:t>Questions</a:t>
            </a:r>
            <a:r>
              <a:rPr lang="en-US" sz="500" dirty="0">
                <a:solidFill>
                  <a:schemeClr val="tx2">
                    <a:lumMod val="75000"/>
                  </a:schemeClr>
                </a:solidFill>
              </a:rPr>
              <a:t> are also cleverly employed by Dickens. The narrator asks questions to engage the reader or leaves them unanswered to force them to reflect. Past uses questions to make Scrooge consider his emotions. Present uses them to force Scrooge to consider his attitude. Scrooge’s questions in S4 indicate his determination to change. Although they’re aimed at Scrooge, the spirits’ questions indirectly make the reader consider their own attitude.</a:t>
            </a:r>
          </a:p>
        </p:txBody>
      </p:sp>
      <p:sp>
        <p:nvSpPr>
          <p:cNvPr id="105" name="Rectangle 104"/>
          <p:cNvSpPr/>
          <p:nvPr/>
        </p:nvSpPr>
        <p:spPr>
          <a:xfrm>
            <a:off x="2725739" y="932315"/>
            <a:ext cx="1269975" cy="777618"/>
          </a:xfrm>
          <a:prstGeom prst="rect">
            <a:avLst/>
          </a:prstGeom>
          <a:solidFill>
            <a:schemeClr val="accent3">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chemeClr val="accent3">
                    <a:lumMod val="50000"/>
                  </a:schemeClr>
                </a:solidFill>
              </a:rPr>
              <a:t>Dickens frequently uses </a:t>
            </a:r>
            <a:r>
              <a:rPr lang="en-US" sz="500" b="1" dirty="0">
                <a:solidFill>
                  <a:schemeClr val="accent3">
                    <a:lumMod val="50000"/>
                  </a:schemeClr>
                </a:solidFill>
              </a:rPr>
              <a:t>symbols</a:t>
            </a:r>
            <a:r>
              <a:rPr lang="en-US" sz="500" dirty="0">
                <a:solidFill>
                  <a:schemeClr val="accent3">
                    <a:lumMod val="50000"/>
                  </a:schemeClr>
                </a:solidFill>
              </a:rPr>
              <a:t> to represent larger ideas within the novella. A longer list can be found in the black box, but one of the most famous is the use of fire to </a:t>
            </a:r>
            <a:r>
              <a:rPr lang="en-US" sz="500" dirty="0" err="1">
                <a:solidFill>
                  <a:schemeClr val="accent3">
                    <a:lumMod val="50000"/>
                  </a:schemeClr>
                </a:solidFill>
              </a:rPr>
              <a:t>symbolise</a:t>
            </a:r>
            <a:r>
              <a:rPr lang="en-US" sz="500" dirty="0">
                <a:solidFill>
                  <a:schemeClr val="accent3">
                    <a:lumMod val="50000"/>
                  </a:schemeClr>
                </a:solidFill>
              </a:rPr>
              <a:t> the Christmas spirit. Scrooge’s ‘</a:t>
            </a:r>
            <a:r>
              <a:rPr lang="en-US" sz="500" i="1" dirty="0">
                <a:solidFill>
                  <a:schemeClr val="accent3">
                    <a:lumMod val="50000"/>
                  </a:schemeClr>
                </a:solidFill>
              </a:rPr>
              <a:t>small fire’ </a:t>
            </a:r>
            <a:r>
              <a:rPr lang="en-US" sz="500" dirty="0">
                <a:solidFill>
                  <a:schemeClr val="accent3">
                    <a:lumMod val="50000"/>
                  </a:schemeClr>
                </a:solidFill>
              </a:rPr>
              <a:t>in S1 represents his lack of Christmas spirit. By S5 Scrooge is telling Bob to buy another ‘</a:t>
            </a:r>
            <a:r>
              <a:rPr lang="en-US" sz="500" i="1" dirty="0">
                <a:solidFill>
                  <a:schemeClr val="accent3">
                    <a:lumMod val="50000"/>
                  </a:schemeClr>
                </a:solidFill>
              </a:rPr>
              <a:t>coal scuttle</a:t>
            </a:r>
            <a:r>
              <a:rPr lang="en-US" sz="500" dirty="0">
                <a:solidFill>
                  <a:schemeClr val="accent3">
                    <a:lumMod val="50000"/>
                  </a:schemeClr>
                </a:solidFill>
              </a:rPr>
              <a:t>’, representing his willingness to share his Christmas spirit with others. </a:t>
            </a:r>
          </a:p>
        </p:txBody>
      </p:sp>
      <p:sp>
        <p:nvSpPr>
          <p:cNvPr id="106" name="Rectangle 105"/>
          <p:cNvSpPr/>
          <p:nvPr/>
        </p:nvSpPr>
        <p:spPr>
          <a:xfrm>
            <a:off x="2725739" y="1748720"/>
            <a:ext cx="1269975" cy="489658"/>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chemeClr val="accent2">
                    <a:lumMod val="50000"/>
                  </a:schemeClr>
                </a:solidFill>
              </a:rPr>
              <a:t>Dickens regularly makes use of </a:t>
            </a:r>
            <a:r>
              <a:rPr lang="en-US" sz="500" b="1" dirty="0">
                <a:solidFill>
                  <a:schemeClr val="accent2">
                    <a:lumMod val="50000"/>
                  </a:schemeClr>
                </a:solidFill>
              </a:rPr>
              <a:t>contrasts</a:t>
            </a:r>
            <a:r>
              <a:rPr lang="en-US" sz="500" dirty="0">
                <a:solidFill>
                  <a:schemeClr val="accent2">
                    <a:lumMod val="50000"/>
                  </a:schemeClr>
                </a:solidFill>
              </a:rPr>
              <a:t> to emphasise a set of ideas or values. Scrooge’s selfish nature, in Stave 1, is exacerbated by its </a:t>
            </a:r>
            <a:r>
              <a:rPr lang="en-US" sz="500" b="1" dirty="0">
                <a:solidFill>
                  <a:schemeClr val="accent2">
                    <a:lumMod val="50000"/>
                  </a:schemeClr>
                </a:solidFill>
              </a:rPr>
              <a:t>juxtaposition</a:t>
            </a:r>
            <a:r>
              <a:rPr lang="en-US" sz="500" dirty="0">
                <a:solidFill>
                  <a:schemeClr val="accent2">
                    <a:lumMod val="50000"/>
                  </a:schemeClr>
                </a:solidFill>
              </a:rPr>
              <a:t> with the selfless attitudes of Fred, Bob and the charity collectors, for example.  </a:t>
            </a:r>
          </a:p>
        </p:txBody>
      </p:sp>
      <p:sp>
        <p:nvSpPr>
          <p:cNvPr id="109" name="Rectangle 108"/>
          <p:cNvSpPr/>
          <p:nvPr/>
        </p:nvSpPr>
        <p:spPr>
          <a:xfrm>
            <a:off x="65707" y="761321"/>
            <a:ext cx="3930007" cy="134098"/>
          </a:xfrm>
          <a:prstGeom prst="rect">
            <a:avLst/>
          </a:prstGeom>
          <a:solidFill>
            <a:schemeClr val="bg1">
              <a:lumMod val="9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a:solidFill>
                  <a:schemeClr val="bg1">
                    <a:lumMod val="50000"/>
                  </a:schemeClr>
                </a:solidFill>
              </a:rPr>
              <a:t>AO2: Technical analysis</a:t>
            </a:r>
          </a:p>
        </p:txBody>
      </p:sp>
      <p:sp>
        <p:nvSpPr>
          <p:cNvPr id="110" name="Rectangle 109"/>
          <p:cNvSpPr/>
          <p:nvPr/>
        </p:nvSpPr>
        <p:spPr>
          <a:xfrm>
            <a:off x="1401053" y="1528609"/>
            <a:ext cx="1269975" cy="476371"/>
          </a:xfrm>
          <a:prstGeom prst="rect">
            <a:avLst/>
          </a:prstGeom>
          <a:solidFill>
            <a:srgbClr val="DCE6F2"/>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rgbClr val="17375E"/>
                </a:solidFill>
              </a:rPr>
              <a:t>Much like a piece of drama, pay attention to the </a:t>
            </a:r>
            <a:r>
              <a:rPr lang="en-US" sz="500" b="1" dirty="0">
                <a:solidFill>
                  <a:srgbClr val="17375E"/>
                </a:solidFill>
              </a:rPr>
              <a:t>dialogue</a:t>
            </a:r>
            <a:r>
              <a:rPr lang="en-US" sz="500" dirty="0">
                <a:solidFill>
                  <a:srgbClr val="17375E"/>
                </a:solidFill>
              </a:rPr>
              <a:t>. Descriptions of the speaker’s manner and body language indicate their thoughts and </a:t>
            </a:r>
            <a:r>
              <a:rPr lang="en-US" sz="500">
                <a:solidFill>
                  <a:srgbClr val="17375E"/>
                </a:solidFill>
              </a:rPr>
              <a:t>feelings, as </a:t>
            </a:r>
            <a:r>
              <a:rPr lang="en-US" sz="500" dirty="0">
                <a:solidFill>
                  <a:srgbClr val="17375E"/>
                </a:solidFill>
              </a:rPr>
              <a:t>well as their choice of words. Compare the </a:t>
            </a:r>
            <a:r>
              <a:rPr lang="en-US" sz="500" dirty="0" err="1">
                <a:solidFill>
                  <a:srgbClr val="17375E"/>
                </a:solidFill>
              </a:rPr>
              <a:t>Cratchits</a:t>
            </a:r>
            <a:r>
              <a:rPr lang="en-US" sz="500" dirty="0">
                <a:solidFill>
                  <a:srgbClr val="17375E"/>
                </a:solidFill>
              </a:rPr>
              <a:t> before and after TT’s death.</a:t>
            </a:r>
          </a:p>
        </p:txBody>
      </p:sp>
      <p:sp>
        <p:nvSpPr>
          <p:cNvPr id="112" name="Rectangle 111"/>
          <p:cNvSpPr/>
          <p:nvPr/>
        </p:nvSpPr>
        <p:spPr>
          <a:xfrm>
            <a:off x="5589552" y="3823997"/>
            <a:ext cx="828676" cy="1157933"/>
          </a:xfrm>
          <a:prstGeom prst="rect">
            <a:avLst/>
          </a:prstGeom>
          <a:solidFill>
            <a:schemeClr val="accent1">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1">
                    <a:lumMod val="75000"/>
                  </a:schemeClr>
                </a:solidFill>
              </a:rPr>
              <a:t>Poverty:</a:t>
            </a:r>
            <a:br>
              <a:rPr lang="en-GB" sz="700" b="1" dirty="0">
                <a:solidFill>
                  <a:schemeClr val="accent1">
                    <a:lumMod val="75000"/>
                  </a:schemeClr>
                </a:solidFill>
              </a:rPr>
            </a:br>
            <a:r>
              <a:rPr lang="en-GB" sz="600" b="1" dirty="0">
                <a:solidFill>
                  <a:schemeClr val="accent1">
                    <a:lumMod val="75000"/>
                  </a:schemeClr>
                </a:solidFill>
              </a:rPr>
              <a:t>-Dickens exposes unfair treatment of poor</a:t>
            </a:r>
            <a:br>
              <a:rPr lang="en-GB" sz="600" b="1" dirty="0">
                <a:solidFill>
                  <a:schemeClr val="accent1">
                    <a:lumMod val="75000"/>
                  </a:schemeClr>
                </a:solidFill>
              </a:rPr>
            </a:br>
            <a:r>
              <a:rPr lang="en-GB" sz="600" b="1" dirty="0">
                <a:solidFill>
                  <a:schemeClr val="accent1">
                    <a:lumMod val="75000"/>
                  </a:schemeClr>
                </a:solidFill>
              </a:rPr>
              <a:t>- Wealthy must take responsibility</a:t>
            </a:r>
            <a:br>
              <a:rPr lang="en-GB" sz="600" b="1" dirty="0">
                <a:solidFill>
                  <a:schemeClr val="accent1">
                    <a:lumMod val="75000"/>
                  </a:schemeClr>
                </a:solidFill>
              </a:rPr>
            </a:br>
            <a:r>
              <a:rPr lang="en-GB" sz="600" b="1" dirty="0">
                <a:solidFill>
                  <a:schemeClr val="accent1">
                    <a:lumMod val="75000"/>
                  </a:schemeClr>
                </a:solidFill>
              </a:rPr>
              <a:t>- Cratchits = Victorian poor</a:t>
            </a:r>
            <a:br>
              <a:rPr lang="en-GB" sz="600" b="1" dirty="0">
                <a:solidFill>
                  <a:schemeClr val="accent1">
                    <a:lumMod val="75000"/>
                  </a:schemeClr>
                </a:solidFill>
              </a:rPr>
            </a:br>
            <a:r>
              <a:rPr lang="en-GB" sz="600" b="1" dirty="0">
                <a:solidFill>
                  <a:schemeClr val="accent1">
                    <a:lumMod val="75000"/>
                  </a:schemeClr>
                </a:solidFill>
              </a:rPr>
              <a:t>- Poverty can be seedy</a:t>
            </a:r>
            <a:br>
              <a:rPr lang="en-GB" sz="600" b="1" dirty="0">
                <a:solidFill>
                  <a:schemeClr val="accent1">
                    <a:lumMod val="75000"/>
                  </a:schemeClr>
                </a:solidFill>
              </a:rPr>
            </a:br>
            <a:r>
              <a:rPr lang="en-GB" sz="600" b="1" dirty="0">
                <a:solidFill>
                  <a:schemeClr val="accent1">
                    <a:lumMod val="75000"/>
                  </a:schemeClr>
                </a:solidFill>
              </a:rPr>
              <a:t>- Not as simple as rich and poor</a:t>
            </a:r>
          </a:p>
        </p:txBody>
      </p:sp>
      <p:sp>
        <p:nvSpPr>
          <p:cNvPr id="113" name="Rectangle 112"/>
          <p:cNvSpPr/>
          <p:nvPr/>
        </p:nvSpPr>
        <p:spPr>
          <a:xfrm>
            <a:off x="6418228" y="3823997"/>
            <a:ext cx="828676" cy="1157933"/>
          </a:xfrm>
          <a:prstGeom prst="rect">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3">
                    <a:lumMod val="75000"/>
                  </a:schemeClr>
                </a:solidFill>
              </a:rPr>
              <a:t>Redemption:</a:t>
            </a:r>
            <a:br>
              <a:rPr lang="en-GB" sz="700" b="1" dirty="0">
                <a:solidFill>
                  <a:schemeClr val="accent3">
                    <a:lumMod val="75000"/>
                  </a:schemeClr>
                </a:solidFill>
              </a:rPr>
            </a:br>
            <a:r>
              <a:rPr lang="en-GB" sz="600" b="1" dirty="0">
                <a:solidFill>
                  <a:schemeClr val="accent3">
                    <a:lumMod val="75000"/>
                  </a:schemeClr>
                </a:solidFill>
              </a:rPr>
              <a:t>-The reality of the visions changes S</a:t>
            </a:r>
            <a:br>
              <a:rPr lang="en-GB" sz="600" b="1" dirty="0">
                <a:solidFill>
                  <a:schemeClr val="accent3">
                    <a:lumMod val="75000"/>
                  </a:schemeClr>
                </a:solidFill>
              </a:rPr>
            </a:br>
            <a:r>
              <a:rPr lang="en-GB" sz="600" b="1" dirty="0">
                <a:solidFill>
                  <a:schemeClr val="accent3">
                    <a:lumMod val="75000"/>
                  </a:schemeClr>
                </a:solidFill>
              </a:rPr>
              <a:t>- There are hints S will be redeemed</a:t>
            </a:r>
            <a:br>
              <a:rPr lang="en-GB" sz="600" b="1" dirty="0">
                <a:solidFill>
                  <a:schemeClr val="accent3">
                    <a:lumMod val="75000"/>
                  </a:schemeClr>
                </a:solidFill>
              </a:rPr>
            </a:br>
            <a:r>
              <a:rPr lang="en-GB" sz="600" b="1" dirty="0">
                <a:solidFill>
                  <a:schemeClr val="accent3">
                    <a:lumMod val="75000"/>
                  </a:schemeClr>
                </a:solidFill>
              </a:rPr>
              <a:t>- Scrooge’s changed behaviour leads to redemption</a:t>
            </a:r>
            <a:br>
              <a:rPr lang="en-GB" sz="600" b="1" dirty="0">
                <a:solidFill>
                  <a:schemeClr val="accent3">
                    <a:lumMod val="75000"/>
                  </a:schemeClr>
                </a:solidFill>
              </a:rPr>
            </a:br>
            <a:r>
              <a:rPr lang="en-GB" sz="600" b="1" dirty="0">
                <a:solidFill>
                  <a:schemeClr val="accent3">
                    <a:lumMod val="75000"/>
                  </a:schemeClr>
                </a:solidFill>
              </a:rPr>
              <a:t>- Scrooge isn’t forced to change</a:t>
            </a:r>
            <a:br>
              <a:rPr lang="en-GB" sz="600" b="1" dirty="0">
                <a:solidFill>
                  <a:schemeClr val="accent3">
                    <a:lumMod val="75000"/>
                  </a:schemeClr>
                </a:solidFill>
              </a:rPr>
            </a:br>
            <a:r>
              <a:rPr lang="en-GB" sz="600" b="1" dirty="0">
                <a:solidFill>
                  <a:schemeClr val="accent3">
                    <a:lumMod val="75000"/>
                  </a:schemeClr>
                </a:solidFill>
              </a:rPr>
              <a:t>- Transformed by learning empathy</a:t>
            </a:r>
          </a:p>
        </p:txBody>
      </p:sp>
      <p:sp>
        <p:nvSpPr>
          <p:cNvPr id="114" name="Rectangle 113"/>
          <p:cNvSpPr/>
          <p:nvPr/>
        </p:nvSpPr>
        <p:spPr>
          <a:xfrm>
            <a:off x="7246904" y="3823997"/>
            <a:ext cx="828676" cy="1157933"/>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4">
                    <a:lumMod val="75000"/>
                  </a:schemeClr>
                </a:solidFill>
              </a:rPr>
              <a:t>Christmas:</a:t>
            </a:r>
            <a:br>
              <a:rPr lang="en-GB" sz="700" b="1" dirty="0">
                <a:solidFill>
                  <a:schemeClr val="accent4">
                    <a:lumMod val="75000"/>
                  </a:schemeClr>
                </a:solidFill>
              </a:rPr>
            </a:br>
            <a:r>
              <a:rPr lang="en-GB" sz="600" b="1" dirty="0">
                <a:solidFill>
                  <a:schemeClr val="accent4">
                    <a:lumMod val="75000"/>
                  </a:schemeClr>
                </a:solidFill>
              </a:rPr>
              <a:t>- Brings out the best in people</a:t>
            </a:r>
            <a:br>
              <a:rPr lang="en-GB" sz="600" b="1" dirty="0">
                <a:solidFill>
                  <a:schemeClr val="accent4">
                    <a:lumMod val="75000"/>
                  </a:schemeClr>
                </a:solidFill>
              </a:rPr>
            </a:br>
            <a:r>
              <a:rPr lang="en-GB" sz="600" b="1" dirty="0">
                <a:solidFill>
                  <a:schemeClr val="accent4">
                    <a:lumMod val="75000"/>
                  </a:schemeClr>
                </a:solidFill>
              </a:rPr>
              <a:t>- Involves generosity and kindness</a:t>
            </a:r>
            <a:br>
              <a:rPr lang="en-GB" sz="600" b="1" dirty="0">
                <a:solidFill>
                  <a:schemeClr val="accent4">
                    <a:lumMod val="75000"/>
                  </a:schemeClr>
                </a:solidFill>
              </a:rPr>
            </a:br>
            <a:r>
              <a:rPr lang="en-GB" sz="600" b="1" dirty="0">
                <a:solidFill>
                  <a:schemeClr val="accent4">
                    <a:lumMod val="75000"/>
                  </a:schemeClr>
                </a:solidFill>
              </a:rPr>
              <a:t>- Religious and secular side</a:t>
            </a:r>
            <a:br>
              <a:rPr lang="en-GB" sz="600" b="1" dirty="0">
                <a:solidFill>
                  <a:schemeClr val="accent4">
                    <a:lumMod val="75000"/>
                  </a:schemeClr>
                </a:solidFill>
              </a:rPr>
            </a:br>
            <a:r>
              <a:rPr lang="en-GB" sz="600" b="1" dirty="0">
                <a:solidFill>
                  <a:schemeClr val="accent4">
                    <a:lumMod val="75000"/>
                  </a:schemeClr>
                </a:solidFill>
              </a:rPr>
              <a:t>- Powerful enough to transform Scrooge</a:t>
            </a:r>
            <a:br>
              <a:rPr lang="en-GB" sz="600" b="1" dirty="0">
                <a:solidFill>
                  <a:schemeClr val="accent4">
                    <a:lumMod val="75000"/>
                  </a:schemeClr>
                </a:solidFill>
              </a:rPr>
            </a:br>
            <a:r>
              <a:rPr lang="en-GB" sz="600" b="1" dirty="0">
                <a:solidFill>
                  <a:schemeClr val="accent4">
                    <a:lumMod val="75000"/>
                  </a:schemeClr>
                </a:solidFill>
              </a:rPr>
              <a:t>-Message = all year</a:t>
            </a:r>
            <a:endParaRPr lang="en-GB" sz="600" dirty="0">
              <a:solidFill>
                <a:schemeClr val="accent4">
                  <a:lumMod val="75000"/>
                </a:schemeClr>
              </a:solidFill>
            </a:endParaRPr>
          </a:p>
        </p:txBody>
      </p:sp>
      <p:sp>
        <p:nvSpPr>
          <p:cNvPr id="117" name="Rectangle 116"/>
          <p:cNvSpPr/>
          <p:nvPr/>
        </p:nvSpPr>
        <p:spPr>
          <a:xfrm>
            <a:off x="4755974" y="3823997"/>
            <a:ext cx="828676" cy="1157933"/>
          </a:xfrm>
          <a:prstGeom prst="rect">
            <a:avLst/>
          </a:prstGeom>
          <a:solidFill>
            <a:schemeClr val="accent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2">
                    <a:lumMod val="75000"/>
                  </a:schemeClr>
                </a:solidFill>
              </a:rPr>
              <a:t>Family:</a:t>
            </a:r>
            <a:br>
              <a:rPr lang="en-GB" sz="700" b="1" dirty="0">
                <a:solidFill>
                  <a:schemeClr val="accent2">
                    <a:lumMod val="75000"/>
                  </a:schemeClr>
                </a:solidFill>
              </a:rPr>
            </a:br>
            <a:r>
              <a:rPr lang="en-GB" sz="600" b="1" dirty="0">
                <a:solidFill>
                  <a:schemeClr val="accent2">
                    <a:lumMod val="75000"/>
                  </a:schemeClr>
                </a:solidFill>
              </a:rPr>
              <a:t>-Source of comfort</a:t>
            </a:r>
            <a:br>
              <a:rPr lang="en-GB" sz="600" b="1" dirty="0">
                <a:solidFill>
                  <a:schemeClr val="accent2">
                    <a:lumMod val="75000"/>
                  </a:schemeClr>
                </a:solidFill>
              </a:rPr>
            </a:br>
            <a:r>
              <a:rPr lang="en-GB" sz="600" b="1" dirty="0">
                <a:solidFill>
                  <a:schemeClr val="accent2">
                    <a:lumMod val="75000"/>
                  </a:schemeClr>
                </a:solidFill>
              </a:rPr>
              <a:t>- Full of happiness</a:t>
            </a:r>
            <a:br>
              <a:rPr lang="en-GB" sz="600" b="1" dirty="0">
                <a:solidFill>
                  <a:schemeClr val="accent2">
                    <a:lumMod val="75000"/>
                  </a:schemeClr>
                </a:solidFill>
              </a:rPr>
            </a:br>
            <a:r>
              <a:rPr lang="en-GB" sz="600" b="1" dirty="0">
                <a:solidFill>
                  <a:schemeClr val="accent2">
                    <a:lumMod val="75000"/>
                  </a:schemeClr>
                </a:solidFill>
              </a:rPr>
              <a:t>- Scrooge didn’t see the point, at first</a:t>
            </a:r>
            <a:br>
              <a:rPr lang="en-GB" sz="600" b="1" dirty="0">
                <a:solidFill>
                  <a:schemeClr val="accent2">
                    <a:lumMod val="75000"/>
                  </a:schemeClr>
                </a:solidFill>
              </a:rPr>
            </a:br>
            <a:r>
              <a:rPr lang="en-GB" sz="600" b="1" dirty="0">
                <a:solidFill>
                  <a:schemeClr val="accent2">
                    <a:lumMod val="75000"/>
                  </a:schemeClr>
                </a:solidFill>
              </a:rPr>
              <a:t>-Scrooge is isolated and alone to contrast the warmth of families</a:t>
            </a:r>
            <a:br>
              <a:rPr lang="en-GB" sz="600" b="1" dirty="0">
                <a:solidFill>
                  <a:schemeClr val="accent2">
                    <a:lumMod val="75000"/>
                  </a:schemeClr>
                </a:solidFill>
              </a:rPr>
            </a:br>
            <a:r>
              <a:rPr lang="en-GB" sz="600" b="1" dirty="0">
                <a:solidFill>
                  <a:schemeClr val="accent2">
                    <a:lumMod val="75000"/>
                  </a:schemeClr>
                </a:solidFill>
              </a:rPr>
              <a:t>- Scrooge finally embraces his chance for a family</a:t>
            </a:r>
          </a:p>
        </p:txBody>
      </p:sp>
      <p:sp>
        <p:nvSpPr>
          <p:cNvPr id="118" name="Rectangle 117"/>
          <p:cNvSpPr/>
          <p:nvPr/>
        </p:nvSpPr>
        <p:spPr>
          <a:xfrm>
            <a:off x="4755976" y="3601962"/>
            <a:ext cx="3320713" cy="220871"/>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bg1">
                    <a:lumMod val="50000"/>
                  </a:schemeClr>
                </a:solidFill>
              </a:rPr>
              <a:t>AO1: Themes</a:t>
            </a:r>
            <a:endParaRPr lang="en-GB" sz="800" dirty="0">
              <a:solidFill>
                <a:schemeClr val="bg1">
                  <a:lumMod val="50000"/>
                </a:schemeClr>
              </a:solidFill>
            </a:endParaRPr>
          </a:p>
        </p:txBody>
      </p:sp>
      <p:sp>
        <p:nvSpPr>
          <p:cNvPr id="119" name="Rectangle 118"/>
          <p:cNvSpPr/>
          <p:nvPr/>
        </p:nvSpPr>
        <p:spPr>
          <a:xfrm>
            <a:off x="4787025" y="1050250"/>
            <a:ext cx="828676" cy="1568436"/>
          </a:xfrm>
          <a:prstGeom prst="rect">
            <a:avLst/>
          </a:prstGeom>
          <a:solidFill>
            <a:schemeClr val="accent1">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tx2">
                    <a:lumMod val="60000"/>
                    <a:lumOff val="40000"/>
                  </a:schemeClr>
                </a:solidFill>
              </a:rPr>
              <a:t>Scrooge:</a:t>
            </a:r>
          </a:p>
          <a:p>
            <a:pPr algn="ctr"/>
            <a:r>
              <a:rPr lang="en-GB" sz="600" b="1" dirty="0">
                <a:solidFill>
                  <a:schemeClr val="tx2">
                    <a:lumMod val="60000"/>
                    <a:lumOff val="40000"/>
                  </a:schemeClr>
                </a:solidFill>
              </a:rPr>
              <a:t>- Motivated by money</a:t>
            </a:r>
          </a:p>
          <a:p>
            <a:pPr algn="ctr"/>
            <a:r>
              <a:rPr lang="en-GB" sz="600" b="1" dirty="0">
                <a:solidFill>
                  <a:schemeClr val="tx2">
                    <a:lumMod val="60000"/>
                    <a:lumOff val="40000"/>
                  </a:schemeClr>
                </a:solidFill>
              </a:rPr>
              <a:t>- He is cold hearted </a:t>
            </a:r>
            <a:br>
              <a:rPr lang="en-GB" sz="600" b="1" dirty="0">
                <a:solidFill>
                  <a:schemeClr val="tx2">
                    <a:lumMod val="60000"/>
                    <a:lumOff val="40000"/>
                  </a:schemeClr>
                </a:solidFill>
              </a:rPr>
            </a:br>
            <a:r>
              <a:rPr lang="en-GB" sz="600" b="1" dirty="0">
                <a:solidFill>
                  <a:schemeClr val="tx2">
                    <a:lumMod val="60000"/>
                    <a:lumOff val="40000"/>
                  </a:schemeClr>
                </a:solidFill>
              </a:rPr>
              <a:t>- His past shaped him</a:t>
            </a:r>
            <a:br>
              <a:rPr lang="en-GB" sz="600" b="1" dirty="0">
                <a:solidFill>
                  <a:schemeClr val="tx2">
                    <a:lumMod val="60000"/>
                    <a:lumOff val="40000"/>
                  </a:schemeClr>
                </a:solidFill>
              </a:rPr>
            </a:br>
            <a:r>
              <a:rPr lang="en-GB" sz="600" b="1" dirty="0">
                <a:solidFill>
                  <a:schemeClr val="tx2">
                    <a:lumMod val="60000"/>
                    <a:lumOff val="40000"/>
                  </a:schemeClr>
                </a:solidFill>
              </a:rPr>
              <a:t>- Has to see himself as others see him</a:t>
            </a:r>
            <a:br>
              <a:rPr lang="en-GB" sz="600" b="1" dirty="0">
                <a:solidFill>
                  <a:schemeClr val="tx2">
                    <a:lumMod val="60000"/>
                    <a:lumOff val="40000"/>
                  </a:schemeClr>
                </a:solidFill>
              </a:rPr>
            </a:br>
            <a:r>
              <a:rPr lang="en-GB" sz="600" b="1" dirty="0">
                <a:solidFill>
                  <a:schemeClr val="tx2">
                    <a:lumMod val="60000"/>
                    <a:lumOff val="40000"/>
                  </a:schemeClr>
                </a:solidFill>
              </a:rPr>
              <a:t>- Tiny Tim is his catalyst for change</a:t>
            </a:r>
            <a:br>
              <a:rPr lang="en-GB" sz="600" b="1" dirty="0">
                <a:solidFill>
                  <a:schemeClr val="tx2">
                    <a:lumMod val="60000"/>
                    <a:lumOff val="40000"/>
                  </a:schemeClr>
                </a:solidFill>
              </a:rPr>
            </a:br>
            <a:r>
              <a:rPr lang="en-GB" sz="600" b="1" dirty="0">
                <a:solidFill>
                  <a:schemeClr val="tx2">
                    <a:lumMod val="60000"/>
                    <a:lumOff val="40000"/>
                  </a:schemeClr>
                </a:solidFill>
              </a:rPr>
              <a:t>- Scrooge’s values change</a:t>
            </a:r>
            <a:br>
              <a:rPr lang="en-GB" sz="600" b="1" dirty="0">
                <a:solidFill>
                  <a:schemeClr val="tx2">
                    <a:lumMod val="60000"/>
                    <a:lumOff val="40000"/>
                  </a:schemeClr>
                </a:solidFill>
              </a:rPr>
            </a:br>
            <a:r>
              <a:rPr lang="en-GB" sz="600" b="1" dirty="0">
                <a:solidFill>
                  <a:schemeClr val="tx2">
                    <a:lumMod val="60000"/>
                    <a:lumOff val="40000"/>
                  </a:schemeClr>
                </a:solidFill>
              </a:rPr>
              <a:t>- His actions in S5 mirror those in S1</a:t>
            </a:r>
            <a:br>
              <a:rPr lang="en-GB" sz="600" b="1" dirty="0">
                <a:solidFill>
                  <a:schemeClr val="tx2">
                    <a:lumMod val="60000"/>
                    <a:lumOff val="40000"/>
                  </a:schemeClr>
                </a:solidFill>
              </a:rPr>
            </a:br>
            <a:r>
              <a:rPr lang="en-GB" sz="600" b="1" dirty="0">
                <a:solidFill>
                  <a:schemeClr val="tx2">
                    <a:lumMod val="60000"/>
                    <a:lumOff val="40000"/>
                  </a:schemeClr>
                </a:solidFill>
              </a:rPr>
              <a:t>- His change </a:t>
            </a:r>
            <a:r>
              <a:rPr lang="en-GB" sz="600" b="1" u="sng" dirty="0">
                <a:solidFill>
                  <a:schemeClr val="tx2">
                    <a:lumMod val="60000"/>
                    <a:lumOff val="40000"/>
                  </a:schemeClr>
                </a:solidFill>
              </a:rPr>
              <a:t>is</a:t>
            </a:r>
            <a:r>
              <a:rPr lang="en-GB" sz="600" b="1" dirty="0">
                <a:solidFill>
                  <a:schemeClr val="tx2">
                    <a:lumMod val="60000"/>
                    <a:lumOff val="40000"/>
                  </a:schemeClr>
                </a:solidFill>
              </a:rPr>
              <a:t> the story </a:t>
            </a:r>
          </a:p>
        </p:txBody>
      </p:sp>
      <p:sp>
        <p:nvSpPr>
          <p:cNvPr id="120" name="Rectangle 119"/>
          <p:cNvSpPr/>
          <p:nvPr/>
        </p:nvSpPr>
        <p:spPr>
          <a:xfrm>
            <a:off x="5615701" y="1050251"/>
            <a:ext cx="828676" cy="780980"/>
          </a:xfrm>
          <a:prstGeom prst="rect">
            <a:avLst/>
          </a:prstGeom>
          <a:solidFill>
            <a:schemeClr val="accent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2">
                    <a:lumMod val="75000"/>
                  </a:schemeClr>
                </a:solidFill>
              </a:rPr>
              <a:t>Marley:</a:t>
            </a:r>
            <a:br>
              <a:rPr lang="en-GB" sz="700" b="1" dirty="0">
                <a:solidFill>
                  <a:schemeClr val="accent2">
                    <a:lumMod val="75000"/>
                  </a:schemeClr>
                </a:solidFill>
              </a:rPr>
            </a:br>
            <a:r>
              <a:rPr lang="en-GB" sz="600" b="1" dirty="0">
                <a:solidFill>
                  <a:schemeClr val="accent2">
                    <a:lumMod val="75000"/>
                  </a:schemeClr>
                </a:solidFill>
              </a:rPr>
              <a:t>- Represents what Scrooge would be</a:t>
            </a:r>
            <a:br>
              <a:rPr lang="en-GB" sz="600" b="1" dirty="0">
                <a:solidFill>
                  <a:schemeClr val="accent2">
                    <a:lumMod val="75000"/>
                  </a:schemeClr>
                </a:solidFill>
              </a:rPr>
            </a:br>
            <a:r>
              <a:rPr lang="en-GB" sz="600" b="1" dirty="0">
                <a:solidFill>
                  <a:schemeClr val="accent2">
                    <a:lumMod val="75000"/>
                  </a:schemeClr>
                </a:solidFill>
              </a:rPr>
              <a:t>- Punished by God</a:t>
            </a:r>
            <a:br>
              <a:rPr lang="en-GB" sz="600" b="1" dirty="0">
                <a:solidFill>
                  <a:schemeClr val="accent2">
                    <a:lumMod val="75000"/>
                  </a:schemeClr>
                </a:solidFill>
              </a:rPr>
            </a:br>
            <a:r>
              <a:rPr lang="en-GB" sz="600" b="1" dirty="0">
                <a:solidFill>
                  <a:schemeClr val="accent2">
                    <a:lumMod val="75000"/>
                  </a:schemeClr>
                </a:solidFill>
              </a:rPr>
              <a:t>- His appearance is disturbing </a:t>
            </a:r>
            <a:br>
              <a:rPr lang="en-GB" sz="600" b="1" dirty="0">
                <a:solidFill>
                  <a:schemeClr val="accent2">
                    <a:lumMod val="75000"/>
                  </a:schemeClr>
                </a:solidFill>
              </a:rPr>
            </a:br>
            <a:r>
              <a:rPr lang="en-GB" sz="600" b="1" dirty="0">
                <a:solidFill>
                  <a:schemeClr val="accent2">
                    <a:lumMod val="75000"/>
                  </a:schemeClr>
                </a:solidFill>
              </a:rPr>
              <a:t>- He is full of regret</a:t>
            </a:r>
            <a:br>
              <a:rPr lang="en-GB" sz="600" b="1" dirty="0">
                <a:solidFill>
                  <a:schemeClr val="accent2">
                    <a:lumMod val="75000"/>
                  </a:schemeClr>
                </a:solidFill>
              </a:rPr>
            </a:br>
            <a:r>
              <a:rPr lang="en-GB" sz="600" b="1" dirty="0">
                <a:solidFill>
                  <a:schemeClr val="accent2">
                    <a:lumMod val="75000"/>
                  </a:schemeClr>
                </a:solidFill>
              </a:rPr>
              <a:t>- He is now selfless</a:t>
            </a:r>
            <a:endParaRPr lang="en-GB" sz="600" dirty="0">
              <a:solidFill>
                <a:schemeClr val="accent2">
                  <a:lumMod val="75000"/>
                </a:schemeClr>
              </a:solidFill>
            </a:endParaRPr>
          </a:p>
        </p:txBody>
      </p:sp>
      <p:sp>
        <p:nvSpPr>
          <p:cNvPr id="121" name="Rectangle 120"/>
          <p:cNvSpPr/>
          <p:nvPr/>
        </p:nvSpPr>
        <p:spPr>
          <a:xfrm>
            <a:off x="7284880" y="1051131"/>
            <a:ext cx="828676" cy="780980"/>
          </a:xfrm>
          <a:prstGeom prst="rect">
            <a:avLst/>
          </a:prstGeom>
          <a:solidFill>
            <a:schemeClr val="accent6">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6">
                    <a:lumMod val="75000"/>
                  </a:schemeClr>
                </a:solidFill>
              </a:rPr>
              <a:t>Present:</a:t>
            </a:r>
            <a:br>
              <a:rPr lang="en-GB" sz="700" b="1" dirty="0">
                <a:solidFill>
                  <a:schemeClr val="accent6">
                    <a:lumMod val="75000"/>
                  </a:schemeClr>
                </a:solidFill>
              </a:rPr>
            </a:br>
            <a:r>
              <a:rPr lang="en-GB" sz="600" b="1" dirty="0">
                <a:solidFill>
                  <a:schemeClr val="accent6">
                    <a:lumMod val="75000"/>
                  </a:schemeClr>
                </a:solidFill>
              </a:rPr>
              <a:t>- Generously helps others</a:t>
            </a:r>
            <a:br>
              <a:rPr lang="en-GB" sz="600" b="1" dirty="0">
                <a:solidFill>
                  <a:schemeClr val="accent6">
                    <a:lumMod val="75000"/>
                  </a:schemeClr>
                </a:solidFill>
              </a:rPr>
            </a:br>
            <a:r>
              <a:rPr lang="en-GB" sz="600" b="1" dirty="0">
                <a:solidFill>
                  <a:schemeClr val="accent6">
                    <a:lumMod val="75000"/>
                  </a:schemeClr>
                </a:solidFill>
              </a:rPr>
              <a:t>- Compassionate, jolly and peaceful</a:t>
            </a:r>
            <a:br>
              <a:rPr lang="en-GB" sz="600" b="1" dirty="0">
                <a:solidFill>
                  <a:schemeClr val="accent6">
                    <a:lumMod val="75000"/>
                  </a:schemeClr>
                </a:solidFill>
              </a:rPr>
            </a:br>
            <a:r>
              <a:rPr lang="en-GB" sz="600" b="1" dirty="0">
                <a:solidFill>
                  <a:schemeClr val="accent6">
                    <a:lumMod val="75000"/>
                  </a:schemeClr>
                </a:solidFill>
              </a:rPr>
              <a:t>- Shows Xmas despite isolation</a:t>
            </a:r>
            <a:br>
              <a:rPr lang="en-GB" sz="600" b="1" dirty="0">
                <a:solidFill>
                  <a:schemeClr val="accent6">
                    <a:lumMod val="75000"/>
                  </a:schemeClr>
                </a:solidFill>
              </a:rPr>
            </a:br>
            <a:r>
              <a:rPr lang="en-GB" sz="600" b="1" dirty="0">
                <a:solidFill>
                  <a:schemeClr val="accent6">
                    <a:lumMod val="75000"/>
                  </a:schemeClr>
                </a:solidFill>
              </a:rPr>
              <a:t>- Sad about poverty</a:t>
            </a:r>
          </a:p>
        </p:txBody>
      </p:sp>
      <p:sp>
        <p:nvSpPr>
          <p:cNvPr id="122" name="Rectangle 121"/>
          <p:cNvSpPr/>
          <p:nvPr/>
        </p:nvSpPr>
        <p:spPr>
          <a:xfrm>
            <a:off x="6449780" y="1050251"/>
            <a:ext cx="828676" cy="780980"/>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5">
                    <a:lumMod val="75000"/>
                  </a:schemeClr>
                </a:solidFill>
              </a:rPr>
              <a:t>The Cratchits:</a:t>
            </a:r>
            <a:br>
              <a:rPr lang="en-GB" sz="700" b="1" dirty="0">
                <a:solidFill>
                  <a:schemeClr val="accent5">
                    <a:lumMod val="75000"/>
                  </a:schemeClr>
                </a:solidFill>
              </a:rPr>
            </a:br>
            <a:r>
              <a:rPr lang="en-GB" sz="600" b="1" dirty="0">
                <a:solidFill>
                  <a:schemeClr val="accent5">
                    <a:lumMod val="75000"/>
                  </a:schemeClr>
                </a:solidFill>
              </a:rPr>
              <a:t>- Poor but loving</a:t>
            </a:r>
            <a:br>
              <a:rPr lang="en-GB" sz="600" b="1" dirty="0">
                <a:solidFill>
                  <a:schemeClr val="accent5">
                    <a:lumMod val="75000"/>
                  </a:schemeClr>
                </a:solidFill>
              </a:rPr>
            </a:br>
            <a:r>
              <a:rPr lang="en-GB" sz="600" b="1" dirty="0">
                <a:solidFill>
                  <a:schemeClr val="accent5">
                    <a:lumMod val="75000"/>
                  </a:schemeClr>
                </a:solidFill>
              </a:rPr>
              <a:t>- B polite to Scrooge</a:t>
            </a:r>
            <a:br>
              <a:rPr lang="en-GB" sz="600" b="1" dirty="0">
                <a:solidFill>
                  <a:schemeClr val="accent5">
                    <a:lumMod val="75000"/>
                  </a:schemeClr>
                </a:solidFill>
              </a:rPr>
            </a:br>
            <a:r>
              <a:rPr lang="en-GB" sz="600" b="1" dirty="0">
                <a:solidFill>
                  <a:schemeClr val="accent5">
                    <a:lumMod val="75000"/>
                  </a:schemeClr>
                </a:solidFill>
              </a:rPr>
              <a:t>- B = devoted father</a:t>
            </a:r>
            <a:br>
              <a:rPr lang="en-GB" sz="600" b="1" dirty="0">
                <a:solidFill>
                  <a:schemeClr val="accent5">
                    <a:lumMod val="75000"/>
                  </a:schemeClr>
                </a:solidFill>
              </a:rPr>
            </a:br>
            <a:r>
              <a:rPr lang="en-GB" sz="600" b="1" dirty="0">
                <a:solidFill>
                  <a:schemeClr val="accent5">
                    <a:lumMod val="75000"/>
                  </a:schemeClr>
                </a:solidFill>
              </a:rPr>
              <a:t>-Mrs C good natured but busy</a:t>
            </a:r>
            <a:br>
              <a:rPr lang="en-GB" sz="600" b="1" dirty="0">
                <a:solidFill>
                  <a:schemeClr val="accent5">
                    <a:lumMod val="75000"/>
                  </a:schemeClr>
                </a:solidFill>
              </a:rPr>
            </a:br>
            <a:r>
              <a:rPr lang="en-GB" sz="600" b="1" dirty="0">
                <a:solidFill>
                  <a:schemeClr val="accent5">
                    <a:lumMod val="75000"/>
                  </a:schemeClr>
                </a:solidFill>
              </a:rPr>
              <a:t>- Tiny Tim is frail but doesn’t moan</a:t>
            </a:r>
          </a:p>
        </p:txBody>
      </p:sp>
      <p:sp>
        <p:nvSpPr>
          <p:cNvPr id="123" name="Rectangle 122"/>
          <p:cNvSpPr/>
          <p:nvPr/>
        </p:nvSpPr>
        <p:spPr>
          <a:xfrm>
            <a:off x="6452495" y="1837706"/>
            <a:ext cx="828676" cy="780980"/>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4">
                    <a:lumMod val="75000"/>
                  </a:schemeClr>
                </a:solidFill>
              </a:rPr>
              <a:t>Past:</a:t>
            </a:r>
            <a:br>
              <a:rPr lang="en-GB" sz="700" b="1" dirty="0">
                <a:solidFill>
                  <a:schemeClr val="accent4">
                    <a:lumMod val="75000"/>
                  </a:schemeClr>
                </a:solidFill>
              </a:rPr>
            </a:br>
            <a:r>
              <a:rPr lang="en-GB" sz="600" b="1" dirty="0">
                <a:solidFill>
                  <a:schemeClr val="accent4">
                    <a:lumMod val="75000"/>
                  </a:schemeClr>
                </a:solidFill>
              </a:rPr>
              <a:t>- Memory and truth</a:t>
            </a:r>
          </a:p>
          <a:p>
            <a:pPr algn="ctr"/>
            <a:r>
              <a:rPr lang="en-GB" sz="600" b="1" dirty="0">
                <a:solidFill>
                  <a:schemeClr val="accent4">
                    <a:lumMod val="75000"/>
                  </a:schemeClr>
                </a:solidFill>
              </a:rPr>
              <a:t>Quiet but strong</a:t>
            </a:r>
            <a:br>
              <a:rPr lang="en-GB" sz="600" b="1" dirty="0">
                <a:solidFill>
                  <a:schemeClr val="accent4">
                    <a:lumMod val="75000"/>
                  </a:schemeClr>
                </a:solidFill>
              </a:rPr>
            </a:br>
            <a:r>
              <a:rPr lang="en-GB" sz="600" b="1" dirty="0">
                <a:solidFill>
                  <a:schemeClr val="accent4">
                    <a:lumMod val="75000"/>
                  </a:schemeClr>
                </a:solidFill>
              </a:rPr>
              <a:t>-Fan = Sorrow</a:t>
            </a:r>
            <a:br>
              <a:rPr lang="en-GB" sz="600" b="1" dirty="0">
                <a:solidFill>
                  <a:schemeClr val="accent4">
                    <a:lumMod val="75000"/>
                  </a:schemeClr>
                </a:solidFill>
              </a:rPr>
            </a:br>
            <a:r>
              <a:rPr lang="en-GB" sz="600" b="1" dirty="0">
                <a:solidFill>
                  <a:schemeClr val="accent4">
                    <a:lumMod val="75000"/>
                  </a:schemeClr>
                </a:solidFill>
              </a:rPr>
              <a:t>- </a:t>
            </a:r>
            <a:r>
              <a:rPr lang="en-GB" sz="600" b="1" dirty="0" err="1">
                <a:solidFill>
                  <a:schemeClr val="accent4">
                    <a:lumMod val="75000"/>
                  </a:schemeClr>
                </a:solidFill>
              </a:rPr>
              <a:t>Fezziwig</a:t>
            </a:r>
            <a:r>
              <a:rPr lang="en-GB" sz="600" b="1" dirty="0">
                <a:solidFill>
                  <a:schemeClr val="accent4">
                    <a:lumMod val="75000"/>
                  </a:schemeClr>
                </a:solidFill>
              </a:rPr>
              <a:t> = antithesis </a:t>
            </a:r>
          </a:p>
          <a:p>
            <a:pPr algn="ctr"/>
            <a:r>
              <a:rPr lang="en-GB" sz="600" b="1" dirty="0">
                <a:solidFill>
                  <a:schemeClr val="accent4">
                    <a:lumMod val="75000"/>
                  </a:schemeClr>
                </a:solidFill>
              </a:rPr>
              <a:t>-Belle = regret</a:t>
            </a:r>
            <a:br>
              <a:rPr lang="en-GB" sz="600" b="1" dirty="0">
                <a:solidFill>
                  <a:schemeClr val="accent4">
                    <a:lumMod val="75000"/>
                  </a:schemeClr>
                </a:solidFill>
              </a:rPr>
            </a:br>
            <a:r>
              <a:rPr lang="en-GB" sz="600" b="1" dirty="0">
                <a:solidFill>
                  <a:schemeClr val="accent4">
                    <a:lumMod val="75000"/>
                  </a:schemeClr>
                </a:solidFill>
              </a:rPr>
              <a:t>- S is reluctant</a:t>
            </a:r>
          </a:p>
        </p:txBody>
      </p:sp>
      <p:sp>
        <p:nvSpPr>
          <p:cNvPr id="124" name="Rectangle 123"/>
          <p:cNvSpPr/>
          <p:nvPr/>
        </p:nvSpPr>
        <p:spPr>
          <a:xfrm>
            <a:off x="5615701" y="1837706"/>
            <a:ext cx="828676" cy="780980"/>
          </a:xfrm>
          <a:prstGeom prst="rect">
            <a:avLst/>
          </a:prstGeom>
          <a:solidFill>
            <a:schemeClr val="bg2">
              <a:lumMod val="9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bg2">
                    <a:lumMod val="25000"/>
                  </a:schemeClr>
                </a:solidFill>
              </a:rPr>
              <a:t>Fred:</a:t>
            </a:r>
            <a:br>
              <a:rPr lang="en-GB" sz="700" b="1" dirty="0">
                <a:solidFill>
                  <a:schemeClr val="bg2">
                    <a:lumMod val="25000"/>
                  </a:schemeClr>
                </a:solidFill>
              </a:rPr>
            </a:br>
            <a:r>
              <a:rPr lang="en-GB" sz="600" b="1" dirty="0">
                <a:solidFill>
                  <a:schemeClr val="accent4">
                    <a:lumMod val="75000"/>
                  </a:schemeClr>
                </a:solidFill>
              </a:rPr>
              <a:t>- </a:t>
            </a:r>
            <a:r>
              <a:rPr lang="en-GB" sz="600" b="1" dirty="0">
                <a:solidFill>
                  <a:schemeClr val="bg2">
                    <a:lumMod val="25000"/>
                  </a:schemeClr>
                </a:solidFill>
              </a:rPr>
              <a:t>He is Scrooge’s foil, due to their contrast</a:t>
            </a:r>
            <a:br>
              <a:rPr lang="en-GB" sz="600" b="1" dirty="0">
                <a:solidFill>
                  <a:schemeClr val="bg2">
                    <a:lumMod val="25000"/>
                  </a:schemeClr>
                </a:solidFill>
              </a:rPr>
            </a:br>
            <a:r>
              <a:rPr lang="en-GB" sz="600" b="1" dirty="0">
                <a:solidFill>
                  <a:schemeClr val="bg2">
                    <a:lumMod val="25000"/>
                  </a:schemeClr>
                </a:solidFill>
              </a:rPr>
              <a:t>- He’s very cheerful</a:t>
            </a:r>
            <a:br>
              <a:rPr lang="en-GB" sz="600" b="1" dirty="0">
                <a:solidFill>
                  <a:schemeClr val="bg2">
                    <a:lumMod val="25000"/>
                  </a:schemeClr>
                </a:solidFill>
              </a:rPr>
            </a:br>
            <a:r>
              <a:rPr lang="en-GB" sz="600" b="1" dirty="0">
                <a:solidFill>
                  <a:schemeClr val="bg2">
                    <a:lumMod val="25000"/>
                  </a:schemeClr>
                </a:solidFill>
              </a:rPr>
              <a:t>- Shows true Christmas Spirit</a:t>
            </a:r>
            <a:br>
              <a:rPr lang="en-GB" sz="600" b="1" dirty="0">
                <a:solidFill>
                  <a:schemeClr val="bg2">
                    <a:lumMod val="25000"/>
                  </a:schemeClr>
                </a:solidFill>
              </a:rPr>
            </a:br>
            <a:r>
              <a:rPr lang="en-GB" sz="600" b="1" dirty="0">
                <a:solidFill>
                  <a:schemeClr val="bg2">
                    <a:lumMod val="25000"/>
                  </a:schemeClr>
                </a:solidFill>
              </a:rPr>
              <a:t>-Warm and friendly</a:t>
            </a:r>
          </a:p>
        </p:txBody>
      </p:sp>
      <p:sp>
        <p:nvSpPr>
          <p:cNvPr id="125" name="Rectangle 124"/>
          <p:cNvSpPr/>
          <p:nvPr/>
        </p:nvSpPr>
        <p:spPr>
          <a:xfrm>
            <a:off x="4787026" y="842941"/>
            <a:ext cx="3322321" cy="204016"/>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lumMod val="50000"/>
                  </a:schemeClr>
                </a:solidFill>
              </a:rPr>
              <a:t>AO1: Characters</a:t>
            </a:r>
            <a:endParaRPr lang="en-GB" sz="900" dirty="0">
              <a:solidFill>
                <a:schemeClr val="bg1">
                  <a:lumMod val="50000"/>
                </a:schemeClr>
              </a:solidFill>
            </a:endParaRPr>
          </a:p>
        </p:txBody>
      </p:sp>
      <p:sp>
        <p:nvSpPr>
          <p:cNvPr id="126" name="Rectangle 125"/>
          <p:cNvSpPr/>
          <p:nvPr/>
        </p:nvSpPr>
        <p:spPr>
          <a:xfrm>
            <a:off x="7284051" y="1834642"/>
            <a:ext cx="828676" cy="780980"/>
          </a:xfrm>
          <a:prstGeom prst="rect">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3">
                    <a:lumMod val="75000"/>
                  </a:schemeClr>
                </a:solidFill>
              </a:rPr>
              <a:t>Yet to Come:</a:t>
            </a:r>
          </a:p>
          <a:p>
            <a:pPr algn="ctr"/>
            <a:r>
              <a:rPr lang="en-GB" sz="600" b="1" dirty="0">
                <a:solidFill>
                  <a:schemeClr val="accent3">
                    <a:lumMod val="75000"/>
                  </a:schemeClr>
                </a:solidFill>
              </a:rPr>
              <a:t>-Mysterious, silent and intimidating</a:t>
            </a:r>
          </a:p>
          <a:p>
            <a:pPr algn="ctr"/>
            <a:r>
              <a:rPr lang="en-GB" sz="600" b="1" dirty="0">
                <a:solidFill>
                  <a:schemeClr val="accent3">
                    <a:lumMod val="75000"/>
                  </a:schemeClr>
                </a:solidFill>
              </a:rPr>
              <a:t>- Scares Scrooge with the future</a:t>
            </a:r>
            <a:br>
              <a:rPr lang="en-GB" sz="600" b="1" dirty="0">
                <a:solidFill>
                  <a:schemeClr val="accent3">
                    <a:lumMod val="75000"/>
                  </a:schemeClr>
                </a:solidFill>
              </a:rPr>
            </a:br>
            <a:r>
              <a:rPr lang="en-GB" sz="600" b="1" dirty="0">
                <a:solidFill>
                  <a:schemeClr val="accent3">
                    <a:lumMod val="75000"/>
                  </a:schemeClr>
                </a:solidFill>
              </a:rPr>
              <a:t>- Pities Scrooge</a:t>
            </a:r>
            <a:br>
              <a:rPr lang="en-GB" sz="600" b="1" dirty="0">
                <a:solidFill>
                  <a:schemeClr val="accent3">
                    <a:lumMod val="75000"/>
                  </a:schemeClr>
                </a:solidFill>
              </a:rPr>
            </a:br>
            <a:r>
              <a:rPr lang="en-GB" sz="600" b="1" dirty="0">
                <a:solidFill>
                  <a:schemeClr val="accent3">
                    <a:lumMod val="75000"/>
                  </a:schemeClr>
                </a:solidFill>
              </a:rPr>
              <a:t>- Moment of change</a:t>
            </a:r>
            <a:br>
              <a:rPr lang="en-GB" sz="600" b="1" dirty="0">
                <a:solidFill>
                  <a:schemeClr val="accent3">
                    <a:lumMod val="75000"/>
                  </a:schemeClr>
                </a:solidFill>
              </a:rPr>
            </a:br>
            <a:r>
              <a:rPr lang="en-GB" sz="600" b="1" dirty="0">
                <a:solidFill>
                  <a:schemeClr val="accent3">
                    <a:lumMod val="75000"/>
                  </a:schemeClr>
                </a:solidFill>
              </a:rPr>
              <a:t>-Symbol of death?</a:t>
            </a:r>
          </a:p>
        </p:txBody>
      </p:sp>
      <p:sp>
        <p:nvSpPr>
          <p:cNvPr id="127" name="Rectangle 126"/>
          <p:cNvSpPr/>
          <p:nvPr/>
        </p:nvSpPr>
        <p:spPr>
          <a:xfrm>
            <a:off x="4755974" y="2780299"/>
            <a:ext cx="3346990" cy="771328"/>
          </a:xfrm>
          <a:prstGeom prst="rect">
            <a:avLst/>
          </a:prstGeom>
          <a:solidFill>
            <a:srgbClr val="0000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numCol="3" rtlCol="0" anchor="ctr"/>
          <a:lstStyle/>
          <a:p>
            <a:pPr algn="ctr"/>
            <a:r>
              <a:rPr lang="en-GB" sz="500" dirty="0">
                <a:solidFill>
                  <a:srgbClr val="F3EF7F"/>
                </a:solidFill>
              </a:rPr>
              <a:t>Marley’s chains symbolise his obsession with material wealth and money.</a:t>
            </a:r>
          </a:p>
          <a:p>
            <a:pPr algn="ctr"/>
            <a:endParaRPr lang="en-GB" sz="500" dirty="0">
              <a:solidFill>
                <a:srgbClr val="F3EF7F"/>
              </a:solidFill>
            </a:endParaRPr>
          </a:p>
          <a:p>
            <a:pPr algn="ctr"/>
            <a:r>
              <a:rPr lang="en-GB" sz="500" dirty="0">
                <a:solidFill>
                  <a:srgbClr val="F3EF7F"/>
                </a:solidFill>
              </a:rPr>
              <a:t>Ignorance and Want are the personification of society’s problems.</a:t>
            </a:r>
          </a:p>
          <a:p>
            <a:pPr algn="ctr"/>
            <a:endParaRPr lang="en-GB" sz="500" dirty="0">
              <a:solidFill>
                <a:srgbClr val="F3EF7F"/>
              </a:solidFill>
            </a:endParaRPr>
          </a:p>
          <a:p>
            <a:pPr algn="ctr"/>
            <a:r>
              <a:rPr lang="en-GB" sz="500" dirty="0">
                <a:solidFill>
                  <a:srgbClr val="F3EF7F"/>
                </a:solidFill>
              </a:rPr>
              <a:t>Past’s light represents truth from memories</a:t>
            </a:r>
          </a:p>
          <a:p>
            <a:pPr algn="ctr"/>
            <a:endParaRPr lang="en-GB" sz="500" dirty="0">
              <a:solidFill>
                <a:srgbClr val="F3EF7F"/>
              </a:solidFill>
            </a:endParaRPr>
          </a:p>
          <a:p>
            <a:pPr algn="ctr"/>
            <a:r>
              <a:rPr lang="en-GB" sz="500" dirty="0">
                <a:solidFill>
                  <a:srgbClr val="F3EF7F"/>
                </a:solidFill>
              </a:rPr>
              <a:t>Present’s scabbard symbolises peace on earth</a:t>
            </a:r>
          </a:p>
          <a:p>
            <a:pPr algn="ctr"/>
            <a:endParaRPr lang="en-GB" sz="500" dirty="0">
              <a:solidFill>
                <a:srgbClr val="F3EF7F"/>
              </a:solidFill>
            </a:endParaRPr>
          </a:p>
          <a:p>
            <a:pPr algn="ctr"/>
            <a:r>
              <a:rPr lang="en-GB" sz="500" dirty="0">
                <a:solidFill>
                  <a:srgbClr val="F3EF7F"/>
                </a:solidFill>
              </a:rPr>
              <a:t>Yet to Come’s shroud symbolises uncertainty </a:t>
            </a:r>
          </a:p>
          <a:p>
            <a:pPr algn="ctr"/>
            <a:endParaRPr lang="en-GB" sz="500" dirty="0">
              <a:solidFill>
                <a:srgbClr val="F3EF7F"/>
              </a:solidFill>
            </a:endParaRPr>
          </a:p>
          <a:p>
            <a:pPr algn="ctr"/>
            <a:r>
              <a:rPr lang="en-GB" sz="500" dirty="0">
                <a:solidFill>
                  <a:srgbClr val="F3EF7F"/>
                </a:solidFill>
              </a:rPr>
              <a:t>Fire and light represent emotional warmth</a:t>
            </a:r>
          </a:p>
          <a:p>
            <a:pPr algn="ctr"/>
            <a:endParaRPr lang="en-GB" sz="500" dirty="0">
              <a:solidFill>
                <a:srgbClr val="F3EF7F"/>
              </a:solidFill>
            </a:endParaRPr>
          </a:p>
          <a:p>
            <a:pPr algn="ctr"/>
            <a:r>
              <a:rPr lang="en-GB" sz="500" dirty="0">
                <a:solidFill>
                  <a:srgbClr val="F3EF7F"/>
                </a:solidFill>
              </a:rPr>
              <a:t>Music and dance symbolise happiness</a:t>
            </a:r>
          </a:p>
          <a:p>
            <a:pPr algn="ctr"/>
            <a:endParaRPr lang="en-GB" sz="500" dirty="0">
              <a:solidFill>
                <a:srgbClr val="F3EF7F"/>
              </a:solidFill>
            </a:endParaRPr>
          </a:p>
          <a:p>
            <a:pPr algn="ctr"/>
            <a:r>
              <a:rPr lang="en-GB" sz="500" dirty="0">
                <a:solidFill>
                  <a:srgbClr val="F3EF7F"/>
                </a:solidFill>
              </a:rPr>
              <a:t>The bed is a recurrent motif, which suggests the ghosts want to access Scrooge’s most private thoughts.</a:t>
            </a:r>
          </a:p>
          <a:p>
            <a:pPr algn="ctr"/>
            <a:endParaRPr lang="en-GB" sz="500" dirty="0">
              <a:solidFill>
                <a:srgbClr val="F3EF7F"/>
              </a:solidFill>
            </a:endParaRPr>
          </a:p>
          <a:p>
            <a:pPr algn="ctr"/>
            <a:r>
              <a:rPr lang="en-GB" sz="500" dirty="0">
                <a:solidFill>
                  <a:srgbClr val="F3EF7F"/>
                </a:solidFill>
              </a:rPr>
              <a:t>Weather reflects Scrooge’s character and emotions. Pathetic fallacy is often used by Dickens to set the tone.</a:t>
            </a:r>
          </a:p>
        </p:txBody>
      </p:sp>
      <p:sp>
        <p:nvSpPr>
          <p:cNvPr id="128" name="Rectangle 127"/>
          <p:cNvSpPr/>
          <p:nvPr/>
        </p:nvSpPr>
        <p:spPr>
          <a:xfrm>
            <a:off x="4783498" y="2674436"/>
            <a:ext cx="3290769" cy="121227"/>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3EF7F"/>
                </a:solidFill>
              </a:rPr>
              <a:t>Symbolism</a:t>
            </a:r>
            <a:endParaRPr lang="en-GB" sz="600" dirty="0">
              <a:solidFill>
                <a:srgbClr val="F3EF7F"/>
              </a:solidFill>
            </a:endParaRPr>
          </a:p>
        </p:txBody>
      </p:sp>
      <p:sp>
        <p:nvSpPr>
          <p:cNvPr id="130" name="Rectangle 129"/>
          <p:cNvSpPr/>
          <p:nvPr/>
        </p:nvSpPr>
        <p:spPr>
          <a:xfrm>
            <a:off x="1219920" y="3230136"/>
            <a:ext cx="828676" cy="1828482"/>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5">
                    <a:lumMod val="75000"/>
                  </a:schemeClr>
                </a:solidFill>
              </a:rPr>
              <a:t>Poverty:</a:t>
            </a:r>
            <a:br>
              <a:rPr lang="en-GB" sz="700" b="1" dirty="0">
                <a:solidFill>
                  <a:schemeClr val="accent5">
                    <a:lumMod val="75000"/>
                  </a:schemeClr>
                </a:solidFill>
              </a:rPr>
            </a:br>
            <a:r>
              <a:rPr lang="en-GB" sz="500" b="1" dirty="0">
                <a:solidFill>
                  <a:schemeClr val="accent5">
                    <a:lumMod val="75000"/>
                  </a:schemeClr>
                </a:solidFill>
              </a:rPr>
              <a:t>John Malthus argued that poverty was inevitable and there wasn’t enough to go around. Dickens, in contrast believed that the rich just needed to be more generous. Initially, Scrooge represents the uncaring attitudes of Malthus et al., who wrongly (or so Dickens said) thought that charity encouraged poverty and advocated workhouses. Dickens knew about the plight of the poor, having grown up in poverty, and wanted to raise awareness; hence the sympathetic Cratchits. </a:t>
            </a:r>
            <a:endParaRPr lang="en-GB" sz="600" dirty="0">
              <a:solidFill>
                <a:srgbClr val="FFFFFF"/>
              </a:solidFill>
            </a:endParaRPr>
          </a:p>
        </p:txBody>
      </p:sp>
      <p:sp>
        <p:nvSpPr>
          <p:cNvPr id="131" name="Rectangle 130"/>
          <p:cNvSpPr/>
          <p:nvPr/>
        </p:nvSpPr>
        <p:spPr>
          <a:xfrm>
            <a:off x="2048596" y="3246670"/>
            <a:ext cx="828676" cy="1812197"/>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00" b="1" dirty="0">
                <a:solidFill>
                  <a:schemeClr val="accent4">
                    <a:lumMod val="75000"/>
                  </a:schemeClr>
                </a:solidFill>
              </a:rPr>
              <a:t>Charity / Education:</a:t>
            </a:r>
            <a:br>
              <a:rPr lang="en-GB" sz="600" b="1" dirty="0">
                <a:solidFill>
                  <a:schemeClr val="accent4">
                    <a:lumMod val="75000"/>
                  </a:schemeClr>
                </a:solidFill>
              </a:rPr>
            </a:br>
            <a:r>
              <a:rPr lang="en-GB" sz="500" b="1" dirty="0">
                <a:solidFill>
                  <a:schemeClr val="accent4">
                    <a:lumMod val="75000"/>
                  </a:schemeClr>
                </a:solidFill>
              </a:rPr>
              <a:t>Industrial Revolution created a huge gap between rich and poor; however, it encouraged selfishness from the rich. Dickens believed in collective responsibility and Scrooge’s change echoes this. He also thought education could prevent crime, poverty and disease; Ignorance is a personified representation of this problem. Dickens hoped that the  ever-positive Tiny Tim would draw sympathy from upper class readers for children and the issues they faced.</a:t>
            </a:r>
          </a:p>
        </p:txBody>
      </p:sp>
      <p:sp>
        <p:nvSpPr>
          <p:cNvPr id="132" name="Rectangle 131"/>
          <p:cNvSpPr/>
          <p:nvPr/>
        </p:nvSpPr>
        <p:spPr>
          <a:xfrm>
            <a:off x="2877272" y="3230136"/>
            <a:ext cx="828676" cy="1828482"/>
          </a:xfrm>
          <a:prstGeom prst="rect">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3">
                    <a:lumMod val="75000"/>
                  </a:schemeClr>
                </a:solidFill>
              </a:rPr>
              <a:t>Society:</a:t>
            </a:r>
          </a:p>
          <a:p>
            <a:pPr algn="ctr"/>
            <a:r>
              <a:rPr lang="en-GB" sz="500" b="1" dirty="0">
                <a:solidFill>
                  <a:schemeClr val="accent3">
                    <a:lumMod val="75000"/>
                  </a:schemeClr>
                </a:solidFill>
              </a:rPr>
              <a:t>Industrial Revolution created jobs and drew large numbers of people together, which resulted in poor living conditions amongst the poor. The population grew (too?) rapidly and conditions worsened. Overcrowding, like the slums in S4, led to hunger, disease and crime. The slums were scary places for the rich, like Scrooge. Children suffered the worst (Tiny Tim / I&amp;W) and it was very difficult to escape poverty. Dickens aimed to raise awareness for the poor: discouraging the rich’s ignorance.</a:t>
            </a:r>
            <a:endParaRPr lang="en-GB" sz="600" dirty="0">
              <a:solidFill>
                <a:srgbClr val="FFFFFF"/>
              </a:solidFill>
            </a:endParaRPr>
          </a:p>
        </p:txBody>
      </p:sp>
      <p:sp>
        <p:nvSpPr>
          <p:cNvPr id="133" name="Rectangle 132"/>
          <p:cNvSpPr/>
          <p:nvPr/>
        </p:nvSpPr>
        <p:spPr>
          <a:xfrm>
            <a:off x="386342" y="3230136"/>
            <a:ext cx="828676" cy="1828482"/>
          </a:xfrm>
          <a:prstGeom prst="rect">
            <a:avLst/>
          </a:prstGeom>
          <a:solidFill>
            <a:schemeClr val="accent6">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6">
                    <a:lumMod val="75000"/>
                  </a:schemeClr>
                </a:solidFill>
              </a:rPr>
              <a:t>Religion:</a:t>
            </a:r>
            <a:br>
              <a:rPr lang="en-GB" sz="700" b="1" dirty="0">
                <a:solidFill>
                  <a:schemeClr val="accent6">
                    <a:lumMod val="75000"/>
                  </a:schemeClr>
                </a:solidFill>
              </a:rPr>
            </a:br>
            <a:r>
              <a:rPr lang="en-GB" sz="500" b="1" dirty="0">
                <a:solidFill>
                  <a:schemeClr val="accent6">
                    <a:lumMod val="75000"/>
                  </a:schemeClr>
                </a:solidFill>
              </a:rPr>
              <a:t>Society was very religious, and many Victorians feared God’s punishment, for not abiding to the strict moral code: Marley’s penance would have frightened the upper class.  In contrast, Dickens believed good Christians should be humble, charitable, faithful and selfless, rather than merely appearing religious. Christmas was becoming more secular and Dickens wanted to spread the message that charity, forgiveness and generosity should be all year round. </a:t>
            </a:r>
            <a:endParaRPr lang="en-GB" sz="600" b="1" dirty="0">
              <a:solidFill>
                <a:schemeClr val="accent6">
                  <a:lumMod val="75000"/>
                </a:schemeClr>
              </a:solidFill>
            </a:endParaRPr>
          </a:p>
        </p:txBody>
      </p:sp>
      <p:sp>
        <p:nvSpPr>
          <p:cNvPr id="134" name="Rectangle 133"/>
          <p:cNvSpPr/>
          <p:nvPr/>
        </p:nvSpPr>
        <p:spPr>
          <a:xfrm>
            <a:off x="386342" y="3053420"/>
            <a:ext cx="4269716" cy="193249"/>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bg1">
                    <a:lumMod val="50000"/>
                  </a:schemeClr>
                </a:solidFill>
              </a:rPr>
              <a:t>AO3 : Context</a:t>
            </a:r>
            <a:endParaRPr lang="en-GB" sz="800" dirty="0">
              <a:solidFill>
                <a:schemeClr val="bg1">
                  <a:lumMod val="50000"/>
                </a:schemeClr>
              </a:solidFill>
            </a:endParaRPr>
          </a:p>
        </p:txBody>
      </p:sp>
      <p:sp>
        <p:nvSpPr>
          <p:cNvPr id="135" name="Rectangle 134"/>
          <p:cNvSpPr/>
          <p:nvPr/>
        </p:nvSpPr>
        <p:spPr>
          <a:xfrm>
            <a:off x="3708794" y="3246669"/>
            <a:ext cx="947264" cy="1812420"/>
          </a:xfrm>
          <a:prstGeom prst="rect">
            <a:avLst/>
          </a:prstGeom>
          <a:solidFill>
            <a:schemeClr val="accent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accent2">
                    <a:lumMod val="75000"/>
                  </a:schemeClr>
                </a:solidFill>
              </a:rPr>
              <a:t>Character </a:t>
            </a:r>
            <a:br>
              <a:rPr lang="en-GB" sz="700" b="1" dirty="0">
                <a:solidFill>
                  <a:schemeClr val="accent2">
                    <a:lumMod val="75000"/>
                  </a:schemeClr>
                </a:solidFill>
              </a:rPr>
            </a:br>
            <a:r>
              <a:rPr lang="en-GB" sz="700" b="1" dirty="0">
                <a:solidFill>
                  <a:schemeClr val="accent2">
                    <a:lumMod val="75000"/>
                  </a:schemeClr>
                </a:solidFill>
              </a:rPr>
              <a:t>sentence stems:</a:t>
            </a:r>
            <a:br>
              <a:rPr lang="en-GB" sz="700" b="1" dirty="0">
                <a:solidFill>
                  <a:schemeClr val="accent2">
                    <a:lumMod val="75000"/>
                  </a:schemeClr>
                </a:solidFill>
              </a:rPr>
            </a:br>
            <a:r>
              <a:rPr lang="en-GB" sz="500" b="1" dirty="0">
                <a:solidFill>
                  <a:schemeClr val="accent2">
                    <a:lumMod val="75000"/>
                  </a:schemeClr>
                </a:solidFill>
              </a:rPr>
              <a:t>- Scrooge, an obviously </a:t>
            </a:r>
            <a:r>
              <a:rPr lang="en-GB" sz="500" b="1" dirty="0" err="1">
                <a:solidFill>
                  <a:schemeClr val="accent2">
                    <a:lumMod val="75000"/>
                  </a:schemeClr>
                </a:solidFill>
              </a:rPr>
              <a:t>caricatural</a:t>
            </a:r>
            <a:r>
              <a:rPr lang="en-GB" sz="500" b="1" dirty="0">
                <a:solidFill>
                  <a:schemeClr val="accent2">
                    <a:lumMod val="75000"/>
                  </a:schemeClr>
                </a:solidFill>
              </a:rPr>
              <a:t> but unnervingly accurate depiction of the Victorian upper class, is…</a:t>
            </a:r>
            <a:br>
              <a:rPr lang="en-GB" sz="500" b="1" dirty="0">
                <a:solidFill>
                  <a:schemeClr val="accent2">
                    <a:lumMod val="75000"/>
                  </a:schemeClr>
                </a:solidFill>
              </a:rPr>
            </a:br>
            <a:r>
              <a:rPr lang="en-GB" sz="500" b="1" dirty="0">
                <a:solidFill>
                  <a:schemeClr val="accent2">
                    <a:lumMod val="75000"/>
                  </a:schemeClr>
                </a:solidFill>
              </a:rPr>
              <a:t>- Scrooge, who initially represented the notoriously selfish Victorian business owners, is…</a:t>
            </a:r>
            <a:br>
              <a:rPr lang="en-GB" sz="500" b="1" dirty="0">
                <a:solidFill>
                  <a:schemeClr val="accent2">
                    <a:lumMod val="75000"/>
                  </a:schemeClr>
                </a:solidFill>
              </a:rPr>
            </a:br>
            <a:r>
              <a:rPr lang="en-GB" sz="500" b="1" dirty="0">
                <a:solidFill>
                  <a:schemeClr val="accent2">
                    <a:lumMod val="75000"/>
                  </a:schemeClr>
                </a:solidFill>
              </a:rPr>
              <a:t>- The </a:t>
            </a:r>
            <a:r>
              <a:rPr lang="en-GB" sz="500" b="1" dirty="0" err="1">
                <a:solidFill>
                  <a:schemeClr val="accent2">
                    <a:lumMod val="75000"/>
                  </a:schemeClr>
                </a:solidFill>
              </a:rPr>
              <a:t>Cratchit</a:t>
            </a:r>
            <a:r>
              <a:rPr lang="en-GB" sz="500" b="1" dirty="0">
                <a:solidFill>
                  <a:schemeClr val="accent2">
                    <a:lumMod val="75000"/>
                  </a:schemeClr>
                </a:solidFill>
              </a:rPr>
              <a:t> family, a deliberately sympathetic portrayal of the Victorian poor, are…</a:t>
            </a:r>
            <a:br>
              <a:rPr lang="en-GB" sz="500" b="1" dirty="0">
                <a:solidFill>
                  <a:schemeClr val="accent2">
                    <a:lumMod val="75000"/>
                  </a:schemeClr>
                </a:solidFill>
              </a:rPr>
            </a:br>
            <a:r>
              <a:rPr lang="en-GB" sz="500" b="1" dirty="0">
                <a:solidFill>
                  <a:schemeClr val="accent2">
                    <a:lumMod val="75000"/>
                  </a:schemeClr>
                </a:solidFill>
              </a:rPr>
              <a:t>- Tiny Tim, whose frailty was indicative of the plight of the poorest children in Victorian cities, is…</a:t>
            </a:r>
            <a:br>
              <a:rPr lang="en-GB" sz="500" b="1" dirty="0">
                <a:solidFill>
                  <a:schemeClr val="accent2">
                    <a:lumMod val="75000"/>
                  </a:schemeClr>
                </a:solidFill>
              </a:rPr>
            </a:br>
            <a:r>
              <a:rPr lang="en-GB" sz="500" b="1" dirty="0">
                <a:solidFill>
                  <a:schemeClr val="accent2">
                    <a:lumMod val="75000"/>
                  </a:schemeClr>
                </a:solidFill>
              </a:rPr>
              <a:t>- Fred, whose positivity formed an ideal which Dickens wanted the wealthy to emulate, is…</a:t>
            </a:r>
          </a:p>
        </p:txBody>
      </p:sp>
      <p:pic>
        <p:nvPicPr>
          <p:cNvPr id="2" name="Picture 1"/>
          <p:cNvPicPr>
            <a:picLocks noChangeAspect="1"/>
          </p:cNvPicPr>
          <p:nvPr/>
        </p:nvPicPr>
        <p:blipFill>
          <a:blip r:embed="rId9"/>
          <a:stretch>
            <a:fillRect/>
          </a:stretch>
        </p:blipFill>
        <p:spPr>
          <a:xfrm>
            <a:off x="2587448" y="2294229"/>
            <a:ext cx="1841324" cy="702604"/>
          </a:xfrm>
          <a:prstGeom prst="rect">
            <a:avLst/>
          </a:prstGeom>
          <a:ln w="28575">
            <a:noFill/>
          </a:ln>
          <a:effectLst>
            <a:outerShdw blurRad="50800" dist="38100" dir="8100000" sx="104000" sy="104000" algn="tr" rotWithShape="0">
              <a:prstClr val="black">
                <a:alpha val="59000"/>
              </a:prstClr>
            </a:outerShdw>
          </a:effectLst>
        </p:spPr>
      </p:pic>
      <p:pic>
        <p:nvPicPr>
          <p:cNvPr id="6" name="Picture 5"/>
          <p:cNvPicPr>
            <a:picLocks noChangeAspect="1"/>
          </p:cNvPicPr>
          <p:nvPr/>
        </p:nvPicPr>
        <p:blipFill rotWithShape="1">
          <a:blip r:embed="rId10"/>
          <a:srcRect t="22212" r="69847" b="3856"/>
          <a:stretch/>
        </p:blipFill>
        <p:spPr>
          <a:xfrm>
            <a:off x="4056490" y="1837706"/>
            <a:ext cx="656557" cy="1152676"/>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10"/>
          <a:srcRect r="80933" b="77019"/>
          <a:stretch/>
        </p:blipFill>
        <p:spPr>
          <a:xfrm>
            <a:off x="3798613" y="971493"/>
            <a:ext cx="953142" cy="701539"/>
          </a:xfrm>
          <a:prstGeom prst="rect">
            <a:avLst/>
          </a:prstGeom>
        </p:spPr>
      </p:pic>
      <p:pic>
        <p:nvPicPr>
          <p:cNvPr id="273" name="Picture 272"/>
          <p:cNvPicPr>
            <a:picLocks noChangeAspect="1"/>
          </p:cNvPicPr>
          <p:nvPr/>
        </p:nvPicPr>
        <p:blipFill rotWithShape="1">
          <a:blip r:embed="rId10"/>
          <a:srcRect l="55361" t="6951" r="27350"/>
          <a:stretch/>
        </p:blipFill>
        <p:spPr>
          <a:xfrm>
            <a:off x="23833" y="3732241"/>
            <a:ext cx="339013" cy="1302514"/>
          </a:xfrm>
          <a:prstGeom prst="rect">
            <a:avLst/>
          </a:prstGeom>
        </p:spPr>
      </p:pic>
      <p:pic>
        <p:nvPicPr>
          <p:cNvPr id="274" name="Picture 273"/>
          <p:cNvPicPr>
            <a:picLocks noChangeAspect="1"/>
          </p:cNvPicPr>
          <p:nvPr/>
        </p:nvPicPr>
        <p:blipFill rotWithShape="1">
          <a:blip r:embed="rId10"/>
          <a:srcRect l="33869" t="45298" r="47712" b="1834"/>
          <a:stretch/>
        </p:blipFill>
        <p:spPr>
          <a:xfrm>
            <a:off x="-11485" y="3024884"/>
            <a:ext cx="374329" cy="649958"/>
          </a:xfrm>
          <a:prstGeom prst="rect">
            <a:avLst/>
          </a:prstGeom>
        </p:spPr>
      </p:pic>
      <p:sp>
        <p:nvSpPr>
          <p:cNvPr id="195" name="Rectangle 194"/>
          <p:cNvSpPr/>
          <p:nvPr/>
        </p:nvSpPr>
        <p:spPr>
          <a:xfrm>
            <a:off x="65707" y="1384516"/>
            <a:ext cx="1269975" cy="237498"/>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chemeClr val="accent2">
                    <a:lumMod val="50000"/>
                  </a:schemeClr>
                </a:solidFill>
              </a:rPr>
              <a:t>Is the happy ending f</a:t>
            </a:r>
            <a:r>
              <a:rPr lang="en-US" sz="500" b="1" dirty="0">
                <a:solidFill>
                  <a:schemeClr val="accent2">
                    <a:lumMod val="50000"/>
                  </a:schemeClr>
                </a:solidFill>
              </a:rPr>
              <a:t>oreshadowed</a:t>
            </a:r>
            <a:r>
              <a:rPr lang="en-US" sz="500" dirty="0">
                <a:solidFill>
                  <a:schemeClr val="accent2">
                    <a:lumMod val="50000"/>
                  </a:schemeClr>
                </a:solidFill>
              </a:rPr>
              <a:t> by the fact that Scrooge’s mean father had a change of heart? Anything is possible.</a:t>
            </a:r>
          </a:p>
        </p:txBody>
      </p:sp>
      <p:sp>
        <p:nvSpPr>
          <p:cNvPr id="196" name="Rectangle 195"/>
          <p:cNvSpPr/>
          <p:nvPr/>
        </p:nvSpPr>
        <p:spPr>
          <a:xfrm>
            <a:off x="65707" y="2536982"/>
            <a:ext cx="1269975" cy="245132"/>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tx2">
                    <a:lumMod val="75000"/>
                  </a:schemeClr>
                </a:solidFill>
              </a:rPr>
              <a:t>Sensory language</a:t>
            </a:r>
            <a:r>
              <a:rPr lang="en-US" sz="500" dirty="0">
                <a:solidFill>
                  <a:schemeClr val="tx2">
                    <a:lumMod val="75000"/>
                  </a:schemeClr>
                </a:solidFill>
              </a:rPr>
              <a:t> is used to bring a scene to life. Likewise </a:t>
            </a:r>
            <a:r>
              <a:rPr lang="en-US" sz="500" b="1" dirty="0">
                <a:solidFill>
                  <a:schemeClr val="tx2">
                    <a:lumMod val="75000"/>
                  </a:schemeClr>
                </a:solidFill>
              </a:rPr>
              <a:t>personification</a:t>
            </a:r>
            <a:r>
              <a:rPr lang="en-US" sz="500" dirty="0">
                <a:solidFill>
                  <a:schemeClr val="tx2">
                    <a:lumMod val="75000"/>
                  </a:schemeClr>
                </a:solidFill>
              </a:rPr>
              <a:t> brings life to abstract concepts (I&amp;W) or settings.</a:t>
            </a:r>
          </a:p>
        </p:txBody>
      </p:sp>
      <p:sp>
        <p:nvSpPr>
          <p:cNvPr id="197" name="Rectangle 196"/>
          <p:cNvSpPr/>
          <p:nvPr/>
        </p:nvSpPr>
        <p:spPr>
          <a:xfrm>
            <a:off x="65707" y="2815908"/>
            <a:ext cx="1269975" cy="188545"/>
          </a:xfrm>
          <a:prstGeom prst="rect">
            <a:avLst/>
          </a:prstGeom>
          <a:solidFill>
            <a:schemeClr val="accent3">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chemeClr val="accent3">
                    <a:lumMod val="50000"/>
                  </a:schemeClr>
                </a:solidFill>
              </a:rPr>
              <a:t>The novella is </a:t>
            </a:r>
            <a:r>
              <a:rPr lang="en-US" sz="500" b="1" dirty="0">
                <a:solidFill>
                  <a:schemeClr val="accent3">
                    <a:lumMod val="50000"/>
                  </a:schemeClr>
                </a:solidFill>
              </a:rPr>
              <a:t>allegorical</a:t>
            </a:r>
            <a:r>
              <a:rPr lang="en-US" sz="500" dirty="0">
                <a:solidFill>
                  <a:schemeClr val="accent3">
                    <a:lumMod val="50000"/>
                  </a:schemeClr>
                </a:solidFill>
              </a:rPr>
              <a:t>, meaning it has a moral message hidden within it.</a:t>
            </a:r>
          </a:p>
        </p:txBody>
      </p:sp>
    </p:spTree>
    <p:extLst>
      <p:ext uri="{BB962C8B-B14F-4D97-AF65-F5344CB8AC3E}">
        <p14:creationId xmlns:p14="http://schemas.microsoft.com/office/powerpoint/2010/main" val="1816941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TotalTime>
  <Words>1470</Words>
  <Application>Microsoft Office PowerPoint</Application>
  <PresentationFormat>On-screen Show (16:10)</PresentationFormat>
  <Paragraphs>116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Bradley Hand ITC</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Couzens</dc:creator>
  <cp:lastModifiedBy>B Foxton</cp:lastModifiedBy>
  <cp:revision>6</cp:revision>
  <cp:lastPrinted>2018-05-19T10:03:38Z</cp:lastPrinted>
  <dcterms:created xsi:type="dcterms:W3CDTF">2017-02-10T20:33:24Z</dcterms:created>
  <dcterms:modified xsi:type="dcterms:W3CDTF">2020-01-27T09:40:40Z</dcterms:modified>
</cp:coreProperties>
</file>