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9" r:id="rId2"/>
  </p:sldIdLst>
  <p:sldSz cx="9144000" cy="5715000" type="screen16x1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28"/>
  </p:normalViewPr>
  <p:slideViewPr>
    <p:cSldViewPr snapToGrid="0" snapToObjects="1">
      <p:cViewPr varScale="1">
        <p:scale>
          <a:sx n="104" d="100"/>
          <a:sy n="104" d="100"/>
        </p:scale>
        <p:origin x="174" y="348"/>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9B63A07-ACB9-E14F-8F7A-81EFD6F40A5D}" type="datetimeFigureOut">
              <a:rPr lang="en-US" smtClean="0"/>
              <a:t>1/27/2020</a:t>
            </a:fld>
            <a:endParaRPr lang="en-US"/>
          </a:p>
        </p:txBody>
      </p:sp>
      <p:sp>
        <p:nvSpPr>
          <p:cNvPr id="4" name="Slide Image Placeholder 3"/>
          <p:cNvSpPr>
            <a:spLocks noGrp="1" noRot="1" noChangeAspect="1"/>
          </p:cNvSpPr>
          <p:nvPr>
            <p:ph type="sldImg" idx="2"/>
          </p:nvPr>
        </p:nvSpPr>
        <p:spPr>
          <a:xfrm>
            <a:off x="420688" y="744538"/>
            <a:ext cx="59563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554F1DA-2ACD-624C-81DE-AE805BF2247B}" type="slidenum">
              <a:rPr lang="en-US" smtClean="0"/>
              <a:t>‹#›</a:t>
            </a:fld>
            <a:endParaRPr lang="en-US"/>
          </a:p>
        </p:txBody>
      </p:sp>
    </p:spTree>
    <p:extLst>
      <p:ext uri="{BB962C8B-B14F-4D97-AF65-F5344CB8AC3E}">
        <p14:creationId xmlns:p14="http://schemas.microsoft.com/office/powerpoint/2010/main" val="2406257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8"/>
            <a:ext cx="7772400" cy="1225021"/>
          </a:xfrm>
        </p:spPr>
        <p:txBody>
          <a:bodyPr/>
          <a:lstStyle/>
          <a:p>
            <a:r>
              <a:rPr lang="en-GB"/>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6E8DE2F5-66B7-2A45-A2BD-C061A5EC0AAB}"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989EE-8228-B54F-939A-01C804E6DE34}" type="slidenum">
              <a:rPr lang="en-US" smtClean="0"/>
              <a:t>‹#›</a:t>
            </a:fld>
            <a:endParaRPr lang="en-US"/>
          </a:p>
        </p:txBody>
      </p:sp>
    </p:spTree>
    <p:extLst>
      <p:ext uri="{BB962C8B-B14F-4D97-AF65-F5344CB8AC3E}">
        <p14:creationId xmlns:p14="http://schemas.microsoft.com/office/powerpoint/2010/main" val="1917028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E8DE2F5-66B7-2A45-A2BD-C061A5EC0AAB}"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989EE-8228-B54F-939A-01C804E6DE34}" type="slidenum">
              <a:rPr lang="en-US" smtClean="0"/>
              <a:t>‹#›</a:t>
            </a:fld>
            <a:endParaRPr lang="en-US"/>
          </a:p>
        </p:txBody>
      </p:sp>
    </p:spTree>
    <p:extLst>
      <p:ext uri="{BB962C8B-B14F-4D97-AF65-F5344CB8AC3E}">
        <p14:creationId xmlns:p14="http://schemas.microsoft.com/office/powerpoint/2010/main" val="4061244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E8DE2F5-66B7-2A45-A2BD-C061A5EC0AAB}"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989EE-8228-B54F-939A-01C804E6DE34}" type="slidenum">
              <a:rPr lang="en-US" smtClean="0"/>
              <a:t>‹#›</a:t>
            </a:fld>
            <a:endParaRPr lang="en-US"/>
          </a:p>
        </p:txBody>
      </p:sp>
    </p:spTree>
    <p:extLst>
      <p:ext uri="{BB962C8B-B14F-4D97-AF65-F5344CB8AC3E}">
        <p14:creationId xmlns:p14="http://schemas.microsoft.com/office/powerpoint/2010/main" val="186608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E8DE2F5-66B7-2A45-A2BD-C061A5EC0AAB}"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989EE-8228-B54F-939A-01C804E6DE34}" type="slidenum">
              <a:rPr lang="en-US" smtClean="0"/>
              <a:t>‹#›</a:t>
            </a:fld>
            <a:endParaRPr lang="en-US"/>
          </a:p>
        </p:txBody>
      </p:sp>
    </p:spTree>
    <p:extLst>
      <p:ext uri="{BB962C8B-B14F-4D97-AF65-F5344CB8AC3E}">
        <p14:creationId xmlns:p14="http://schemas.microsoft.com/office/powerpoint/2010/main" val="863550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9"/>
            <a:ext cx="7772400" cy="1135063"/>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E8DE2F5-66B7-2A45-A2BD-C061A5EC0AAB}"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989EE-8228-B54F-939A-01C804E6DE34}" type="slidenum">
              <a:rPr lang="en-US" smtClean="0"/>
              <a:t>‹#›</a:t>
            </a:fld>
            <a:endParaRPr lang="en-US"/>
          </a:p>
        </p:txBody>
      </p:sp>
    </p:spTree>
    <p:extLst>
      <p:ext uri="{BB962C8B-B14F-4D97-AF65-F5344CB8AC3E}">
        <p14:creationId xmlns:p14="http://schemas.microsoft.com/office/powerpoint/2010/main" val="2150198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6E8DE2F5-66B7-2A45-A2BD-C061A5EC0AAB}"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989EE-8228-B54F-939A-01C804E6DE34}" type="slidenum">
              <a:rPr lang="en-US" smtClean="0"/>
              <a:t>‹#›</a:t>
            </a:fld>
            <a:endParaRPr lang="en-US"/>
          </a:p>
        </p:txBody>
      </p:sp>
    </p:spTree>
    <p:extLst>
      <p:ext uri="{BB962C8B-B14F-4D97-AF65-F5344CB8AC3E}">
        <p14:creationId xmlns:p14="http://schemas.microsoft.com/office/powerpoint/2010/main" val="2888322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279263"/>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32" y="1279263"/>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32"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6E8DE2F5-66B7-2A45-A2BD-C061A5EC0AAB}" type="datetimeFigureOut">
              <a:rPr lang="en-US" smtClean="0"/>
              <a:t>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E989EE-8228-B54F-939A-01C804E6DE34}" type="slidenum">
              <a:rPr lang="en-US" smtClean="0"/>
              <a:t>‹#›</a:t>
            </a:fld>
            <a:endParaRPr lang="en-US"/>
          </a:p>
        </p:txBody>
      </p:sp>
    </p:spTree>
    <p:extLst>
      <p:ext uri="{BB962C8B-B14F-4D97-AF65-F5344CB8AC3E}">
        <p14:creationId xmlns:p14="http://schemas.microsoft.com/office/powerpoint/2010/main" val="877917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6E8DE2F5-66B7-2A45-A2BD-C061A5EC0AAB}" type="datetimeFigureOut">
              <a:rPr lang="en-US" smtClean="0"/>
              <a:t>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E989EE-8228-B54F-939A-01C804E6DE34}" type="slidenum">
              <a:rPr lang="en-US" smtClean="0"/>
              <a:t>‹#›</a:t>
            </a:fld>
            <a:endParaRPr lang="en-US"/>
          </a:p>
        </p:txBody>
      </p:sp>
    </p:spTree>
    <p:extLst>
      <p:ext uri="{BB962C8B-B14F-4D97-AF65-F5344CB8AC3E}">
        <p14:creationId xmlns:p14="http://schemas.microsoft.com/office/powerpoint/2010/main" val="1407048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8DE2F5-66B7-2A45-A2BD-C061A5EC0AAB}" type="datetimeFigureOut">
              <a:rPr lang="en-US" smtClean="0"/>
              <a:t>1/27/2020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E989EE-8228-B54F-939A-01C804E6DE34}" type="slidenum">
              <a:rPr lang="en-US" smtClean="0"/>
              <a:t>‹#›</a:t>
            </a:fld>
            <a:endParaRPr lang="en-US"/>
          </a:p>
        </p:txBody>
      </p:sp>
    </p:spTree>
    <p:extLst>
      <p:ext uri="{BB962C8B-B14F-4D97-AF65-F5344CB8AC3E}">
        <p14:creationId xmlns:p14="http://schemas.microsoft.com/office/powerpoint/2010/main" val="195614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7" y="227543"/>
            <a:ext cx="3008313" cy="968375"/>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7" y="1195920"/>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6E8DE2F5-66B7-2A45-A2BD-C061A5EC0AAB}"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989EE-8228-B54F-939A-01C804E6DE34}" type="slidenum">
              <a:rPr lang="en-US" smtClean="0"/>
              <a:t>‹#›</a:t>
            </a:fld>
            <a:endParaRPr lang="en-US"/>
          </a:p>
        </p:txBody>
      </p:sp>
    </p:spTree>
    <p:extLst>
      <p:ext uri="{BB962C8B-B14F-4D97-AF65-F5344CB8AC3E}">
        <p14:creationId xmlns:p14="http://schemas.microsoft.com/office/powerpoint/2010/main" val="3268533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6E8DE2F5-66B7-2A45-A2BD-C061A5EC0AAB}"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989EE-8228-B54F-939A-01C804E6DE34}" type="slidenum">
              <a:rPr lang="en-US" smtClean="0"/>
              <a:t>‹#›</a:t>
            </a:fld>
            <a:endParaRPr lang="en-US"/>
          </a:p>
        </p:txBody>
      </p:sp>
    </p:spTree>
    <p:extLst>
      <p:ext uri="{BB962C8B-B14F-4D97-AF65-F5344CB8AC3E}">
        <p14:creationId xmlns:p14="http://schemas.microsoft.com/office/powerpoint/2010/main" val="3943139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5296962"/>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6E8DE2F5-66B7-2A45-A2BD-C061A5EC0AAB}" type="datetimeFigureOut">
              <a:rPr lang="en-US" smtClean="0"/>
              <a:t>1/27/2020</a:t>
            </a:fld>
            <a:endParaRPr lang="en-US"/>
          </a:p>
        </p:txBody>
      </p:sp>
      <p:sp>
        <p:nvSpPr>
          <p:cNvPr id="5" name="Footer Placeholder 4"/>
          <p:cNvSpPr>
            <a:spLocks noGrp="1"/>
          </p:cNvSpPr>
          <p:nvPr>
            <p:ph type="ftr" sz="quarter" idx="3"/>
          </p:nvPr>
        </p:nvSpPr>
        <p:spPr>
          <a:xfrm>
            <a:off x="3124200" y="5296962"/>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62"/>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02E989EE-8228-B54F-939A-01C804E6DE34}" type="slidenum">
              <a:rPr lang="en-US" smtClean="0"/>
              <a:t>‹#›</a:t>
            </a:fld>
            <a:endParaRPr lang="en-US"/>
          </a:p>
        </p:txBody>
      </p:sp>
    </p:spTree>
    <p:extLst>
      <p:ext uri="{BB962C8B-B14F-4D97-AF65-F5344CB8AC3E}">
        <p14:creationId xmlns:p14="http://schemas.microsoft.com/office/powerpoint/2010/main" val="538265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75117" y="3661990"/>
            <a:ext cx="1511503" cy="2011038"/>
            <a:chOff x="3134421" y="1711055"/>
            <a:chExt cx="2190598" cy="2254980"/>
          </a:xfrm>
        </p:grpSpPr>
        <p:pic>
          <p:nvPicPr>
            <p:cNvPr id="8" name="Picture 7"/>
            <p:cNvPicPr>
              <a:picLocks noChangeAspect="1"/>
            </p:cNvPicPr>
            <p:nvPr/>
          </p:nvPicPr>
          <p:blipFill>
            <a:blip r:embed="rId2">
              <a:biLevel thresh="25000"/>
            </a:blip>
            <a:stretch>
              <a:fillRect/>
            </a:stretch>
          </p:blipFill>
          <p:spPr>
            <a:xfrm flipH="1">
              <a:off x="3437374" y="1711055"/>
              <a:ext cx="1887645" cy="2254980"/>
            </a:xfrm>
            <a:prstGeom prst="rect">
              <a:avLst/>
            </a:prstGeom>
            <a:effectLst>
              <a:outerShdw blurRad="50800" dist="38100" dir="2700000" algn="tl" rotWithShape="0">
                <a:prstClr val="black">
                  <a:alpha val="40000"/>
                </a:prstClr>
              </a:outerShdw>
            </a:effectLst>
          </p:spPr>
        </p:pic>
        <p:sp>
          <p:nvSpPr>
            <p:cNvPr id="5" name="TextBox 4"/>
            <p:cNvSpPr txBox="1"/>
            <p:nvPr/>
          </p:nvSpPr>
          <p:spPr>
            <a:xfrm>
              <a:off x="3134421" y="1970631"/>
              <a:ext cx="2190598" cy="828265"/>
            </a:xfrm>
            <a:prstGeom prst="rect">
              <a:avLst/>
            </a:prstGeom>
            <a:noFill/>
          </p:spPr>
          <p:txBody>
            <a:bodyPr wrap="square" rtlCol="0">
              <a:spAutoFit/>
            </a:bodyPr>
            <a:lstStyle/>
            <a:p>
              <a:pPr algn="ctr"/>
              <a:r>
                <a:rPr lang="en-US" sz="1400" dirty="0">
                  <a:solidFill>
                    <a:srgbClr val="FFFFFF"/>
                  </a:solidFill>
                  <a:effectLst>
                    <a:outerShdw blurRad="50800" dist="38100" dir="13500000" algn="br" rotWithShape="0">
                      <a:prstClr val="black">
                        <a:alpha val="40000"/>
                      </a:prstClr>
                    </a:outerShdw>
                  </a:effectLst>
                  <a:latin typeface="American Typewriter"/>
                  <a:cs typeface="American Typewriter"/>
                </a:rPr>
                <a:t>An </a:t>
              </a:r>
            </a:p>
            <a:p>
              <a:pPr algn="ctr"/>
              <a:r>
                <a:rPr lang="en-US" sz="1400" dirty="0">
                  <a:solidFill>
                    <a:srgbClr val="FFFFFF"/>
                  </a:solidFill>
                  <a:effectLst>
                    <a:outerShdw blurRad="50800" dist="38100" dir="13500000" algn="br" rotWithShape="0">
                      <a:prstClr val="black">
                        <a:alpha val="40000"/>
                      </a:prstClr>
                    </a:outerShdw>
                  </a:effectLst>
                  <a:latin typeface="American Typewriter"/>
                  <a:cs typeface="American Typewriter"/>
                </a:rPr>
                <a:t>Inspector</a:t>
              </a:r>
            </a:p>
            <a:p>
              <a:pPr algn="ctr"/>
              <a:r>
                <a:rPr lang="en-US" sz="1400" dirty="0">
                  <a:solidFill>
                    <a:srgbClr val="FFFFFF"/>
                  </a:solidFill>
                  <a:effectLst>
                    <a:outerShdw blurRad="50800" dist="38100" dir="13500000" algn="br" rotWithShape="0">
                      <a:prstClr val="black">
                        <a:alpha val="40000"/>
                      </a:prstClr>
                    </a:outerShdw>
                  </a:effectLst>
                  <a:latin typeface="American Typewriter"/>
                  <a:cs typeface="American Typewriter"/>
                </a:rPr>
                <a:t> Calls</a:t>
              </a:r>
            </a:p>
          </p:txBody>
        </p:sp>
      </p:grpSp>
      <p:sp>
        <p:nvSpPr>
          <p:cNvPr id="6" name="Rectangle 5"/>
          <p:cNvSpPr/>
          <p:nvPr/>
        </p:nvSpPr>
        <p:spPr>
          <a:xfrm>
            <a:off x="471071" y="28576"/>
            <a:ext cx="878749" cy="500169"/>
          </a:xfrm>
          <a:prstGeom prst="rect">
            <a:avLst/>
          </a:prstGeom>
          <a:solidFill>
            <a:schemeClr val="tx2">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r>
              <a:rPr lang="en-GB" sz="500" dirty="0">
                <a:solidFill>
                  <a:schemeClr val="tx2">
                    <a:lumMod val="20000"/>
                    <a:lumOff val="80000"/>
                  </a:schemeClr>
                </a:solidFill>
              </a:rPr>
              <a:t>The Birling family are celebrating Sheila’s engagement to Gerald Croft.  A celebratory mood is established.</a:t>
            </a:r>
          </a:p>
        </p:txBody>
      </p:sp>
      <p:sp>
        <p:nvSpPr>
          <p:cNvPr id="7" name="Rectangle 6"/>
          <p:cNvSpPr/>
          <p:nvPr/>
        </p:nvSpPr>
        <p:spPr>
          <a:xfrm>
            <a:off x="1349820" y="28576"/>
            <a:ext cx="781050" cy="500169"/>
          </a:xfrm>
          <a:prstGeom prst="rect">
            <a:avLst/>
          </a:prstGeom>
          <a:solidFill>
            <a:schemeClr val="tx2">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500" dirty="0">
                <a:solidFill>
                  <a:schemeClr val="tx2">
                    <a:lumMod val="20000"/>
                    <a:lumOff val="80000"/>
                  </a:schemeClr>
                </a:solidFill>
              </a:rPr>
              <a:t>Birling makes a lengthy speech, not only congratulating Gerald and Sheila, but also commenting on the state of the nation.</a:t>
            </a:r>
          </a:p>
        </p:txBody>
      </p:sp>
      <p:sp>
        <p:nvSpPr>
          <p:cNvPr id="10" name="Rectangle 9"/>
          <p:cNvSpPr/>
          <p:nvPr/>
        </p:nvSpPr>
        <p:spPr>
          <a:xfrm>
            <a:off x="2121345" y="28576"/>
            <a:ext cx="781050" cy="500169"/>
          </a:xfrm>
          <a:prstGeom prst="rect">
            <a:avLst/>
          </a:prstGeom>
          <a:solidFill>
            <a:schemeClr val="tx2">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500" dirty="0">
                <a:solidFill>
                  <a:schemeClr val="tx2">
                    <a:lumMod val="20000"/>
                    <a:lumOff val="80000"/>
                  </a:schemeClr>
                </a:solidFill>
              </a:rPr>
              <a:t>Arthur gives a speech to Eric and Gerald. He says that every man should look after himself.</a:t>
            </a:r>
          </a:p>
        </p:txBody>
      </p:sp>
      <p:sp>
        <p:nvSpPr>
          <p:cNvPr id="11" name="Rectangle 10"/>
          <p:cNvSpPr/>
          <p:nvPr/>
        </p:nvSpPr>
        <p:spPr>
          <a:xfrm>
            <a:off x="2902395" y="28576"/>
            <a:ext cx="781050" cy="500169"/>
          </a:xfrm>
          <a:prstGeom prst="rect">
            <a:avLst/>
          </a:prstGeom>
          <a:solidFill>
            <a:schemeClr val="tx2">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r>
              <a:rPr lang="en-GB" sz="500" dirty="0">
                <a:solidFill>
                  <a:schemeClr val="tx2">
                    <a:lumMod val="20000"/>
                    <a:lumOff val="80000"/>
                  </a:schemeClr>
                </a:solidFill>
              </a:rPr>
              <a:t>Inspector Goole arrives and says that a woman called Eva Smith has committed suicide by drinking bleach.</a:t>
            </a:r>
          </a:p>
        </p:txBody>
      </p:sp>
      <p:sp>
        <p:nvSpPr>
          <p:cNvPr id="12" name="Rectangle 11"/>
          <p:cNvSpPr/>
          <p:nvPr/>
        </p:nvSpPr>
        <p:spPr>
          <a:xfrm>
            <a:off x="3673920" y="28576"/>
            <a:ext cx="781050" cy="500169"/>
          </a:xfrm>
          <a:prstGeom prst="rect">
            <a:avLst/>
          </a:prstGeom>
          <a:solidFill>
            <a:schemeClr val="tx2">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500" dirty="0">
                <a:solidFill>
                  <a:schemeClr val="tx2">
                    <a:lumMod val="20000"/>
                    <a:lumOff val="80000"/>
                  </a:schemeClr>
                </a:solidFill>
              </a:rPr>
              <a:t>The Inspector begins to question the family members, one by one.</a:t>
            </a:r>
          </a:p>
        </p:txBody>
      </p:sp>
      <p:sp>
        <p:nvSpPr>
          <p:cNvPr id="13" name="Rectangle 12"/>
          <p:cNvSpPr/>
          <p:nvPr/>
        </p:nvSpPr>
        <p:spPr>
          <a:xfrm>
            <a:off x="4454970" y="28576"/>
            <a:ext cx="781050" cy="500169"/>
          </a:xfrm>
          <a:prstGeom prst="rect">
            <a:avLst/>
          </a:prstGeom>
          <a:solidFill>
            <a:schemeClr val="tx2">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r>
              <a:rPr lang="en-GB" sz="500" dirty="0">
                <a:solidFill>
                  <a:schemeClr val="tx2">
                    <a:lumMod val="20000"/>
                    <a:lumOff val="80000"/>
                  </a:schemeClr>
                </a:solidFill>
              </a:rPr>
              <a:t>It turns out that Arthur Birling sacked Eva from his factory, for striking in protest against low wages. </a:t>
            </a:r>
          </a:p>
        </p:txBody>
      </p:sp>
      <p:sp>
        <p:nvSpPr>
          <p:cNvPr id="14" name="Rectangle 13"/>
          <p:cNvSpPr/>
          <p:nvPr/>
        </p:nvSpPr>
        <p:spPr>
          <a:xfrm>
            <a:off x="5226495" y="28576"/>
            <a:ext cx="781050" cy="500169"/>
          </a:xfrm>
          <a:prstGeom prst="rect">
            <a:avLst/>
          </a:prstGeom>
          <a:solidFill>
            <a:schemeClr val="tx2">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500" dirty="0">
                <a:solidFill>
                  <a:schemeClr val="tx2">
                    <a:lumMod val="20000"/>
                    <a:lumOff val="80000"/>
                  </a:schemeClr>
                </a:solidFill>
              </a:rPr>
              <a:t>Birling accepts no responsibility and acts arrogantly. He then cools, when he finds out he might not be the only one involved.</a:t>
            </a:r>
          </a:p>
        </p:txBody>
      </p:sp>
      <p:sp>
        <p:nvSpPr>
          <p:cNvPr id="15" name="Rectangle 14"/>
          <p:cNvSpPr/>
          <p:nvPr/>
        </p:nvSpPr>
        <p:spPr>
          <a:xfrm>
            <a:off x="6007545" y="28576"/>
            <a:ext cx="781050" cy="500169"/>
          </a:xfrm>
          <a:prstGeom prst="rect">
            <a:avLst/>
          </a:prstGeom>
          <a:solidFill>
            <a:schemeClr val="tx2">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500" dirty="0">
                <a:solidFill>
                  <a:schemeClr val="tx2">
                    <a:lumMod val="20000"/>
                    <a:lumOff val="80000"/>
                  </a:schemeClr>
                </a:solidFill>
              </a:rPr>
              <a:t>It also transpires that Sheila asked for Eva to be sacked from </a:t>
            </a:r>
            <a:r>
              <a:rPr lang="en-GB" sz="500" dirty="0" err="1">
                <a:solidFill>
                  <a:schemeClr val="tx2">
                    <a:lumMod val="20000"/>
                    <a:lumOff val="80000"/>
                  </a:schemeClr>
                </a:solidFill>
              </a:rPr>
              <a:t>Milwards</a:t>
            </a:r>
            <a:r>
              <a:rPr lang="en-GB" sz="500" dirty="0">
                <a:solidFill>
                  <a:schemeClr val="tx2">
                    <a:lumMod val="20000"/>
                    <a:lumOff val="80000"/>
                  </a:schemeClr>
                </a:solidFill>
              </a:rPr>
              <a:t>, later that year, due to Sheila’s jealousy.</a:t>
            </a:r>
          </a:p>
        </p:txBody>
      </p:sp>
      <p:sp>
        <p:nvSpPr>
          <p:cNvPr id="16" name="Rectangle 15"/>
          <p:cNvSpPr/>
          <p:nvPr/>
        </p:nvSpPr>
        <p:spPr>
          <a:xfrm>
            <a:off x="7562850" y="28576"/>
            <a:ext cx="781050" cy="500169"/>
          </a:xfrm>
          <a:prstGeom prst="rect">
            <a:avLst/>
          </a:prstGeom>
          <a:solidFill>
            <a:schemeClr val="tx2">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r>
              <a:rPr lang="en-GB" sz="500" dirty="0">
                <a:solidFill>
                  <a:srgbClr val="C6D9F1"/>
                </a:solidFill>
              </a:rPr>
              <a:t>Although he wanted to keep it a secret, Gerald confesses to keeping Daisy as his mistress last summer.</a:t>
            </a:r>
          </a:p>
        </p:txBody>
      </p:sp>
      <p:sp>
        <p:nvSpPr>
          <p:cNvPr id="17" name="Rectangle 16"/>
          <p:cNvSpPr/>
          <p:nvPr/>
        </p:nvSpPr>
        <p:spPr>
          <a:xfrm>
            <a:off x="8343900" y="28576"/>
            <a:ext cx="781050" cy="500169"/>
          </a:xfrm>
          <a:prstGeom prst="rect">
            <a:avLst/>
          </a:prstGeom>
          <a:solidFill>
            <a:schemeClr val="accent3">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500" dirty="0">
                <a:solidFill>
                  <a:schemeClr val="accent3">
                    <a:lumMod val="20000"/>
                    <a:lumOff val="80000"/>
                  </a:schemeClr>
                </a:solidFill>
              </a:rPr>
              <a:t>Gerald is upset. Mrs B attempts to defend him. Sheila returns his engagement ring and then he leaves.</a:t>
            </a:r>
          </a:p>
        </p:txBody>
      </p:sp>
      <p:sp>
        <p:nvSpPr>
          <p:cNvPr id="18" name="Rectangle 17"/>
          <p:cNvSpPr/>
          <p:nvPr/>
        </p:nvSpPr>
        <p:spPr>
          <a:xfrm>
            <a:off x="8569352" y="535220"/>
            <a:ext cx="552450" cy="790193"/>
          </a:xfrm>
          <a:prstGeom prst="rect">
            <a:avLst/>
          </a:prstGeom>
          <a:solidFill>
            <a:schemeClr val="accent3">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500" dirty="0">
                <a:solidFill>
                  <a:schemeClr val="accent3">
                    <a:lumMod val="20000"/>
                    <a:lumOff val="80000"/>
                  </a:schemeClr>
                </a:solidFill>
              </a:rPr>
              <a:t>The Inspector gets Sybil to confess that she persuaded her charity to reject Eva/Daisy’s appeal for help</a:t>
            </a:r>
          </a:p>
        </p:txBody>
      </p:sp>
      <p:sp>
        <p:nvSpPr>
          <p:cNvPr id="19" name="Rectangle 18"/>
          <p:cNvSpPr/>
          <p:nvPr/>
        </p:nvSpPr>
        <p:spPr>
          <a:xfrm>
            <a:off x="8569352" y="1330367"/>
            <a:ext cx="552450" cy="790193"/>
          </a:xfrm>
          <a:prstGeom prst="rect">
            <a:avLst/>
          </a:prstGeom>
          <a:solidFill>
            <a:schemeClr val="accent3">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500" dirty="0">
                <a:solidFill>
                  <a:schemeClr val="accent3">
                    <a:lumMod val="20000"/>
                    <a:lumOff val="80000"/>
                  </a:schemeClr>
                </a:solidFill>
              </a:rPr>
              <a:t>It transpires that Eva/Daisy was pregnant at the time, but Sybil places sole responsibility for her death on the father.</a:t>
            </a:r>
          </a:p>
        </p:txBody>
      </p:sp>
      <p:sp>
        <p:nvSpPr>
          <p:cNvPr id="20" name="Rectangle 19"/>
          <p:cNvSpPr/>
          <p:nvPr/>
        </p:nvSpPr>
        <p:spPr>
          <a:xfrm>
            <a:off x="8569352" y="2113734"/>
            <a:ext cx="552450" cy="790193"/>
          </a:xfrm>
          <a:prstGeom prst="rect">
            <a:avLst/>
          </a:prstGeom>
          <a:solidFill>
            <a:schemeClr val="accent3">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500" dirty="0">
                <a:solidFill>
                  <a:schemeClr val="accent3">
                    <a:lumMod val="20000"/>
                    <a:lumOff val="80000"/>
                  </a:schemeClr>
                </a:solidFill>
              </a:rPr>
              <a:t>Sheila guesses that the father of the child is Eric and begs her mother to stop making things worse for herself.</a:t>
            </a:r>
          </a:p>
        </p:txBody>
      </p:sp>
      <p:sp>
        <p:nvSpPr>
          <p:cNvPr id="21" name="Rectangle 20"/>
          <p:cNvSpPr/>
          <p:nvPr/>
        </p:nvSpPr>
        <p:spPr>
          <a:xfrm>
            <a:off x="8570886" y="3695044"/>
            <a:ext cx="552450" cy="790193"/>
          </a:xfrm>
          <a:prstGeom prst="rect">
            <a:avLst/>
          </a:prstGeom>
          <a:solidFill>
            <a:schemeClr val="accent2">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500" dirty="0">
                <a:solidFill>
                  <a:schemeClr val="accent2">
                    <a:lumMod val="20000"/>
                    <a:lumOff val="80000"/>
                  </a:schemeClr>
                </a:solidFill>
              </a:rPr>
              <a:t>He describes how he met Eva at a bar, and drunkenly forced her to have sex. He stole money from Mr B to support Eva.</a:t>
            </a:r>
          </a:p>
        </p:txBody>
      </p:sp>
      <p:sp>
        <p:nvSpPr>
          <p:cNvPr id="22" name="Rectangle 21"/>
          <p:cNvSpPr/>
          <p:nvPr/>
        </p:nvSpPr>
        <p:spPr>
          <a:xfrm>
            <a:off x="8570039" y="4482239"/>
            <a:ext cx="552450" cy="728323"/>
          </a:xfrm>
          <a:prstGeom prst="rect">
            <a:avLst/>
          </a:prstGeom>
          <a:solidFill>
            <a:schemeClr val="accent2">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500" dirty="0">
                <a:solidFill>
                  <a:schemeClr val="accent2">
                    <a:lumMod val="20000"/>
                    <a:lumOff val="80000"/>
                  </a:schemeClr>
                </a:solidFill>
              </a:rPr>
              <a:t>Eva rejected the stolen money and turned to Sybil’s charity for help. Eric and Birling argue over the money.</a:t>
            </a:r>
          </a:p>
        </p:txBody>
      </p:sp>
      <p:sp>
        <p:nvSpPr>
          <p:cNvPr id="23" name="Rectangle 22"/>
          <p:cNvSpPr/>
          <p:nvPr/>
        </p:nvSpPr>
        <p:spPr>
          <a:xfrm>
            <a:off x="7593638" y="5208190"/>
            <a:ext cx="781050" cy="498102"/>
          </a:xfrm>
          <a:prstGeom prst="rect">
            <a:avLst/>
          </a:prstGeom>
          <a:solidFill>
            <a:schemeClr val="accent2">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500" dirty="0">
                <a:solidFill>
                  <a:schemeClr val="accent2">
                    <a:lumMod val="20000"/>
                    <a:lumOff val="80000"/>
                  </a:schemeClr>
                </a:solidFill>
              </a:rPr>
              <a:t>The Inspector reminds the </a:t>
            </a:r>
            <a:r>
              <a:rPr lang="en-GB" sz="500" dirty="0" err="1">
                <a:solidFill>
                  <a:schemeClr val="accent2">
                    <a:lumMod val="20000"/>
                    <a:lumOff val="80000"/>
                  </a:schemeClr>
                </a:solidFill>
              </a:rPr>
              <a:t>Birlings</a:t>
            </a:r>
            <a:r>
              <a:rPr lang="en-GB" sz="500" dirty="0">
                <a:solidFill>
                  <a:schemeClr val="accent2">
                    <a:lumMod val="20000"/>
                    <a:lumOff val="80000"/>
                  </a:schemeClr>
                </a:solidFill>
              </a:rPr>
              <a:t> that we are all responsible for each other. </a:t>
            </a:r>
          </a:p>
        </p:txBody>
      </p:sp>
      <p:sp>
        <p:nvSpPr>
          <p:cNvPr id="24" name="Rectangle 23"/>
          <p:cNvSpPr/>
          <p:nvPr/>
        </p:nvSpPr>
        <p:spPr>
          <a:xfrm>
            <a:off x="8343900" y="5208190"/>
            <a:ext cx="781050" cy="498102"/>
          </a:xfrm>
          <a:prstGeom prst="rect">
            <a:avLst/>
          </a:prstGeom>
          <a:solidFill>
            <a:schemeClr val="accent2">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500" dirty="0">
                <a:solidFill>
                  <a:schemeClr val="accent2">
                    <a:lumMod val="20000"/>
                    <a:lumOff val="80000"/>
                  </a:schemeClr>
                </a:solidFill>
              </a:rPr>
              <a:t>Eric says Sybil murdered her own grandchild by refusing to give Eva charity.</a:t>
            </a:r>
          </a:p>
        </p:txBody>
      </p:sp>
      <p:sp>
        <p:nvSpPr>
          <p:cNvPr id="25" name="Rectangle 24"/>
          <p:cNvSpPr/>
          <p:nvPr/>
        </p:nvSpPr>
        <p:spPr>
          <a:xfrm>
            <a:off x="5983486" y="5208190"/>
            <a:ext cx="798314" cy="498102"/>
          </a:xfrm>
          <a:prstGeom prst="rect">
            <a:avLst/>
          </a:prstGeom>
          <a:solidFill>
            <a:schemeClr val="accent2">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500" dirty="0">
                <a:solidFill>
                  <a:schemeClr val="accent2">
                    <a:lumMod val="20000"/>
                    <a:lumOff val="80000"/>
                  </a:schemeClr>
                </a:solidFill>
              </a:rPr>
              <a:t>Gerald returns, having spoken to a police officer, and says there’s no Inspector Goole. Birling confirms this by phoning Col. Roberts.</a:t>
            </a:r>
          </a:p>
        </p:txBody>
      </p:sp>
      <p:sp>
        <p:nvSpPr>
          <p:cNvPr id="26" name="Rectangle 25"/>
          <p:cNvSpPr/>
          <p:nvPr/>
        </p:nvSpPr>
        <p:spPr>
          <a:xfrm>
            <a:off x="6781801" y="5208190"/>
            <a:ext cx="846045" cy="498102"/>
          </a:xfrm>
          <a:prstGeom prst="rect">
            <a:avLst/>
          </a:prstGeom>
          <a:solidFill>
            <a:schemeClr val="accent2">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500" dirty="0">
                <a:solidFill>
                  <a:schemeClr val="accent2">
                    <a:lumMod val="20000"/>
                    <a:lumOff val="80000"/>
                  </a:schemeClr>
                </a:solidFill>
              </a:rPr>
              <a:t>The Inspector warns that unless everyone learns to look after each other, the lesson will be learned with suffering. He then leaves.</a:t>
            </a:r>
          </a:p>
        </p:txBody>
      </p:sp>
      <p:sp>
        <p:nvSpPr>
          <p:cNvPr id="27" name="Rectangle 26"/>
          <p:cNvSpPr/>
          <p:nvPr/>
        </p:nvSpPr>
        <p:spPr>
          <a:xfrm>
            <a:off x="4438650" y="5208190"/>
            <a:ext cx="781050" cy="498102"/>
          </a:xfrm>
          <a:prstGeom prst="rect">
            <a:avLst/>
          </a:prstGeom>
          <a:solidFill>
            <a:schemeClr val="accent2">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500" dirty="0">
                <a:solidFill>
                  <a:schemeClr val="accent2">
                    <a:lumMod val="20000"/>
                    <a:lumOff val="80000"/>
                  </a:schemeClr>
                </a:solidFill>
              </a:rPr>
              <a:t>Birling, Sybil and Gerald all start to relax and make light of the whole situation.</a:t>
            </a:r>
          </a:p>
        </p:txBody>
      </p:sp>
      <p:sp>
        <p:nvSpPr>
          <p:cNvPr id="28" name="Rectangle 27"/>
          <p:cNvSpPr/>
          <p:nvPr/>
        </p:nvSpPr>
        <p:spPr>
          <a:xfrm>
            <a:off x="5219700" y="5208190"/>
            <a:ext cx="781050" cy="498102"/>
          </a:xfrm>
          <a:prstGeom prst="rect">
            <a:avLst/>
          </a:prstGeom>
          <a:solidFill>
            <a:schemeClr val="accent2">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500" dirty="0">
                <a:solidFill>
                  <a:schemeClr val="accent2">
                    <a:lumMod val="20000"/>
                    <a:lumOff val="80000"/>
                  </a:schemeClr>
                </a:solidFill>
              </a:rPr>
              <a:t>Gerald calls the hospital and finds out that no-one has committed suicide. </a:t>
            </a:r>
          </a:p>
        </p:txBody>
      </p:sp>
      <p:sp>
        <p:nvSpPr>
          <p:cNvPr id="29" name="Rectangle 28"/>
          <p:cNvSpPr/>
          <p:nvPr/>
        </p:nvSpPr>
        <p:spPr>
          <a:xfrm>
            <a:off x="3086485" y="5208190"/>
            <a:ext cx="599690" cy="498102"/>
          </a:xfrm>
          <a:prstGeom prst="rect">
            <a:avLst/>
          </a:prstGeom>
          <a:solidFill>
            <a:schemeClr val="accent2">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500" dirty="0">
                <a:solidFill>
                  <a:schemeClr val="accent2">
                    <a:lumMod val="20000"/>
                    <a:lumOff val="80000"/>
                  </a:schemeClr>
                </a:solidFill>
              </a:rPr>
              <a:t>The phone rings. Birling answers and stands there in shock.</a:t>
            </a:r>
          </a:p>
        </p:txBody>
      </p:sp>
      <p:sp>
        <p:nvSpPr>
          <p:cNvPr id="30" name="Rectangle 29"/>
          <p:cNvSpPr/>
          <p:nvPr/>
        </p:nvSpPr>
        <p:spPr>
          <a:xfrm>
            <a:off x="3686175" y="5208190"/>
            <a:ext cx="781050" cy="498102"/>
          </a:xfrm>
          <a:prstGeom prst="rect">
            <a:avLst/>
          </a:prstGeom>
          <a:solidFill>
            <a:schemeClr val="accent2">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500" dirty="0">
                <a:solidFill>
                  <a:schemeClr val="accent2">
                    <a:lumMod val="20000"/>
                    <a:lumOff val="80000"/>
                  </a:schemeClr>
                </a:solidFill>
              </a:rPr>
              <a:t>Eric and Sheila, clearly troubled, argue that they are still guilty of treating someone badly.</a:t>
            </a:r>
          </a:p>
        </p:txBody>
      </p:sp>
      <p:sp>
        <p:nvSpPr>
          <p:cNvPr id="31" name="Rectangle 30"/>
          <p:cNvSpPr/>
          <p:nvPr/>
        </p:nvSpPr>
        <p:spPr>
          <a:xfrm>
            <a:off x="2133601" y="5209493"/>
            <a:ext cx="952885" cy="498102"/>
          </a:xfrm>
          <a:prstGeom prst="rect">
            <a:avLst/>
          </a:prstGeom>
          <a:solidFill>
            <a:schemeClr val="accent2">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500" dirty="0">
                <a:solidFill>
                  <a:schemeClr val="accent2">
                    <a:lumMod val="20000"/>
                    <a:lumOff val="80000"/>
                  </a:schemeClr>
                </a:solidFill>
              </a:rPr>
              <a:t>A young woman has just been found dead, after drinking disinfectant. The police are sending an inspector to question the Birling family.  </a:t>
            </a:r>
          </a:p>
        </p:txBody>
      </p:sp>
      <p:sp>
        <p:nvSpPr>
          <p:cNvPr id="33" name="TextBox 32"/>
          <p:cNvSpPr txBox="1"/>
          <p:nvPr/>
        </p:nvSpPr>
        <p:spPr>
          <a:xfrm>
            <a:off x="-52599" y="-4585"/>
            <a:ext cx="528746" cy="630942"/>
          </a:xfrm>
          <a:prstGeom prst="rect">
            <a:avLst/>
          </a:prstGeom>
          <a:noFill/>
        </p:spPr>
        <p:txBody>
          <a:bodyPr wrap="square" rtlCol="0">
            <a:spAutoFit/>
          </a:bodyPr>
          <a:lstStyle/>
          <a:p>
            <a:pPr algn="ctr"/>
            <a:r>
              <a:rPr lang="en-GB" sz="700" b="1" i="1" dirty="0">
                <a:solidFill>
                  <a:schemeClr val="tx2">
                    <a:lumMod val="60000"/>
                    <a:lumOff val="40000"/>
                  </a:schemeClr>
                </a:solidFill>
                <a:effectLst>
                  <a:outerShdw blurRad="50800" dist="38100" dir="2700000" algn="tl" rotWithShape="0">
                    <a:prstClr val="black">
                      <a:alpha val="40000"/>
                    </a:prstClr>
                  </a:outerShdw>
                </a:effectLst>
                <a:latin typeface="Bradley Hand ITC" panose="03070402050302030203" pitchFamily="66" charset="0"/>
              </a:rPr>
              <a:t>(It is an evening in spring, 1912.)</a:t>
            </a:r>
          </a:p>
        </p:txBody>
      </p:sp>
      <p:sp>
        <p:nvSpPr>
          <p:cNvPr id="34" name="TextBox 33"/>
          <p:cNvSpPr txBox="1"/>
          <p:nvPr/>
        </p:nvSpPr>
        <p:spPr>
          <a:xfrm>
            <a:off x="1161377" y="5130659"/>
            <a:ext cx="990496" cy="584776"/>
          </a:xfrm>
          <a:prstGeom prst="rect">
            <a:avLst/>
          </a:prstGeom>
          <a:noFill/>
        </p:spPr>
        <p:txBody>
          <a:bodyPr wrap="square" rtlCol="0">
            <a:spAutoFit/>
          </a:bodyPr>
          <a:lstStyle/>
          <a:p>
            <a:pPr algn="ctr"/>
            <a:r>
              <a:rPr lang="en-GB" sz="800" b="1" i="1" dirty="0">
                <a:solidFill>
                  <a:schemeClr val="accent2">
                    <a:lumMod val="75000"/>
                  </a:schemeClr>
                </a:solidFill>
                <a:effectLst>
                  <a:outerShdw blurRad="50800" dist="38100" dir="2700000" algn="tl" rotWithShape="0">
                    <a:prstClr val="black">
                      <a:alpha val="40000"/>
                    </a:prstClr>
                  </a:outerShdw>
                </a:effectLst>
                <a:latin typeface="Bradley Hand ITC" panose="03070402050302030203" pitchFamily="66" charset="0"/>
              </a:rPr>
              <a:t>(As they stare guiltily and dumbfounded, the curtain falls)</a:t>
            </a:r>
          </a:p>
        </p:txBody>
      </p:sp>
      <p:sp>
        <p:nvSpPr>
          <p:cNvPr id="35" name="TextBox 34"/>
          <p:cNvSpPr txBox="1"/>
          <p:nvPr/>
        </p:nvSpPr>
        <p:spPr>
          <a:xfrm>
            <a:off x="443331" y="522525"/>
            <a:ext cx="906491" cy="323165"/>
          </a:xfrm>
          <a:prstGeom prst="rect">
            <a:avLst/>
          </a:prstGeom>
          <a:noFill/>
        </p:spPr>
        <p:txBody>
          <a:bodyPr wrap="square" rtlCol="0">
            <a:spAutoFit/>
          </a:bodyPr>
          <a:lstStyle/>
          <a:p>
            <a:pPr algn="ctr"/>
            <a:r>
              <a:rPr lang="en-GB" sz="500" b="1" i="1" dirty="0">
                <a:solidFill>
                  <a:schemeClr val="tx2">
                    <a:lumMod val="60000"/>
                    <a:lumOff val="40000"/>
                  </a:schemeClr>
                </a:solidFill>
                <a:effectLst>
                  <a:outerShdw blurRad="50800" dist="38100" dir="2700000" algn="tl" rotWithShape="0">
                    <a:prstClr val="black">
                      <a:alpha val="40000"/>
                    </a:prstClr>
                  </a:outerShdw>
                </a:effectLst>
                <a:latin typeface="Bradley Hand ITC" panose="03070402050302030203" pitchFamily="66" charset="0"/>
              </a:rPr>
              <a:t>‘working together – for lower costs and higher prices.’</a:t>
            </a:r>
          </a:p>
        </p:txBody>
      </p:sp>
      <p:sp>
        <p:nvSpPr>
          <p:cNvPr id="36" name="TextBox 35"/>
          <p:cNvSpPr txBox="1"/>
          <p:nvPr/>
        </p:nvSpPr>
        <p:spPr>
          <a:xfrm>
            <a:off x="1275143" y="528745"/>
            <a:ext cx="906490" cy="323165"/>
          </a:xfrm>
          <a:prstGeom prst="rect">
            <a:avLst/>
          </a:prstGeom>
          <a:noFill/>
        </p:spPr>
        <p:txBody>
          <a:bodyPr wrap="square" rtlCol="0">
            <a:spAutoFit/>
          </a:bodyPr>
          <a:lstStyle/>
          <a:p>
            <a:pPr algn="ctr"/>
            <a:r>
              <a:rPr lang="en-GB" sz="500" b="1" i="1" dirty="0">
                <a:solidFill>
                  <a:schemeClr val="tx2">
                    <a:lumMod val="60000"/>
                    <a:lumOff val="40000"/>
                  </a:schemeClr>
                </a:solidFill>
                <a:effectLst>
                  <a:outerShdw blurRad="50800" dist="38100" dir="2700000" algn="tl" rotWithShape="0">
                    <a:prstClr val="black">
                      <a:alpha val="40000"/>
                    </a:prstClr>
                  </a:outerShdw>
                </a:effectLst>
                <a:latin typeface="Bradley Hand ITC" panose="03070402050302030203" pitchFamily="66" charset="0"/>
              </a:rPr>
              <a:t>‘I speak as a hard-headed practical man of business’</a:t>
            </a:r>
          </a:p>
        </p:txBody>
      </p:sp>
      <p:sp>
        <p:nvSpPr>
          <p:cNvPr id="37" name="TextBox 36"/>
          <p:cNvSpPr txBox="1"/>
          <p:nvPr/>
        </p:nvSpPr>
        <p:spPr>
          <a:xfrm>
            <a:off x="1998172" y="539956"/>
            <a:ext cx="1027396" cy="246221"/>
          </a:xfrm>
          <a:prstGeom prst="rect">
            <a:avLst/>
          </a:prstGeom>
          <a:noFill/>
        </p:spPr>
        <p:txBody>
          <a:bodyPr wrap="square" rtlCol="0">
            <a:spAutoFit/>
          </a:bodyPr>
          <a:lstStyle/>
          <a:p>
            <a:pPr algn="ctr"/>
            <a:r>
              <a:rPr lang="en-GB" sz="500" b="1" i="1" dirty="0">
                <a:solidFill>
                  <a:schemeClr val="tx2">
                    <a:lumMod val="60000"/>
                    <a:lumOff val="40000"/>
                  </a:schemeClr>
                </a:solidFill>
                <a:effectLst>
                  <a:outerShdw blurRad="50800" dist="38100" dir="2700000" algn="tl" rotWithShape="0">
                    <a:prstClr val="black">
                      <a:alpha val="40000"/>
                    </a:prstClr>
                  </a:outerShdw>
                </a:effectLst>
                <a:latin typeface="Bradley Hand ITC" panose="03070402050302030203" pitchFamily="66" charset="0"/>
              </a:rPr>
              <a:t>‘community and all that nonsense’</a:t>
            </a:r>
          </a:p>
        </p:txBody>
      </p:sp>
      <p:sp>
        <p:nvSpPr>
          <p:cNvPr id="38" name="TextBox 37"/>
          <p:cNvSpPr txBox="1"/>
          <p:nvPr/>
        </p:nvSpPr>
        <p:spPr>
          <a:xfrm>
            <a:off x="2902395" y="526126"/>
            <a:ext cx="750514" cy="246221"/>
          </a:xfrm>
          <a:prstGeom prst="rect">
            <a:avLst/>
          </a:prstGeom>
          <a:noFill/>
        </p:spPr>
        <p:txBody>
          <a:bodyPr wrap="square" rtlCol="0">
            <a:spAutoFit/>
          </a:bodyPr>
          <a:lstStyle/>
          <a:p>
            <a:pPr algn="ctr"/>
            <a:r>
              <a:rPr lang="en-GB" sz="500" b="1" i="1" dirty="0">
                <a:solidFill>
                  <a:schemeClr val="tx2">
                    <a:lumMod val="60000"/>
                    <a:lumOff val="40000"/>
                  </a:schemeClr>
                </a:solidFill>
                <a:effectLst>
                  <a:outerShdw blurRad="50800" dist="38100" dir="2700000" algn="tl" rotWithShape="0">
                    <a:prstClr val="black">
                      <a:alpha val="40000"/>
                    </a:prstClr>
                  </a:outerShdw>
                </a:effectLst>
                <a:latin typeface="Bradley Hand ITC" panose="03070402050302030203" pitchFamily="66" charset="0"/>
              </a:rPr>
              <a:t>‘Yes, yes. Horrid business’</a:t>
            </a:r>
          </a:p>
        </p:txBody>
      </p:sp>
      <p:sp>
        <p:nvSpPr>
          <p:cNvPr id="39" name="TextBox 38"/>
          <p:cNvSpPr txBox="1"/>
          <p:nvPr/>
        </p:nvSpPr>
        <p:spPr>
          <a:xfrm>
            <a:off x="3610756" y="522526"/>
            <a:ext cx="835083" cy="246221"/>
          </a:xfrm>
          <a:prstGeom prst="rect">
            <a:avLst/>
          </a:prstGeom>
          <a:noFill/>
        </p:spPr>
        <p:txBody>
          <a:bodyPr wrap="square" rtlCol="0">
            <a:spAutoFit/>
          </a:bodyPr>
          <a:lstStyle/>
          <a:p>
            <a:pPr algn="ctr"/>
            <a:r>
              <a:rPr lang="en-GB" sz="500" b="1" i="1" dirty="0">
                <a:solidFill>
                  <a:schemeClr val="tx2">
                    <a:lumMod val="60000"/>
                    <a:lumOff val="40000"/>
                  </a:schemeClr>
                </a:solidFill>
                <a:effectLst>
                  <a:outerShdw blurRad="50800" dist="38100" dir="2700000" algn="tl" rotWithShape="0">
                    <a:prstClr val="black">
                      <a:alpha val="40000"/>
                    </a:prstClr>
                  </a:outerShdw>
                </a:effectLst>
                <a:latin typeface="Bradley Hand ITC" panose="03070402050302030203" pitchFamily="66" charset="0"/>
              </a:rPr>
              <a:t>‘just keep quiet Eric, and don’t get excited’</a:t>
            </a:r>
          </a:p>
        </p:txBody>
      </p:sp>
      <p:sp>
        <p:nvSpPr>
          <p:cNvPr id="40" name="TextBox 39"/>
          <p:cNvSpPr txBox="1"/>
          <p:nvPr/>
        </p:nvSpPr>
        <p:spPr>
          <a:xfrm>
            <a:off x="4445838" y="529331"/>
            <a:ext cx="826587" cy="246221"/>
          </a:xfrm>
          <a:prstGeom prst="rect">
            <a:avLst/>
          </a:prstGeom>
          <a:noFill/>
        </p:spPr>
        <p:txBody>
          <a:bodyPr wrap="square" rtlCol="0">
            <a:spAutoFit/>
          </a:bodyPr>
          <a:lstStyle/>
          <a:p>
            <a:pPr algn="ctr"/>
            <a:r>
              <a:rPr lang="en-GB" sz="500" b="1" i="1" dirty="0">
                <a:solidFill>
                  <a:schemeClr val="tx2"/>
                </a:solidFill>
                <a:effectLst>
                  <a:outerShdw blurRad="50800" dist="38100" dir="2700000" algn="tl" rotWithShape="0">
                    <a:prstClr val="black">
                      <a:alpha val="40000"/>
                    </a:prstClr>
                  </a:outerShdw>
                </a:effectLst>
                <a:latin typeface="Bradley Hand ITC" panose="03070402050302030203" pitchFamily="66" charset="0"/>
              </a:rPr>
              <a:t>‘better to ask for the earth than to take it’</a:t>
            </a:r>
          </a:p>
        </p:txBody>
      </p:sp>
      <p:sp>
        <p:nvSpPr>
          <p:cNvPr id="41" name="TextBox 40"/>
          <p:cNvSpPr txBox="1"/>
          <p:nvPr/>
        </p:nvSpPr>
        <p:spPr>
          <a:xfrm>
            <a:off x="5141567" y="535267"/>
            <a:ext cx="911922" cy="246221"/>
          </a:xfrm>
          <a:prstGeom prst="rect">
            <a:avLst/>
          </a:prstGeom>
          <a:noFill/>
        </p:spPr>
        <p:txBody>
          <a:bodyPr wrap="square" rtlCol="0">
            <a:spAutoFit/>
          </a:bodyPr>
          <a:lstStyle/>
          <a:p>
            <a:pPr algn="ctr"/>
            <a:r>
              <a:rPr lang="en-GB" sz="500" b="1" i="1" dirty="0">
                <a:solidFill>
                  <a:schemeClr val="tx2"/>
                </a:solidFill>
                <a:effectLst>
                  <a:outerShdw blurRad="50800" dist="38100" dir="2700000" algn="tl" rotWithShape="0">
                    <a:prstClr val="black">
                      <a:alpha val="40000"/>
                    </a:prstClr>
                  </a:outerShdw>
                </a:effectLst>
                <a:latin typeface="Bradley Hand ITC" panose="03070402050302030203" pitchFamily="66" charset="0"/>
              </a:rPr>
              <a:t>‘How do you get on with our chief constable</a:t>
            </a:r>
            <a:r>
              <a:rPr lang="is-IS" sz="500" b="1" i="1" dirty="0">
                <a:solidFill>
                  <a:schemeClr val="tx2"/>
                </a:solidFill>
                <a:effectLst>
                  <a:outerShdw blurRad="50800" dist="38100" dir="2700000" algn="tl" rotWithShape="0">
                    <a:prstClr val="black">
                      <a:alpha val="40000"/>
                    </a:prstClr>
                  </a:outerShdw>
                </a:effectLst>
                <a:latin typeface="Bradley Hand ITC" panose="03070402050302030203" pitchFamily="66" charset="0"/>
              </a:rPr>
              <a:t>…?’</a:t>
            </a:r>
            <a:endParaRPr lang="en-GB" sz="500" b="1" i="1" dirty="0">
              <a:solidFill>
                <a:schemeClr val="tx2"/>
              </a:solidFill>
              <a:effectLst>
                <a:outerShdw blurRad="50800" dist="38100" dir="2700000" algn="tl" rotWithShape="0">
                  <a:prstClr val="black">
                    <a:alpha val="40000"/>
                  </a:prstClr>
                </a:outerShdw>
              </a:effectLst>
              <a:latin typeface="Bradley Hand ITC" panose="03070402050302030203" pitchFamily="66" charset="0"/>
            </a:endParaRPr>
          </a:p>
        </p:txBody>
      </p:sp>
      <p:sp>
        <p:nvSpPr>
          <p:cNvPr id="42" name="TextBox 41"/>
          <p:cNvSpPr txBox="1"/>
          <p:nvPr/>
        </p:nvSpPr>
        <p:spPr>
          <a:xfrm>
            <a:off x="5962983" y="535871"/>
            <a:ext cx="882069" cy="246221"/>
          </a:xfrm>
          <a:prstGeom prst="rect">
            <a:avLst/>
          </a:prstGeom>
          <a:noFill/>
        </p:spPr>
        <p:txBody>
          <a:bodyPr wrap="square" rtlCol="0">
            <a:spAutoFit/>
          </a:bodyPr>
          <a:lstStyle/>
          <a:p>
            <a:pPr algn="ctr"/>
            <a:r>
              <a:rPr lang="en-GB" sz="500" b="1" i="1" dirty="0">
                <a:solidFill>
                  <a:schemeClr val="tx2"/>
                </a:solidFill>
                <a:effectLst>
                  <a:outerShdw blurRad="50800" dist="38100" dir="2700000" algn="tl" rotWithShape="0">
                    <a:prstClr val="black">
                      <a:alpha val="40000"/>
                    </a:prstClr>
                  </a:outerShdw>
                </a:effectLst>
                <a:latin typeface="Bradley Hand ITC" panose="03070402050302030203" pitchFamily="66" charset="0"/>
              </a:rPr>
              <a:t>‘(she almost breaks down)’</a:t>
            </a:r>
          </a:p>
        </p:txBody>
      </p:sp>
      <p:sp>
        <p:nvSpPr>
          <p:cNvPr id="43" name="TextBox 42"/>
          <p:cNvSpPr txBox="1"/>
          <p:nvPr/>
        </p:nvSpPr>
        <p:spPr>
          <a:xfrm>
            <a:off x="7512566" y="536713"/>
            <a:ext cx="882069" cy="246221"/>
          </a:xfrm>
          <a:prstGeom prst="rect">
            <a:avLst/>
          </a:prstGeom>
          <a:noFill/>
        </p:spPr>
        <p:txBody>
          <a:bodyPr wrap="square" rtlCol="0">
            <a:spAutoFit/>
          </a:bodyPr>
          <a:lstStyle/>
          <a:p>
            <a:pPr algn="ctr"/>
            <a:r>
              <a:rPr lang="en-GB" sz="500" b="1" i="1" dirty="0">
                <a:solidFill>
                  <a:schemeClr val="tx2"/>
                </a:solidFill>
                <a:effectLst>
                  <a:outerShdw blurRad="50800" dist="38100" dir="2700000" algn="tl" rotWithShape="0">
                    <a:prstClr val="black">
                      <a:alpha val="40000"/>
                    </a:prstClr>
                  </a:outerShdw>
                </a:effectLst>
                <a:latin typeface="Bradley Hand ITC" panose="03070402050302030203" pitchFamily="66" charset="0"/>
              </a:rPr>
              <a:t>‘Yes. We can keep it from him.’</a:t>
            </a:r>
          </a:p>
        </p:txBody>
      </p:sp>
      <p:sp>
        <p:nvSpPr>
          <p:cNvPr id="44" name="Rectangle 43"/>
          <p:cNvSpPr/>
          <p:nvPr/>
        </p:nvSpPr>
        <p:spPr>
          <a:xfrm>
            <a:off x="6794497" y="28576"/>
            <a:ext cx="781050" cy="502339"/>
          </a:xfrm>
          <a:prstGeom prst="rect">
            <a:avLst/>
          </a:prstGeom>
          <a:solidFill>
            <a:schemeClr val="tx2">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500" dirty="0">
                <a:solidFill>
                  <a:schemeClr val="tx2">
                    <a:lumMod val="20000"/>
                    <a:lumOff val="80000"/>
                  </a:schemeClr>
                </a:solidFill>
              </a:rPr>
              <a:t>The Inspector explains that Eva then changed her name to Daisy Renton. Gerald appears shocked and Eric leaves.</a:t>
            </a:r>
          </a:p>
        </p:txBody>
      </p:sp>
      <p:sp>
        <p:nvSpPr>
          <p:cNvPr id="45" name="TextBox 44"/>
          <p:cNvSpPr txBox="1"/>
          <p:nvPr/>
        </p:nvSpPr>
        <p:spPr>
          <a:xfrm>
            <a:off x="6693570" y="542511"/>
            <a:ext cx="934277" cy="169277"/>
          </a:xfrm>
          <a:prstGeom prst="rect">
            <a:avLst/>
          </a:prstGeom>
          <a:noFill/>
        </p:spPr>
        <p:txBody>
          <a:bodyPr wrap="square" rtlCol="0">
            <a:spAutoFit/>
          </a:bodyPr>
          <a:lstStyle/>
          <a:p>
            <a:pPr algn="ctr"/>
            <a:r>
              <a:rPr lang="en-GB" sz="500" b="1" i="1" dirty="0">
                <a:solidFill>
                  <a:schemeClr val="tx2"/>
                </a:solidFill>
                <a:effectLst>
                  <a:outerShdw blurRad="50800" dist="38100" dir="2700000" algn="tl" rotWithShape="0">
                    <a:prstClr val="black">
                      <a:alpha val="40000"/>
                    </a:prstClr>
                  </a:outerShdw>
                </a:effectLst>
                <a:latin typeface="Bradley Hand ITC" panose="03070402050302030203" pitchFamily="66" charset="0"/>
              </a:rPr>
              <a:t>‘(startled) what?’</a:t>
            </a:r>
          </a:p>
        </p:txBody>
      </p:sp>
      <p:sp>
        <p:nvSpPr>
          <p:cNvPr id="46" name="TextBox 45"/>
          <p:cNvSpPr txBox="1"/>
          <p:nvPr/>
        </p:nvSpPr>
        <p:spPr>
          <a:xfrm>
            <a:off x="8077796" y="786176"/>
            <a:ext cx="536039" cy="477054"/>
          </a:xfrm>
          <a:prstGeom prst="rect">
            <a:avLst/>
          </a:prstGeom>
          <a:noFill/>
        </p:spPr>
        <p:txBody>
          <a:bodyPr wrap="square" rtlCol="0">
            <a:spAutoFit/>
          </a:bodyPr>
          <a:lstStyle/>
          <a:p>
            <a:pPr algn="ctr"/>
            <a:r>
              <a:rPr lang="en-GB" sz="500" b="1" i="1" dirty="0">
                <a:solidFill>
                  <a:schemeClr val="accent3">
                    <a:lumMod val="75000"/>
                  </a:schemeClr>
                </a:solidFill>
                <a:effectLst>
                  <a:outerShdw blurRad="50800" dist="38100" dir="2700000" algn="tl" rotWithShape="0">
                    <a:prstClr val="black">
                      <a:alpha val="40000"/>
                    </a:prstClr>
                  </a:outerShdw>
                </a:effectLst>
                <a:latin typeface="Bradley Hand ITC" panose="03070402050302030203" pitchFamily="66" charset="0"/>
              </a:rPr>
              <a:t>‘As if a girl of that sort would ever refuse money!’</a:t>
            </a:r>
          </a:p>
        </p:txBody>
      </p:sp>
      <p:sp>
        <p:nvSpPr>
          <p:cNvPr id="48" name="TextBox 47"/>
          <p:cNvSpPr txBox="1"/>
          <p:nvPr/>
        </p:nvSpPr>
        <p:spPr>
          <a:xfrm>
            <a:off x="8076662" y="1353281"/>
            <a:ext cx="536593" cy="707886"/>
          </a:xfrm>
          <a:prstGeom prst="rect">
            <a:avLst/>
          </a:prstGeom>
          <a:noFill/>
        </p:spPr>
        <p:txBody>
          <a:bodyPr wrap="square" rtlCol="0">
            <a:spAutoFit/>
          </a:bodyPr>
          <a:lstStyle/>
          <a:p>
            <a:pPr algn="ctr"/>
            <a:r>
              <a:rPr lang="en-GB" sz="500" b="1" i="1" dirty="0">
                <a:solidFill>
                  <a:schemeClr val="accent3">
                    <a:lumMod val="75000"/>
                  </a:schemeClr>
                </a:solidFill>
                <a:effectLst>
                  <a:outerShdw blurRad="50800" dist="38100" dir="2700000" algn="tl" rotWithShape="0">
                    <a:prstClr val="black">
                      <a:alpha val="40000"/>
                    </a:prstClr>
                  </a:outerShdw>
                </a:effectLst>
                <a:latin typeface="Bradley Hand ITC" panose="03070402050302030203" pitchFamily="66" charset="0"/>
              </a:rPr>
              <a:t>‘I blame the young man who was the father of the child she was going to have.’</a:t>
            </a:r>
          </a:p>
        </p:txBody>
      </p:sp>
      <p:sp>
        <p:nvSpPr>
          <p:cNvPr id="49" name="TextBox 48"/>
          <p:cNvSpPr txBox="1"/>
          <p:nvPr/>
        </p:nvSpPr>
        <p:spPr>
          <a:xfrm>
            <a:off x="8102964" y="2208907"/>
            <a:ext cx="464854" cy="553998"/>
          </a:xfrm>
          <a:prstGeom prst="rect">
            <a:avLst/>
          </a:prstGeom>
          <a:noFill/>
        </p:spPr>
        <p:txBody>
          <a:bodyPr wrap="square" rtlCol="0">
            <a:spAutoFit/>
          </a:bodyPr>
          <a:lstStyle/>
          <a:p>
            <a:pPr algn="ctr"/>
            <a:r>
              <a:rPr lang="en-GB" sz="500" b="1" i="1" dirty="0">
                <a:solidFill>
                  <a:schemeClr val="accent3">
                    <a:lumMod val="75000"/>
                  </a:schemeClr>
                </a:solidFill>
                <a:effectLst>
                  <a:outerShdw blurRad="50800" dist="38100" dir="2700000" algn="tl" rotWithShape="0">
                    <a:prstClr val="black">
                      <a:alpha val="40000"/>
                    </a:prstClr>
                  </a:outerShdw>
                </a:effectLst>
                <a:latin typeface="Bradley Hand ITC" panose="03070402050302030203" pitchFamily="66" charset="0"/>
              </a:rPr>
              <a:t>‘(with sudden alarm) mother – stop – stop!’</a:t>
            </a:r>
          </a:p>
        </p:txBody>
      </p:sp>
      <p:sp>
        <p:nvSpPr>
          <p:cNvPr id="50" name="TextBox 49"/>
          <p:cNvSpPr txBox="1"/>
          <p:nvPr/>
        </p:nvSpPr>
        <p:spPr>
          <a:xfrm>
            <a:off x="8006989" y="3101215"/>
            <a:ext cx="613853" cy="477054"/>
          </a:xfrm>
          <a:prstGeom prst="rect">
            <a:avLst/>
          </a:prstGeom>
          <a:noFill/>
        </p:spPr>
        <p:txBody>
          <a:bodyPr wrap="square" rtlCol="0">
            <a:spAutoFit/>
          </a:bodyPr>
          <a:lstStyle/>
          <a:p>
            <a:pPr algn="ctr"/>
            <a:r>
              <a:rPr lang="en-GB" sz="500" b="1" i="1" dirty="0">
                <a:solidFill>
                  <a:schemeClr val="accent2">
                    <a:lumMod val="75000"/>
                  </a:schemeClr>
                </a:solidFill>
                <a:effectLst>
                  <a:outerShdw blurRad="50800" dist="38100" dir="2700000" algn="tl" rotWithShape="0">
                    <a:prstClr val="black">
                      <a:alpha val="40000"/>
                    </a:prstClr>
                  </a:outerShdw>
                </a:effectLst>
                <a:latin typeface="Bradley Hand ITC" panose="03070402050302030203" pitchFamily="66" charset="0"/>
              </a:rPr>
              <a:t>‘Besides, you’re not the type – you don’t get drunk’</a:t>
            </a:r>
          </a:p>
        </p:txBody>
      </p:sp>
      <p:sp>
        <p:nvSpPr>
          <p:cNvPr id="51" name="TextBox 50"/>
          <p:cNvSpPr txBox="1"/>
          <p:nvPr/>
        </p:nvSpPr>
        <p:spPr>
          <a:xfrm>
            <a:off x="8082761" y="3811643"/>
            <a:ext cx="485058" cy="477054"/>
          </a:xfrm>
          <a:prstGeom prst="rect">
            <a:avLst/>
          </a:prstGeom>
          <a:noFill/>
        </p:spPr>
        <p:txBody>
          <a:bodyPr wrap="square" rtlCol="0">
            <a:spAutoFit/>
          </a:bodyPr>
          <a:lstStyle/>
          <a:p>
            <a:pPr algn="ctr"/>
            <a:r>
              <a:rPr lang="en-GB" sz="500" b="1" i="1" dirty="0">
                <a:solidFill>
                  <a:schemeClr val="accent2">
                    <a:lumMod val="75000"/>
                  </a:schemeClr>
                </a:solidFill>
                <a:effectLst>
                  <a:outerShdw blurRad="50800" dist="38100" dir="2700000" algn="tl" rotWithShape="0">
                    <a:prstClr val="black">
                      <a:alpha val="40000"/>
                    </a:prstClr>
                  </a:outerShdw>
                </a:effectLst>
                <a:latin typeface="Bradley Hand ITC" panose="03070402050302030203" pitchFamily="66" charset="0"/>
              </a:rPr>
              <a:t>‘You mean – you stole my money?’</a:t>
            </a:r>
          </a:p>
        </p:txBody>
      </p:sp>
      <p:sp>
        <p:nvSpPr>
          <p:cNvPr id="52" name="TextBox 51"/>
          <p:cNvSpPr txBox="1"/>
          <p:nvPr/>
        </p:nvSpPr>
        <p:spPr>
          <a:xfrm>
            <a:off x="8031706" y="4504620"/>
            <a:ext cx="596403" cy="553998"/>
          </a:xfrm>
          <a:prstGeom prst="rect">
            <a:avLst/>
          </a:prstGeom>
          <a:noFill/>
        </p:spPr>
        <p:txBody>
          <a:bodyPr wrap="square" rtlCol="0">
            <a:spAutoFit/>
          </a:bodyPr>
          <a:lstStyle/>
          <a:p>
            <a:pPr algn="ctr"/>
            <a:r>
              <a:rPr lang="en-GB" sz="500" b="1" i="1" dirty="0">
                <a:solidFill>
                  <a:schemeClr val="accent2">
                    <a:lumMod val="75000"/>
                  </a:schemeClr>
                </a:solidFill>
                <a:effectLst>
                  <a:outerShdw blurRad="50800" dist="38100" dir="2700000" algn="tl" rotWithShape="0">
                    <a:prstClr val="black">
                      <a:alpha val="40000"/>
                    </a:prstClr>
                  </a:outerShdw>
                </a:effectLst>
                <a:latin typeface="Bradley Hand ITC" panose="03070402050302030203" pitchFamily="66" charset="0"/>
              </a:rPr>
              <a:t>‘you’re not the kind of father a chap could go to when he’s in trouble’</a:t>
            </a:r>
          </a:p>
        </p:txBody>
      </p:sp>
      <p:sp>
        <p:nvSpPr>
          <p:cNvPr id="53" name="TextBox 52"/>
          <p:cNvSpPr txBox="1"/>
          <p:nvPr/>
        </p:nvSpPr>
        <p:spPr>
          <a:xfrm>
            <a:off x="3093289" y="4964342"/>
            <a:ext cx="517467" cy="246221"/>
          </a:xfrm>
          <a:prstGeom prst="rect">
            <a:avLst/>
          </a:prstGeom>
          <a:noFill/>
        </p:spPr>
        <p:txBody>
          <a:bodyPr wrap="square" rtlCol="0">
            <a:spAutoFit/>
          </a:bodyPr>
          <a:lstStyle/>
          <a:p>
            <a:pPr algn="ctr"/>
            <a:r>
              <a:rPr lang="en-GB" sz="500" b="1" i="1" dirty="0">
                <a:solidFill>
                  <a:schemeClr val="accent2">
                    <a:lumMod val="75000"/>
                  </a:schemeClr>
                </a:solidFill>
                <a:effectLst>
                  <a:outerShdw blurRad="50800" dist="38100" dir="2700000" algn="tl" rotWithShape="0">
                    <a:prstClr val="black">
                      <a:alpha val="40000"/>
                    </a:prstClr>
                  </a:outerShdw>
                </a:effectLst>
                <a:latin typeface="Bradley Hand ITC" panose="03070402050302030203" pitchFamily="66" charset="0"/>
              </a:rPr>
              <a:t>‘</a:t>
            </a:r>
            <a:r>
              <a:rPr lang="is-IS" sz="500" b="1" i="1" dirty="0">
                <a:solidFill>
                  <a:schemeClr val="accent2">
                    <a:lumMod val="75000"/>
                  </a:schemeClr>
                </a:solidFill>
                <a:effectLst>
                  <a:outerShdw blurRad="50800" dist="38100" dir="2700000" algn="tl" rotWithShape="0">
                    <a:prstClr val="black">
                      <a:alpha val="40000"/>
                    </a:prstClr>
                  </a:outerShdw>
                </a:effectLst>
                <a:latin typeface="Bradley Hand ITC" panose="03070402050302030203" pitchFamily="66" charset="0"/>
              </a:rPr>
              <a:t>…What? – here - ?’</a:t>
            </a:r>
            <a:endParaRPr lang="en-GB" sz="500" b="1" i="1" dirty="0">
              <a:solidFill>
                <a:schemeClr val="accent2">
                  <a:lumMod val="75000"/>
                </a:schemeClr>
              </a:solidFill>
              <a:effectLst>
                <a:outerShdw blurRad="50800" dist="38100" dir="2700000" algn="tl" rotWithShape="0">
                  <a:prstClr val="black">
                    <a:alpha val="40000"/>
                  </a:prstClr>
                </a:outerShdw>
              </a:effectLst>
              <a:latin typeface="Bradley Hand ITC" panose="03070402050302030203" pitchFamily="66" charset="0"/>
            </a:endParaRPr>
          </a:p>
        </p:txBody>
      </p:sp>
      <p:sp>
        <p:nvSpPr>
          <p:cNvPr id="54" name="TextBox 53"/>
          <p:cNvSpPr txBox="1"/>
          <p:nvPr/>
        </p:nvSpPr>
        <p:spPr>
          <a:xfrm>
            <a:off x="3576083" y="4961969"/>
            <a:ext cx="1014589" cy="246221"/>
          </a:xfrm>
          <a:prstGeom prst="rect">
            <a:avLst/>
          </a:prstGeom>
          <a:noFill/>
        </p:spPr>
        <p:txBody>
          <a:bodyPr wrap="square" rtlCol="0">
            <a:spAutoFit/>
          </a:bodyPr>
          <a:lstStyle/>
          <a:p>
            <a:pPr algn="ctr"/>
            <a:r>
              <a:rPr lang="en-GB" sz="500" b="1" i="1" dirty="0">
                <a:solidFill>
                  <a:schemeClr val="accent2">
                    <a:lumMod val="75000"/>
                  </a:schemeClr>
                </a:solidFill>
                <a:effectLst>
                  <a:outerShdw blurRad="50800" dist="38100" dir="2700000" algn="tl" rotWithShape="0">
                    <a:prstClr val="black">
                      <a:alpha val="40000"/>
                    </a:prstClr>
                  </a:outerShdw>
                </a:effectLst>
                <a:latin typeface="Bradley Hand ITC" panose="03070402050302030203" pitchFamily="66" charset="0"/>
              </a:rPr>
              <a:t>‘the famous younger generation who know it all.’</a:t>
            </a:r>
          </a:p>
        </p:txBody>
      </p:sp>
      <p:sp>
        <p:nvSpPr>
          <p:cNvPr id="55" name="TextBox 54"/>
          <p:cNvSpPr txBox="1"/>
          <p:nvPr/>
        </p:nvSpPr>
        <p:spPr>
          <a:xfrm>
            <a:off x="4415177" y="4920808"/>
            <a:ext cx="857249" cy="323165"/>
          </a:xfrm>
          <a:prstGeom prst="rect">
            <a:avLst/>
          </a:prstGeom>
          <a:noFill/>
        </p:spPr>
        <p:txBody>
          <a:bodyPr wrap="square" rtlCol="0">
            <a:spAutoFit/>
          </a:bodyPr>
          <a:lstStyle/>
          <a:p>
            <a:pPr algn="ctr"/>
            <a:r>
              <a:rPr lang="en-GB" sz="500" b="1" i="1" dirty="0">
                <a:solidFill>
                  <a:schemeClr val="accent2">
                    <a:lumMod val="75000"/>
                  </a:schemeClr>
                </a:solidFill>
                <a:effectLst>
                  <a:outerShdw blurRad="50800" dist="38100" dir="2700000" algn="tl" rotWithShape="0">
                    <a:prstClr val="black">
                      <a:alpha val="40000"/>
                    </a:prstClr>
                  </a:outerShdw>
                </a:effectLst>
                <a:latin typeface="Bradley Hand ITC" panose="03070402050302030203" pitchFamily="66" charset="0"/>
              </a:rPr>
              <a:t>‘Come on Sheila, don’t look like that. All over now’</a:t>
            </a:r>
          </a:p>
        </p:txBody>
      </p:sp>
      <p:sp>
        <p:nvSpPr>
          <p:cNvPr id="56" name="TextBox 55"/>
          <p:cNvSpPr txBox="1"/>
          <p:nvPr/>
        </p:nvSpPr>
        <p:spPr>
          <a:xfrm>
            <a:off x="5232972" y="4973481"/>
            <a:ext cx="750514" cy="246221"/>
          </a:xfrm>
          <a:prstGeom prst="rect">
            <a:avLst/>
          </a:prstGeom>
          <a:noFill/>
        </p:spPr>
        <p:txBody>
          <a:bodyPr wrap="square" rtlCol="0">
            <a:spAutoFit/>
          </a:bodyPr>
          <a:lstStyle/>
          <a:p>
            <a:pPr algn="ctr"/>
            <a:r>
              <a:rPr lang="en-GB" sz="500" b="1" i="1" dirty="0">
                <a:solidFill>
                  <a:schemeClr val="accent2">
                    <a:lumMod val="75000"/>
                  </a:schemeClr>
                </a:solidFill>
                <a:effectLst>
                  <a:outerShdw blurRad="50800" dist="38100" dir="2700000" algn="tl" rotWithShape="0">
                    <a:prstClr val="black">
                      <a:alpha val="40000"/>
                    </a:prstClr>
                  </a:outerShdw>
                </a:effectLst>
                <a:latin typeface="Bradley Hand ITC" panose="03070402050302030203" pitchFamily="66" charset="0"/>
              </a:rPr>
              <a:t>‘The story’s just a lot of moonshine’</a:t>
            </a:r>
          </a:p>
        </p:txBody>
      </p:sp>
      <p:sp>
        <p:nvSpPr>
          <p:cNvPr id="57" name="TextBox 56"/>
          <p:cNvSpPr txBox="1"/>
          <p:nvPr/>
        </p:nvSpPr>
        <p:spPr>
          <a:xfrm>
            <a:off x="5928432" y="4972611"/>
            <a:ext cx="879560" cy="246221"/>
          </a:xfrm>
          <a:prstGeom prst="rect">
            <a:avLst/>
          </a:prstGeom>
          <a:noFill/>
        </p:spPr>
        <p:txBody>
          <a:bodyPr wrap="square" rtlCol="0">
            <a:spAutoFit/>
          </a:bodyPr>
          <a:lstStyle/>
          <a:p>
            <a:pPr algn="ctr"/>
            <a:r>
              <a:rPr lang="en-GB" sz="500" b="1" i="1" dirty="0">
                <a:solidFill>
                  <a:schemeClr val="accent2">
                    <a:lumMod val="75000"/>
                  </a:schemeClr>
                </a:solidFill>
                <a:effectLst>
                  <a:outerShdw blurRad="50800" dist="38100" dir="2700000" algn="tl" rotWithShape="0">
                    <a:prstClr val="black">
                      <a:alpha val="40000"/>
                    </a:prstClr>
                  </a:outerShdw>
                </a:effectLst>
                <a:latin typeface="Bradley Hand ITC" panose="03070402050302030203" pitchFamily="66" charset="0"/>
              </a:rPr>
              <a:t>As Gerald says – we’ve been had’</a:t>
            </a:r>
          </a:p>
        </p:txBody>
      </p:sp>
      <p:sp>
        <p:nvSpPr>
          <p:cNvPr id="58" name="TextBox 57"/>
          <p:cNvSpPr txBox="1"/>
          <p:nvPr/>
        </p:nvSpPr>
        <p:spPr>
          <a:xfrm>
            <a:off x="6652660" y="5016991"/>
            <a:ext cx="1071241" cy="169277"/>
          </a:xfrm>
          <a:prstGeom prst="rect">
            <a:avLst/>
          </a:prstGeom>
          <a:noFill/>
        </p:spPr>
        <p:txBody>
          <a:bodyPr wrap="square" rtlCol="0">
            <a:spAutoFit/>
          </a:bodyPr>
          <a:lstStyle/>
          <a:p>
            <a:pPr algn="ctr"/>
            <a:r>
              <a:rPr lang="en-GB" sz="500" b="1" i="1" dirty="0">
                <a:solidFill>
                  <a:schemeClr val="accent2">
                    <a:lumMod val="75000"/>
                  </a:schemeClr>
                </a:solidFill>
                <a:effectLst>
                  <a:outerShdw blurRad="50800" dist="38100" dir="2700000" algn="tl" rotWithShape="0">
                    <a:prstClr val="black">
                      <a:alpha val="40000"/>
                    </a:prstClr>
                  </a:outerShdw>
                </a:effectLst>
                <a:latin typeface="Bradley Hand ITC" panose="03070402050302030203" pitchFamily="66" charset="0"/>
              </a:rPr>
              <a:t>‘fire, blood and anguish’</a:t>
            </a:r>
          </a:p>
        </p:txBody>
      </p:sp>
      <p:sp>
        <p:nvSpPr>
          <p:cNvPr id="59" name="TextBox 58"/>
          <p:cNvSpPr txBox="1"/>
          <p:nvPr/>
        </p:nvSpPr>
        <p:spPr>
          <a:xfrm>
            <a:off x="7510419" y="4984602"/>
            <a:ext cx="882069" cy="246221"/>
          </a:xfrm>
          <a:prstGeom prst="rect">
            <a:avLst/>
          </a:prstGeom>
          <a:noFill/>
        </p:spPr>
        <p:txBody>
          <a:bodyPr wrap="square" rtlCol="0">
            <a:spAutoFit/>
          </a:bodyPr>
          <a:lstStyle/>
          <a:p>
            <a:pPr algn="ctr"/>
            <a:r>
              <a:rPr lang="en-GB" sz="500" b="1" i="1" dirty="0">
                <a:solidFill>
                  <a:schemeClr val="accent2">
                    <a:lumMod val="75000"/>
                  </a:schemeClr>
                </a:solidFill>
                <a:effectLst>
                  <a:outerShdw blurRad="50800" dist="38100" dir="2700000" algn="tl" rotWithShape="0">
                    <a:prstClr val="black">
                      <a:alpha val="40000"/>
                    </a:prstClr>
                  </a:outerShdw>
                </a:effectLst>
                <a:latin typeface="Bradley Hand ITC" panose="03070402050302030203" pitchFamily="66" charset="0"/>
              </a:rPr>
              <a:t>‘We are members of one body’</a:t>
            </a:r>
          </a:p>
        </p:txBody>
      </p:sp>
      <p:sp>
        <p:nvSpPr>
          <p:cNvPr id="60" name="TextBox 59"/>
          <p:cNvSpPr txBox="1"/>
          <p:nvPr/>
        </p:nvSpPr>
        <p:spPr>
          <a:xfrm>
            <a:off x="2028851" y="4907658"/>
            <a:ext cx="1174512" cy="323165"/>
          </a:xfrm>
          <a:prstGeom prst="rect">
            <a:avLst/>
          </a:prstGeom>
          <a:noFill/>
        </p:spPr>
        <p:txBody>
          <a:bodyPr wrap="square" rtlCol="0">
            <a:spAutoFit/>
          </a:bodyPr>
          <a:lstStyle/>
          <a:p>
            <a:pPr algn="ctr"/>
            <a:r>
              <a:rPr lang="en-GB" sz="500" b="1" i="1" dirty="0">
                <a:solidFill>
                  <a:schemeClr val="accent2">
                    <a:lumMod val="75000"/>
                  </a:schemeClr>
                </a:solidFill>
                <a:effectLst>
                  <a:outerShdw blurRad="50800" dist="38100" dir="2700000" algn="tl" rotWithShape="0">
                    <a:prstClr val="black">
                      <a:alpha val="40000"/>
                    </a:prstClr>
                  </a:outerShdw>
                </a:effectLst>
                <a:latin typeface="Bradley Hand ITC" panose="03070402050302030203" pitchFamily="66" charset="0"/>
              </a:rPr>
              <a:t>And a police inspector is on his way here – to ask some – questions’.</a:t>
            </a:r>
          </a:p>
        </p:txBody>
      </p:sp>
      <p:sp>
        <p:nvSpPr>
          <p:cNvPr id="61" name="Rectangle 60"/>
          <p:cNvSpPr/>
          <p:nvPr/>
        </p:nvSpPr>
        <p:spPr>
          <a:xfrm>
            <a:off x="8569352" y="2900172"/>
            <a:ext cx="552450" cy="790193"/>
          </a:xfrm>
          <a:prstGeom prst="rect">
            <a:avLst/>
          </a:prstGeom>
          <a:solidFill>
            <a:schemeClr val="accent2">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500" dirty="0">
                <a:solidFill>
                  <a:schemeClr val="accent2">
                    <a:lumMod val="20000"/>
                    <a:lumOff val="80000"/>
                  </a:schemeClr>
                </a:solidFill>
              </a:rPr>
              <a:t>Eric returns. He knows that the Inspector has led everyone to the conclusion that he’s the father of the unborn child.</a:t>
            </a:r>
          </a:p>
        </p:txBody>
      </p:sp>
      <p:sp>
        <p:nvSpPr>
          <p:cNvPr id="66" name="Rectangle 65"/>
          <p:cNvSpPr/>
          <p:nvPr/>
        </p:nvSpPr>
        <p:spPr>
          <a:xfrm>
            <a:off x="1016544" y="1098404"/>
            <a:ext cx="828676" cy="780980"/>
          </a:xfrm>
          <a:prstGeom prst="rect">
            <a:avLst/>
          </a:prstGeom>
          <a:solidFill>
            <a:schemeClr val="accent2">
              <a:lumMod val="75000"/>
            </a:schemeClr>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700" b="1" dirty="0">
                <a:solidFill>
                  <a:schemeClr val="accent2">
                    <a:lumMod val="20000"/>
                    <a:lumOff val="80000"/>
                  </a:schemeClr>
                </a:solidFill>
              </a:rPr>
              <a:t>Mr Birling</a:t>
            </a:r>
            <a:endParaRPr lang="en-GB" sz="600" b="1" dirty="0">
              <a:solidFill>
                <a:schemeClr val="accent2">
                  <a:lumMod val="20000"/>
                  <a:lumOff val="80000"/>
                </a:schemeClr>
              </a:solidFill>
            </a:endParaRPr>
          </a:p>
          <a:p>
            <a:pPr algn="ctr"/>
            <a:r>
              <a:rPr lang="en-GB" sz="600" dirty="0">
                <a:solidFill>
                  <a:schemeClr val="accent2">
                    <a:lumMod val="20000"/>
                    <a:lumOff val="80000"/>
                  </a:schemeClr>
                </a:solidFill>
              </a:rPr>
              <a:t>-Pleased with life</a:t>
            </a:r>
          </a:p>
          <a:p>
            <a:pPr algn="ctr"/>
            <a:r>
              <a:rPr lang="en-GB" sz="600" dirty="0">
                <a:solidFill>
                  <a:schemeClr val="accent2">
                    <a:lumMod val="20000"/>
                    <a:lumOff val="80000"/>
                  </a:schemeClr>
                </a:solidFill>
              </a:rPr>
              <a:t>-Ambitious capitalist</a:t>
            </a:r>
            <a:br>
              <a:rPr lang="en-GB" sz="600" dirty="0">
                <a:solidFill>
                  <a:schemeClr val="accent2">
                    <a:lumMod val="20000"/>
                    <a:lumOff val="80000"/>
                  </a:schemeClr>
                </a:solidFill>
              </a:rPr>
            </a:br>
            <a:r>
              <a:rPr lang="en-GB" sz="600" dirty="0">
                <a:solidFill>
                  <a:schemeClr val="accent2">
                    <a:lumMod val="20000"/>
                    <a:lumOff val="80000"/>
                  </a:schemeClr>
                </a:solidFill>
              </a:rPr>
              <a:t>- No responsibility</a:t>
            </a:r>
            <a:br>
              <a:rPr lang="en-GB" sz="600" dirty="0">
                <a:solidFill>
                  <a:schemeClr val="accent2">
                    <a:lumMod val="20000"/>
                    <a:lumOff val="80000"/>
                  </a:schemeClr>
                </a:solidFill>
              </a:rPr>
            </a:br>
            <a:r>
              <a:rPr lang="en-GB" sz="600" dirty="0">
                <a:solidFill>
                  <a:schemeClr val="accent2">
                    <a:lumMod val="20000"/>
                    <a:lumOff val="80000"/>
                  </a:schemeClr>
                </a:solidFill>
              </a:rPr>
              <a:t>-Wants control</a:t>
            </a:r>
            <a:br>
              <a:rPr lang="en-GB" sz="600" dirty="0">
                <a:solidFill>
                  <a:schemeClr val="accent2">
                    <a:lumMod val="20000"/>
                    <a:lumOff val="80000"/>
                  </a:schemeClr>
                </a:solidFill>
              </a:rPr>
            </a:br>
            <a:r>
              <a:rPr lang="en-GB" sz="600" dirty="0">
                <a:solidFill>
                  <a:schemeClr val="accent2">
                    <a:lumMod val="20000"/>
                    <a:lumOff val="80000"/>
                  </a:schemeClr>
                </a:solidFill>
              </a:rPr>
              <a:t>-Anxious underneath</a:t>
            </a:r>
            <a:br>
              <a:rPr lang="en-GB" sz="600" dirty="0">
                <a:solidFill>
                  <a:schemeClr val="accent2">
                    <a:lumMod val="20000"/>
                    <a:lumOff val="80000"/>
                  </a:schemeClr>
                </a:solidFill>
              </a:rPr>
            </a:br>
            <a:r>
              <a:rPr lang="en-GB" sz="600" dirty="0">
                <a:solidFill>
                  <a:schemeClr val="accent2">
                    <a:lumMod val="20000"/>
                    <a:lumOff val="80000"/>
                  </a:schemeClr>
                </a:solidFill>
              </a:rPr>
              <a:t>-Powerful language</a:t>
            </a:r>
          </a:p>
        </p:txBody>
      </p:sp>
      <p:sp>
        <p:nvSpPr>
          <p:cNvPr id="67" name="Rectangle 66"/>
          <p:cNvSpPr/>
          <p:nvPr/>
        </p:nvSpPr>
        <p:spPr>
          <a:xfrm>
            <a:off x="1845220" y="1098404"/>
            <a:ext cx="828676" cy="780980"/>
          </a:xfrm>
          <a:prstGeom prst="rect">
            <a:avLst/>
          </a:prstGeom>
          <a:solidFill>
            <a:schemeClr val="tx2">
              <a:lumMod val="75000"/>
            </a:schemeClr>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700" b="1" dirty="0">
                <a:solidFill>
                  <a:schemeClr val="accent1">
                    <a:lumMod val="20000"/>
                    <a:lumOff val="80000"/>
                  </a:schemeClr>
                </a:solidFill>
              </a:rPr>
              <a:t>Mrs Birling</a:t>
            </a:r>
            <a:endParaRPr lang="en-GB" sz="600" b="1" dirty="0">
              <a:solidFill>
                <a:schemeClr val="accent1">
                  <a:lumMod val="20000"/>
                  <a:lumOff val="80000"/>
                </a:schemeClr>
              </a:solidFill>
            </a:endParaRPr>
          </a:p>
          <a:p>
            <a:pPr algn="ctr"/>
            <a:r>
              <a:rPr lang="en-GB" sz="600" dirty="0">
                <a:solidFill>
                  <a:schemeClr val="accent1">
                    <a:lumMod val="20000"/>
                    <a:lumOff val="80000"/>
                  </a:schemeClr>
                </a:solidFill>
              </a:rPr>
              <a:t>-Proud of status</a:t>
            </a:r>
          </a:p>
          <a:p>
            <a:pPr algn="ctr"/>
            <a:r>
              <a:rPr lang="en-GB" sz="600" dirty="0">
                <a:solidFill>
                  <a:schemeClr val="accent1">
                    <a:lumMod val="20000"/>
                    <a:lumOff val="80000"/>
                  </a:schemeClr>
                </a:solidFill>
              </a:rPr>
              <a:t>-Mr B’s ‘superior’</a:t>
            </a:r>
          </a:p>
          <a:p>
            <a:pPr algn="ctr"/>
            <a:r>
              <a:rPr lang="en-GB" sz="600" dirty="0">
                <a:solidFill>
                  <a:schemeClr val="accent1">
                    <a:lumMod val="20000"/>
                    <a:lumOff val="80000"/>
                  </a:schemeClr>
                </a:solidFill>
              </a:rPr>
              <a:t>- Strict standards</a:t>
            </a:r>
          </a:p>
          <a:p>
            <a:pPr algn="ctr"/>
            <a:r>
              <a:rPr lang="en-GB" sz="600" dirty="0">
                <a:solidFill>
                  <a:schemeClr val="accent1">
                    <a:lumMod val="20000"/>
                    <a:lumOff val="80000"/>
                  </a:schemeClr>
                </a:solidFill>
              </a:rPr>
              <a:t>- Superficial charity</a:t>
            </a:r>
          </a:p>
          <a:p>
            <a:pPr algn="ctr"/>
            <a:r>
              <a:rPr lang="en-GB" sz="600" dirty="0">
                <a:solidFill>
                  <a:schemeClr val="accent1">
                    <a:lumMod val="20000"/>
                    <a:lumOff val="80000"/>
                  </a:schemeClr>
                </a:solidFill>
              </a:rPr>
              <a:t>- Doesn’t change</a:t>
            </a:r>
            <a:br>
              <a:rPr lang="en-GB" sz="600" dirty="0">
                <a:solidFill>
                  <a:schemeClr val="accent1">
                    <a:lumMod val="20000"/>
                    <a:lumOff val="80000"/>
                  </a:schemeClr>
                </a:solidFill>
              </a:rPr>
            </a:br>
            <a:r>
              <a:rPr lang="en-GB" sz="600" dirty="0">
                <a:solidFill>
                  <a:schemeClr val="accent1">
                    <a:lumMod val="20000"/>
                    <a:lumOff val="80000"/>
                  </a:schemeClr>
                </a:solidFill>
              </a:rPr>
              <a:t>- Has her mind made up throughout</a:t>
            </a:r>
          </a:p>
        </p:txBody>
      </p:sp>
      <p:sp>
        <p:nvSpPr>
          <p:cNvPr id="68" name="Rectangle 67"/>
          <p:cNvSpPr/>
          <p:nvPr/>
        </p:nvSpPr>
        <p:spPr>
          <a:xfrm>
            <a:off x="1845220" y="1879384"/>
            <a:ext cx="828676" cy="780980"/>
          </a:xfrm>
          <a:prstGeom prst="rect">
            <a:avLst/>
          </a:prstGeom>
          <a:solidFill>
            <a:schemeClr val="accent6">
              <a:lumMod val="75000"/>
            </a:schemeClr>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700" b="1" dirty="0">
                <a:solidFill>
                  <a:schemeClr val="accent6">
                    <a:lumMod val="20000"/>
                    <a:lumOff val="80000"/>
                  </a:schemeClr>
                </a:solidFill>
              </a:rPr>
              <a:t>Eric</a:t>
            </a:r>
            <a:endParaRPr lang="en-GB" sz="600" b="1" dirty="0">
              <a:solidFill>
                <a:schemeClr val="accent6">
                  <a:lumMod val="20000"/>
                  <a:lumOff val="80000"/>
                </a:schemeClr>
              </a:solidFill>
            </a:endParaRPr>
          </a:p>
          <a:p>
            <a:pPr algn="ctr"/>
            <a:r>
              <a:rPr lang="en-GB" sz="600" dirty="0">
                <a:solidFill>
                  <a:schemeClr val="accent6">
                    <a:lumMod val="20000"/>
                    <a:lumOff val="80000"/>
                  </a:schemeClr>
                </a:solidFill>
              </a:rPr>
              <a:t>- Deeply troubled</a:t>
            </a:r>
            <a:br>
              <a:rPr lang="en-GB" sz="600" dirty="0">
                <a:solidFill>
                  <a:schemeClr val="accent6">
                    <a:lumMod val="20000"/>
                    <a:lumOff val="80000"/>
                  </a:schemeClr>
                </a:solidFill>
              </a:rPr>
            </a:br>
            <a:r>
              <a:rPr lang="en-GB" sz="600" dirty="0">
                <a:solidFill>
                  <a:schemeClr val="accent6">
                    <a:lumMod val="20000"/>
                    <a:lumOff val="80000"/>
                  </a:schemeClr>
                </a:solidFill>
              </a:rPr>
              <a:t>- Troubles are foreshadowed</a:t>
            </a:r>
            <a:br>
              <a:rPr lang="en-GB" sz="600" dirty="0">
                <a:solidFill>
                  <a:schemeClr val="accent6">
                    <a:lumMod val="20000"/>
                    <a:lumOff val="80000"/>
                  </a:schemeClr>
                </a:solidFill>
              </a:rPr>
            </a:br>
            <a:r>
              <a:rPr lang="en-GB" sz="600" dirty="0">
                <a:solidFill>
                  <a:schemeClr val="accent6">
                    <a:lumMod val="20000"/>
                    <a:lumOff val="80000"/>
                  </a:schemeClr>
                </a:solidFill>
              </a:rPr>
              <a:t>- Hiding something</a:t>
            </a:r>
            <a:br>
              <a:rPr lang="en-GB" sz="600" dirty="0">
                <a:solidFill>
                  <a:schemeClr val="accent6">
                    <a:lumMod val="20000"/>
                    <a:lumOff val="80000"/>
                  </a:schemeClr>
                </a:solidFill>
              </a:rPr>
            </a:br>
            <a:r>
              <a:rPr lang="en-GB" sz="600" dirty="0">
                <a:solidFill>
                  <a:schemeClr val="accent6">
                    <a:lumMod val="20000"/>
                    <a:lumOff val="80000"/>
                  </a:schemeClr>
                </a:solidFill>
              </a:rPr>
              <a:t>-Lacks self control</a:t>
            </a:r>
            <a:br>
              <a:rPr lang="en-GB" sz="600" dirty="0">
                <a:solidFill>
                  <a:schemeClr val="accent6">
                    <a:lumMod val="20000"/>
                    <a:lumOff val="80000"/>
                  </a:schemeClr>
                </a:solidFill>
              </a:rPr>
            </a:br>
            <a:r>
              <a:rPr lang="en-GB" sz="600" dirty="0">
                <a:solidFill>
                  <a:schemeClr val="accent6">
                    <a:lumMod val="20000"/>
                    <a:lumOff val="80000"/>
                  </a:schemeClr>
                </a:solidFill>
              </a:rPr>
              <a:t>-Consequences</a:t>
            </a:r>
            <a:br>
              <a:rPr lang="en-GB" sz="600" dirty="0">
                <a:solidFill>
                  <a:schemeClr val="accent6">
                    <a:lumMod val="20000"/>
                    <a:lumOff val="80000"/>
                  </a:schemeClr>
                </a:solidFill>
              </a:rPr>
            </a:br>
            <a:r>
              <a:rPr lang="en-GB" sz="600" dirty="0">
                <a:solidFill>
                  <a:schemeClr val="accent6">
                    <a:lumMod val="20000"/>
                    <a:lumOff val="80000"/>
                  </a:schemeClr>
                </a:solidFill>
              </a:rPr>
              <a:t>- Villain &amp; victim?</a:t>
            </a:r>
          </a:p>
        </p:txBody>
      </p:sp>
      <p:sp>
        <p:nvSpPr>
          <p:cNvPr id="69" name="Rectangle 68"/>
          <p:cNvSpPr/>
          <p:nvPr/>
        </p:nvSpPr>
        <p:spPr>
          <a:xfrm>
            <a:off x="1016544" y="1879384"/>
            <a:ext cx="828676" cy="780980"/>
          </a:xfrm>
          <a:prstGeom prst="rect">
            <a:avLst/>
          </a:prstGeom>
          <a:solidFill>
            <a:schemeClr val="accent3">
              <a:lumMod val="75000"/>
            </a:schemeClr>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700" b="1" dirty="0">
                <a:solidFill>
                  <a:schemeClr val="accent3">
                    <a:lumMod val="20000"/>
                    <a:lumOff val="80000"/>
                  </a:schemeClr>
                </a:solidFill>
              </a:rPr>
              <a:t>Sheila</a:t>
            </a:r>
            <a:endParaRPr lang="en-GB" sz="600" b="1" dirty="0">
              <a:solidFill>
                <a:schemeClr val="accent3">
                  <a:lumMod val="20000"/>
                  <a:lumOff val="80000"/>
                </a:schemeClr>
              </a:solidFill>
            </a:endParaRPr>
          </a:p>
          <a:p>
            <a:pPr algn="ctr"/>
            <a:r>
              <a:rPr lang="en-GB" sz="600" dirty="0">
                <a:solidFill>
                  <a:schemeClr val="accent3">
                    <a:lumMod val="20000"/>
                    <a:lumOff val="80000"/>
                  </a:schemeClr>
                </a:solidFill>
              </a:rPr>
              <a:t>- Different to family</a:t>
            </a:r>
            <a:br>
              <a:rPr lang="en-GB" sz="600" dirty="0">
                <a:solidFill>
                  <a:schemeClr val="accent3">
                    <a:lumMod val="20000"/>
                    <a:lumOff val="80000"/>
                  </a:schemeClr>
                </a:solidFill>
              </a:rPr>
            </a:br>
            <a:r>
              <a:rPr lang="en-GB" sz="600" dirty="0">
                <a:solidFill>
                  <a:schemeClr val="accent3">
                    <a:lumMod val="20000"/>
                    <a:lumOff val="80000"/>
                  </a:schemeClr>
                </a:solidFill>
              </a:rPr>
              <a:t>- Childish at first</a:t>
            </a:r>
            <a:br>
              <a:rPr lang="en-GB" sz="600" dirty="0">
                <a:solidFill>
                  <a:schemeClr val="accent3">
                    <a:lumMod val="20000"/>
                    <a:lumOff val="80000"/>
                  </a:schemeClr>
                </a:solidFill>
              </a:rPr>
            </a:br>
            <a:r>
              <a:rPr lang="en-GB" sz="600" dirty="0">
                <a:solidFill>
                  <a:schemeClr val="accent3">
                    <a:lumMod val="20000"/>
                    <a:lumOff val="80000"/>
                  </a:schemeClr>
                </a:solidFill>
              </a:rPr>
              <a:t>- More mature later</a:t>
            </a:r>
            <a:br>
              <a:rPr lang="en-GB" sz="600" dirty="0">
                <a:solidFill>
                  <a:schemeClr val="accent3">
                    <a:lumMod val="20000"/>
                    <a:lumOff val="80000"/>
                  </a:schemeClr>
                </a:solidFill>
              </a:rPr>
            </a:br>
            <a:r>
              <a:rPr lang="en-GB" sz="600" dirty="0">
                <a:solidFill>
                  <a:schemeClr val="accent3">
                    <a:lumMod val="20000"/>
                    <a:lumOff val="80000"/>
                  </a:schemeClr>
                </a:solidFill>
              </a:rPr>
              <a:t>-Moral standards</a:t>
            </a:r>
            <a:br>
              <a:rPr lang="en-GB" sz="600" dirty="0">
                <a:solidFill>
                  <a:schemeClr val="accent3">
                    <a:lumMod val="20000"/>
                    <a:lumOff val="80000"/>
                  </a:schemeClr>
                </a:solidFill>
              </a:rPr>
            </a:br>
            <a:r>
              <a:rPr lang="en-GB" sz="600" dirty="0">
                <a:solidFill>
                  <a:schemeClr val="accent3">
                    <a:lumMod val="20000"/>
                    <a:lumOff val="80000"/>
                  </a:schemeClr>
                </a:solidFill>
              </a:rPr>
              <a:t>-Changed by IG</a:t>
            </a:r>
            <a:br>
              <a:rPr lang="en-GB" sz="600" dirty="0">
                <a:solidFill>
                  <a:schemeClr val="accent3">
                    <a:lumMod val="20000"/>
                    <a:lumOff val="80000"/>
                  </a:schemeClr>
                </a:solidFill>
              </a:rPr>
            </a:br>
            <a:r>
              <a:rPr lang="en-GB" sz="600" dirty="0">
                <a:solidFill>
                  <a:schemeClr val="accent3">
                    <a:lumMod val="20000"/>
                    <a:lumOff val="80000"/>
                  </a:schemeClr>
                </a:solidFill>
              </a:rPr>
              <a:t>-Becomes like the Inspector</a:t>
            </a:r>
          </a:p>
        </p:txBody>
      </p:sp>
      <p:sp>
        <p:nvSpPr>
          <p:cNvPr id="70" name="Rectangle 69"/>
          <p:cNvSpPr/>
          <p:nvPr/>
        </p:nvSpPr>
        <p:spPr>
          <a:xfrm>
            <a:off x="1016544" y="2660364"/>
            <a:ext cx="828676" cy="780980"/>
          </a:xfrm>
          <a:prstGeom prst="rect">
            <a:avLst/>
          </a:prstGeom>
          <a:solidFill>
            <a:schemeClr val="accent4">
              <a:lumMod val="75000"/>
            </a:schemeClr>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700" b="1" dirty="0">
                <a:solidFill>
                  <a:schemeClr val="accent4">
                    <a:lumMod val="20000"/>
                    <a:lumOff val="80000"/>
                  </a:schemeClr>
                </a:solidFill>
              </a:rPr>
              <a:t>Gerald</a:t>
            </a:r>
            <a:endParaRPr lang="en-GB" sz="600" b="1" dirty="0">
              <a:solidFill>
                <a:schemeClr val="accent4">
                  <a:lumMod val="20000"/>
                  <a:lumOff val="80000"/>
                </a:schemeClr>
              </a:solidFill>
            </a:endParaRPr>
          </a:p>
          <a:p>
            <a:pPr algn="ctr"/>
            <a:r>
              <a:rPr lang="en-GB" sz="600" dirty="0">
                <a:solidFill>
                  <a:schemeClr val="accent4">
                    <a:lumMod val="20000"/>
                    <a:lumOff val="80000"/>
                  </a:schemeClr>
                </a:solidFill>
              </a:rPr>
              <a:t>- Eligible bachelor</a:t>
            </a:r>
            <a:br>
              <a:rPr lang="en-GB" sz="600" dirty="0">
                <a:solidFill>
                  <a:schemeClr val="accent4">
                    <a:lumMod val="20000"/>
                    <a:lumOff val="80000"/>
                  </a:schemeClr>
                </a:solidFill>
              </a:rPr>
            </a:br>
            <a:r>
              <a:rPr lang="en-GB" sz="600" dirty="0">
                <a:solidFill>
                  <a:schemeClr val="accent4">
                    <a:lumMod val="20000"/>
                    <a:lumOff val="80000"/>
                  </a:schemeClr>
                </a:solidFill>
              </a:rPr>
              <a:t>-Future Is bright</a:t>
            </a:r>
            <a:br>
              <a:rPr lang="en-GB" sz="600" dirty="0">
                <a:solidFill>
                  <a:schemeClr val="accent4">
                    <a:lumMod val="20000"/>
                    <a:lumOff val="80000"/>
                  </a:schemeClr>
                </a:solidFill>
              </a:rPr>
            </a:br>
            <a:r>
              <a:rPr lang="en-GB" sz="600" dirty="0">
                <a:solidFill>
                  <a:schemeClr val="accent4">
                    <a:lumMod val="20000"/>
                    <a:lumOff val="80000"/>
                  </a:schemeClr>
                </a:solidFill>
              </a:rPr>
              <a:t>-A natural Birling?</a:t>
            </a:r>
            <a:br>
              <a:rPr lang="en-GB" sz="600" dirty="0">
                <a:solidFill>
                  <a:schemeClr val="accent4">
                    <a:lumMod val="20000"/>
                    <a:lumOff val="80000"/>
                  </a:schemeClr>
                </a:solidFill>
              </a:rPr>
            </a:br>
            <a:r>
              <a:rPr lang="en-GB" sz="600" dirty="0">
                <a:solidFill>
                  <a:schemeClr val="accent4">
                    <a:lumMod val="20000"/>
                    <a:lumOff val="80000"/>
                  </a:schemeClr>
                </a:solidFill>
              </a:rPr>
              <a:t>-No regret?</a:t>
            </a:r>
          </a:p>
          <a:p>
            <a:pPr algn="ctr"/>
            <a:r>
              <a:rPr lang="en-GB" sz="600" dirty="0">
                <a:solidFill>
                  <a:schemeClr val="accent4">
                    <a:lumMod val="20000"/>
                    <a:lumOff val="80000"/>
                  </a:schemeClr>
                </a:solidFill>
              </a:rPr>
              <a:t>- Thinks he’s innocent</a:t>
            </a:r>
            <a:br>
              <a:rPr lang="en-GB" sz="600" dirty="0">
                <a:solidFill>
                  <a:schemeClr val="accent4">
                    <a:lumMod val="20000"/>
                    <a:lumOff val="80000"/>
                  </a:schemeClr>
                </a:solidFill>
              </a:rPr>
            </a:br>
            <a:r>
              <a:rPr lang="en-GB" sz="600" dirty="0">
                <a:solidFill>
                  <a:schemeClr val="accent4">
                    <a:lumMod val="20000"/>
                    <a:lumOff val="80000"/>
                  </a:schemeClr>
                </a:solidFill>
              </a:rPr>
              <a:t>-Not just bad /good</a:t>
            </a:r>
          </a:p>
        </p:txBody>
      </p:sp>
      <p:sp>
        <p:nvSpPr>
          <p:cNvPr id="71" name="Rectangle 70"/>
          <p:cNvSpPr/>
          <p:nvPr/>
        </p:nvSpPr>
        <p:spPr>
          <a:xfrm>
            <a:off x="1845220" y="2660364"/>
            <a:ext cx="828676" cy="780980"/>
          </a:xfrm>
          <a:prstGeom prst="rect">
            <a:avLst/>
          </a:prstGeom>
          <a:solidFill>
            <a:schemeClr val="bg2">
              <a:lumMod val="25000"/>
            </a:schemeClr>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700" b="1" dirty="0">
                <a:solidFill>
                  <a:schemeClr val="bg2">
                    <a:lumMod val="90000"/>
                  </a:schemeClr>
                </a:solidFill>
              </a:rPr>
              <a:t>The Inspector</a:t>
            </a:r>
            <a:endParaRPr lang="en-GB" sz="600" b="1" dirty="0">
              <a:solidFill>
                <a:schemeClr val="bg2">
                  <a:lumMod val="90000"/>
                </a:schemeClr>
              </a:solidFill>
            </a:endParaRPr>
          </a:p>
          <a:p>
            <a:pPr algn="ctr"/>
            <a:r>
              <a:rPr lang="en-GB" sz="600" dirty="0">
                <a:solidFill>
                  <a:schemeClr val="bg2">
                    <a:lumMod val="90000"/>
                  </a:schemeClr>
                </a:solidFill>
              </a:rPr>
              <a:t>- Goole / Ghoul?</a:t>
            </a:r>
            <a:br>
              <a:rPr lang="en-GB" sz="600" dirty="0">
                <a:solidFill>
                  <a:schemeClr val="bg2">
                    <a:lumMod val="90000"/>
                  </a:schemeClr>
                </a:solidFill>
              </a:rPr>
            </a:br>
            <a:r>
              <a:rPr lang="en-GB" sz="600" dirty="0">
                <a:solidFill>
                  <a:schemeClr val="bg2">
                    <a:lumMod val="90000"/>
                  </a:schemeClr>
                </a:solidFill>
              </a:rPr>
              <a:t>- Omniscient</a:t>
            </a:r>
            <a:br>
              <a:rPr lang="en-GB" sz="600" dirty="0">
                <a:solidFill>
                  <a:schemeClr val="bg2">
                    <a:lumMod val="90000"/>
                  </a:schemeClr>
                </a:solidFill>
              </a:rPr>
            </a:br>
            <a:r>
              <a:rPr lang="en-GB" sz="600" dirty="0">
                <a:solidFill>
                  <a:schemeClr val="bg2">
                    <a:lumMod val="90000"/>
                  </a:schemeClr>
                </a:solidFill>
              </a:rPr>
              <a:t>- Authoritative </a:t>
            </a:r>
            <a:br>
              <a:rPr lang="en-GB" sz="600" dirty="0">
                <a:solidFill>
                  <a:schemeClr val="bg2">
                    <a:lumMod val="90000"/>
                  </a:schemeClr>
                </a:solidFill>
              </a:rPr>
            </a:br>
            <a:r>
              <a:rPr lang="en-GB" sz="600" dirty="0">
                <a:solidFill>
                  <a:schemeClr val="bg2">
                    <a:lumMod val="90000"/>
                  </a:schemeClr>
                </a:solidFill>
              </a:rPr>
              <a:t>- Different world</a:t>
            </a:r>
            <a:br>
              <a:rPr lang="en-GB" sz="600" dirty="0">
                <a:solidFill>
                  <a:schemeClr val="bg2">
                    <a:lumMod val="90000"/>
                  </a:schemeClr>
                </a:solidFill>
              </a:rPr>
            </a:br>
            <a:r>
              <a:rPr lang="en-GB" sz="600" dirty="0">
                <a:solidFill>
                  <a:schemeClr val="bg2">
                    <a:lumMod val="90000"/>
                  </a:schemeClr>
                </a:solidFill>
              </a:rPr>
              <a:t>- Classless</a:t>
            </a:r>
            <a:br>
              <a:rPr lang="en-GB" sz="600" dirty="0">
                <a:solidFill>
                  <a:schemeClr val="bg2">
                    <a:lumMod val="90000"/>
                  </a:schemeClr>
                </a:solidFill>
              </a:rPr>
            </a:br>
            <a:r>
              <a:rPr lang="en-GB" sz="600" dirty="0">
                <a:solidFill>
                  <a:schemeClr val="bg2">
                    <a:lumMod val="90000"/>
                  </a:schemeClr>
                </a:solidFill>
              </a:rPr>
              <a:t>-Priestley’s mouthpiece?</a:t>
            </a:r>
          </a:p>
        </p:txBody>
      </p:sp>
      <p:sp>
        <p:nvSpPr>
          <p:cNvPr id="72" name="Rectangle 71"/>
          <p:cNvSpPr/>
          <p:nvPr/>
        </p:nvSpPr>
        <p:spPr>
          <a:xfrm>
            <a:off x="1016544" y="891095"/>
            <a:ext cx="1657352" cy="204016"/>
          </a:xfrm>
          <a:prstGeom prst="rect">
            <a:avLst/>
          </a:prstGeom>
          <a:solidFill>
            <a:schemeClr val="tx1"/>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00" b="1" dirty="0">
                <a:solidFill>
                  <a:schemeClr val="bg1"/>
                </a:solidFill>
              </a:rPr>
              <a:t>AO1: Characters</a:t>
            </a:r>
            <a:endParaRPr lang="en-GB" sz="900" dirty="0">
              <a:solidFill>
                <a:schemeClr val="bg1"/>
              </a:solidFill>
            </a:endParaRPr>
          </a:p>
        </p:txBody>
      </p:sp>
      <p:sp>
        <p:nvSpPr>
          <p:cNvPr id="74" name="TextBox 73"/>
          <p:cNvSpPr txBox="1"/>
          <p:nvPr/>
        </p:nvSpPr>
        <p:spPr>
          <a:xfrm>
            <a:off x="2673898" y="847919"/>
            <a:ext cx="900979" cy="169277"/>
          </a:xfrm>
          <a:prstGeom prst="rect">
            <a:avLst/>
          </a:prstGeom>
          <a:noFill/>
        </p:spPr>
        <p:txBody>
          <a:bodyPr wrap="square" rtlCol="0">
            <a:spAutoFit/>
          </a:bodyPr>
          <a:lstStyle/>
          <a:p>
            <a:pPr algn="ctr"/>
            <a:r>
              <a:rPr lang="en-GB" sz="500" i="1" dirty="0">
                <a:solidFill>
                  <a:schemeClr val="tx2">
                    <a:lumMod val="75000"/>
                  </a:schemeClr>
                </a:solidFill>
              </a:rPr>
              <a:t>1 – Girls of that class</a:t>
            </a:r>
          </a:p>
        </p:txBody>
      </p:sp>
      <p:sp>
        <p:nvSpPr>
          <p:cNvPr id="75" name="TextBox 74"/>
          <p:cNvSpPr txBox="1"/>
          <p:nvPr/>
        </p:nvSpPr>
        <p:spPr>
          <a:xfrm>
            <a:off x="2588947" y="982017"/>
            <a:ext cx="986532" cy="246221"/>
          </a:xfrm>
          <a:prstGeom prst="rect">
            <a:avLst/>
          </a:prstGeom>
          <a:noFill/>
        </p:spPr>
        <p:txBody>
          <a:bodyPr wrap="square" rtlCol="0">
            <a:spAutoFit/>
          </a:bodyPr>
          <a:lstStyle/>
          <a:p>
            <a:pPr algn="ctr"/>
            <a:r>
              <a:rPr lang="en-GB" sz="500" i="1" dirty="0">
                <a:solidFill>
                  <a:schemeClr val="tx2">
                    <a:lumMod val="75000"/>
                  </a:schemeClr>
                </a:solidFill>
              </a:rPr>
              <a:t>2 – I did nothing I’m ashamed of</a:t>
            </a:r>
          </a:p>
        </p:txBody>
      </p:sp>
      <p:sp>
        <p:nvSpPr>
          <p:cNvPr id="76" name="TextBox 75"/>
          <p:cNvSpPr txBox="1"/>
          <p:nvPr/>
        </p:nvSpPr>
        <p:spPr>
          <a:xfrm>
            <a:off x="2674501" y="1150558"/>
            <a:ext cx="900979" cy="246221"/>
          </a:xfrm>
          <a:prstGeom prst="rect">
            <a:avLst/>
          </a:prstGeom>
          <a:noFill/>
        </p:spPr>
        <p:txBody>
          <a:bodyPr wrap="square" rtlCol="0">
            <a:spAutoFit/>
          </a:bodyPr>
          <a:lstStyle/>
          <a:p>
            <a:pPr algn="ctr"/>
            <a:r>
              <a:rPr lang="en-GB" sz="500" i="1" dirty="0">
                <a:solidFill>
                  <a:schemeClr val="tx2">
                    <a:lumMod val="75000"/>
                  </a:schemeClr>
                </a:solidFill>
              </a:rPr>
              <a:t>2 – As if a girl of that sort would ever refuse money</a:t>
            </a:r>
          </a:p>
        </p:txBody>
      </p:sp>
      <p:sp>
        <p:nvSpPr>
          <p:cNvPr id="77" name="TextBox 76"/>
          <p:cNvSpPr txBox="1"/>
          <p:nvPr/>
        </p:nvSpPr>
        <p:spPr>
          <a:xfrm>
            <a:off x="2708493" y="1377346"/>
            <a:ext cx="900979" cy="246221"/>
          </a:xfrm>
          <a:prstGeom prst="rect">
            <a:avLst/>
          </a:prstGeom>
          <a:noFill/>
        </p:spPr>
        <p:txBody>
          <a:bodyPr wrap="square" rtlCol="0">
            <a:spAutoFit/>
          </a:bodyPr>
          <a:lstStyle/>
          <a:p>
            <a:pPr algn="ctr"/>
            <a:r>
              <a:rPr lang="is-IS" sz="500" i="1" dirty="0">
                <a:solidFill>
                  <a:schemeClr val="tx2">
                    <a:lumMod val="75000"/>
                  </a:schemeClr>
                </a:solidFill>
              </a:rPr>
              <a:t>2 – you’re behaving like a hysterical child</a:t>
            </a:r>
            <a:endParaRPr lang="en-GB" sz="500" i="1" dirty="0">
              <a:solidFill>
                <a:schemeClr val="tx2">
                  <a:lumMod val="75000"/>
                </a:schemeClr>
              </a:solidFill>
            </a:endParaRPr>
          </a:p>
        </p:txBody>
      </p:sp>
      <p:sp>
        <p:nvSpPr>
          <p:cNvPr id="78" name="TextBox 77"/>
          <p:cNvSpPr txBox="1"/>
          <p:nvPr/>
        </p:nvSpPr>
        <p:spPr>
          <a:xfrm>
            <a:off x="2709172" y="1560576"/>
            <a:ext cx="964748" cy="323165"/>
          </a:xfrm>
          <a:prstGeom prst="rect">
            <a:avLst/>
          </a:prstGeom>
          <a:noFill/>
        </p:spPr>
        <p:txBody>
          <a:bodyPr wrap="square" rtlCol="0">
            <a:spAutoFit/>
          </a:bodyPr>
          <a:lstStyle/>
          <a:p>
            <a:pPr algn="ctr"/>
            <a:r>
              <a:rPr lang="en-GB" sz="500" i="1" dirty="0">
                <a:solidFill>
                  <a:schemeClr val="tx2">
                    <a:lumMod val="75000"/>
                  </a:schemeClr>
                </a:solidFill>
              </a:rPr>
              <a:t>3 – The rude way he spoke to Mr Birling and me. It was quite extraordinary</a:t>
            </a:r>
          </a:p>
        </p:txBody>
      </p:sp>
      <p:sp>
        <p:nvSpPr>
          <p:cNvPr id="79" name="TextBox 78"/>
          <p:cNvSpPr txBox="1"/>
          <p:nvPr/>
        </p:nvSpPr>
        <p:spPr>
          <a:xfrm>
            <a:off x="2673898" y="1817096"/>
            <a:ext cx="900979" cy="169277"/>
          </a:xfrm>
          <a:prstGeom prst="rect">
            <a:avLst/>
          </a:prstGeom>
          <a:noFill/>
        </p:spPr>
        <p:txBody>
          <a:bodyPr wrap="square" rtlCol="0">
            <a:spAutoFit/>
          </a:bodyPr>
          <a:lstStyle/>
          <a:p>
            <a:pPr algn="ctr"/>
            <a:r>
              <a:rPr lang="en-GB" sz="500" i="1" dirty="0">
                <a:solidFill>
                  <a:schemeClr val="accent6">
                    <a:lumMod val="75000"/>
                  </a:schemeClr>
                </a:solidFill>
              </a:rPr>
              <a:t>1 – you’re </a:t>
            </a:r>
            <a:r>
              <a:rPr lang="en-GB" sz="500" i="1" dirty="0" err="1">
                <a:solidFill>
                  <a:schemeClr val="accent6">
                    <a:lumMod val="75000"/>
                  </a:schemeClr>
                </a:solidFill>
              </a:rPr>
              <a:t>squiffy</a:t>
            </a:r>
            <a:endParaRPr lang="en-GB" sz="500" i="1" dirty="0">
              <a:solidFill>
                <a:schemeClr val="accent6">
                  <a:lumMod val="75000"/>
                </a:schemeClr>
              </a:solidFill>
            </a:endParaRPr>
          </a:p>
        </p:txBody>
      </p:sp>
      <p:sp>
        <p:nvSpPr>
          <p:cNvPr id="80" name="TextBox 79"/>
          <p:cNvSpPr txBox="1"/>
          <p:nvPr/>
        </p:nvSpPr>
        <p:spPr>
          <a:xfrm>
            <a:off x="2674501" y="1961278"/>
            <a:ext cx="900979" cy="246221"/>
          </a:xfrm>
          <a:prstGeom prst="rect">
            <a:avLst/>
          </a:prstGeom>
          <a:noFill/>
        </p:spPr>
        <p:txBody>
          <a:bodyPr wrap="square" rtlCol="0">
            <a:spAutoFit/>
          </a:bodyPr>
          <a:lstStyle/>
          <a:p>
            <a:pPr algn="ctr"/>
            <a:r>
              <a:rPr lang="en-GB" sz="500" i="1" dirty="0">
                <a:solidFill>
                  <a:schemeClr val="accent6">
                    <a:lumMod val="75000"/>
                  </a:schemeClr>
                </a:solidFill>
              </a:rPr>
              <a:t>3 – as if she was an animal, a thing, not a person</a:t>
            </a:r>
          </a:p>
        </p:txBody>
      </p:sp>
      <p:sp>
        <p:nvSpPr>
          <p:cNvPr id="81" name="TextBox 80"/>
          <p:cNvSpPr txBox="1"/>
          <p:nvPr/>
        </p:nvSpPr>
        <p:spPr>
          <a:xfrm>
            <a:off x="2709777" y="2151454"/>
            <a:ext cx="964145" cy="246221"/>
          </a:xfrm>
          <a:prstGeom prst="rect">
            <a:avLst/>
          </a:prstGeom>
          <a:noFill/>
        </p:spPr>
        <p:txBody>
          <a:bodyPr wrap="square" rtlCol="0">
            <a:spAutoFit/>
          </a:bodyPr>
          <a:lstStyle/>
          <a:p>
            <a:pPr algn="ctr"/>
            <a:r>
              <a:rPr lang="en-GB" sz="500" i="1" dirty="0">
                <a:solidFill>
                  <a:schemeClr val="accent6">
                    <a:lumMod val="75000"/>
                  </a:schemeClr>
                </a:solidFill>
              </a:rPr>
              <a:t>3 – you’re not the kind of father a chap could go to</a:t>
            </a:r>
          </a:p>
        </p:txBody>
      </p:sp>
      <p:sp>
        <p:nvSpPr>
          <p:cNvPr id="82" name="TextBox 81"/>
          <p:cNvSpPr txBox="1"/>
          <p:nvPr/>
        </p:nvSpPr>
        <p:spPr>
          <a:xfrm>
            <a:off x="2616107" y="2316631"/>
            <a:ext cx="1070068" cy="246221"/>
          </a:xfrm>
          <a:prstGeom prst="rect">
            <a:avLst/>
          </a:prstGeom>
          <a:noFill/>
        </p:spPr>
        <p:txBody>
          <a:bodyPr wrap="square" rtlCol="0">
            <a:spAutoFit/>
          </a:bodyPr>
          <a:lstStyle/>
          <a:p>
            <a:pPr algn="ctr"/>
            <a:r>
              <a:rPr lang="en-GB" sz="500" i="1" dirty="0">
                <a:solidFill>
                  <a:schemeClr val="accent6">
                    <a:lumMod val="75000"/>
                  </a:schemeClr>
                </a:solidFill>
              </a:rPr>
              <a:t>3 – You don’t understand anything. You never did.</a:t>
            </a:r>
          </a:p>
        </p:txBody>
      </p:sp>
      <p:sp>
        <p:nvSpPr>
          <p:cNvPr id="83" name="TextBox 82"/>
          <p:cNvSpPr txBox="1"/>
          <p:nvPr/>
        </p:nvSpPr>
        <p:spPr>
          <a:xfrm>
            <a:off x="2695627" y="2481899"/>
            <a:ext cx="1024450" cy="246221"/>
          </a:xfrm>
          <a:prstGeom prst="rect">
            <a:avLst/>
          </a:prstGeom>
          <a:noFill/>
        </p:spPr>
        <p:txBody>
          <a:bodyPr wrap="square" rtlCol="0">
            <a:spAutoFit/>
          </a:bodyPr>
          <a:lstStyle/>
          <a:p>
            <a:pPr algn="ctr"/>
            <a:r>
              <a:rPr lang="en-GB" sz="500" i="1" dirty="0">
                <a:solidFill>
                  <a:schemeClr val="accent6">
                    <a:lumMod val="75000"/>
                  </a:schemeClr>
                </a:solidFill>
              </a:rPr>
              <a:t>3 – I can’t see it like that. The girl’s still dead, isn’t she?</a:t>
            </a:r>
          </a:p>
        </p:txBody>
      </p:sp>
      <p:sp>
        <p:nvSpPr>
          <p:cNvPr id="84" name="TextBox 83"/>
          <p:cNvSpPr txBox="1"/>
          <p:nvPr/>
        </p:nvSpPr>
        <p:spPr>
          <a:xfrm>
            <a:off x="2619093" y="2660462"/>
            <a:ext cx="986531" cy="246221"/>
          </a:xfrm>
          <a:prstGeom prst="rect">
            <a:avLst/>
          </a:prstGeom>
          <a:noFill/>
        </p:spPr>
        <p:txBody>
          <a:bodyPr wrap="square" rtlCol="0">
            <a:spAutoFit/>
          </a:bodyPr>
          <a:lstStyle/>
          <a:p>
            <a:pPr algn="ctr"/>
            <a:r>
              <a:rPr lang="en-GB" sz="500" i="1" dirty="0">
                <a:solidFill>
                  <a:schemeClr val="accent5">
                    <a:lumMod val="75000"/>
                  </a:schemeClr>
                </a:solidFill>
              </a:rPr>
              <a:t>1- better to ask for the earth than to take it</a:t>
            </a:r>
          </a:p>
        </p:txBody>
      </p:sp>
      <p:sp>
        <p:nvSpPr>
          <p:cNvPr id="85" name="TextBox 84"/>
          <p:cNvSpPr txBox="1"/>
          <p:nvPr/>
        </p:nvSpPr>
        <p:spPr>
          <a:xfrm>
            <a:off x="2675103" y="2831816"/>
            <a:ext cx="1011073" cy="169277"/>
          </a:xfrm>
          <a:prstGeom prst="rect">
            <a:avLst/>
          </a:prstGeom>
          <a:noFill/>
        </p:spPr>
        <p:txBody>
          <a:bodyPr wrap="square" rtlCol="0">
            <a:spAutoFit/>
          </a:bodyPr>
          <a:lstStyle/>
          <a:p>
            <a:pPr algn="ctr"/>
            <a:r>
              <a:rPr lang="en-GB" sz="500" i="1" dirty="0">
                <a:solidFill>
                  <a:schemeClr val="accent5">
                    <a:lumMod val="75000"/>
                  </a:schemeClr>
                </a:solidFill>
              </a:rPr>
              <a:t>2 – we’ll have to share our guilt</a:t>
            </a:r>
          </a:p>
        </p:txBody>
      </p:sp>
      <p:sp>
        <p:nvSpPr>
          <p:cNvPr id="86" name="TextBox 85"/>
          <p:cNvSpPr txBox="1"/>
          <p:nvPr/>
        </p:nvSpPr>
        <p:spPr>
          <a:xfrm>
            <a:off x="2675104" y="2946308"/>
            <a:ext cx="900979" cy="246221"/>
          </a:xfrm>
          <a:prstGeom prst="rect">
            <a:avLst/>
          </a:prstGeom>
          <a:noFill/>
        </p:spPr>
        <p:txBody>
          <a:bodyPr wrap="square" rtlCol="0">
            <a:spAutoFit/>
          </a:bodyPr>
          <a:lstStyle/>
          <a:p>
            <a:pPr algn="ctr"/>
            <a:r>
              <a:rPr lang="is-IS" sz="500" i="1" dirty="0">
                <a:solidFill>
                  <a:schemeClr val="accent5">
                    <a:lumMod val="75000"/>
                  </a:schemeClr>
                </a:solidFill>
              </a:rPr>
              <a:t>3- We are members of one body</a:t>
            </a:r>
            <a:endParaRPr lang="en-GB" sz="500" i="1" dirty="0">
              <a:solidFill>
                <a:schemeClr val="accent5">
                  <a:lumMod val="75000"/>
                </a:schemeClr>
              </a:solidFill>
            </a:endParaRPr>
          </a:p>
        </p:txBody>
      </p:sp>
      <p:sp>
        <p:nvSpPr>
          <p:cNvPr id="87" name="TextBox 86"/>
          <p:cNvSpPr txBox="1"/>
          <p:nvPr/>
        </p:nvSpPr>
        <p:spPr>
          <a:xfrm>
            <a:off x="2709097" y="3134539"/>
            <a:ext cx="900979" cy="246221"/>
          </a:xfrm>
          <a:prstGeom prst="rect">
            <a:avLst/>
          </a:prstGeom>
          <a:noFill/>
        </p:spPr>
        <p:txBody>
          <a:bodyPr wrap="square" rtlCol="0">
            <a:spAutoFit/>
          </a:bodyPr>
          <a:lstStyle/>
          <a:p>
            <a:pPr algn="ctr"/>
            <a:r>
              <a:rPr lang="en-GB" sz="500" i="1" dirty="0">
                <a:solidFill>
                  <a:schemeClr val="accent5">
                    <a:lumMod val="75000"/>
                  </a:schemeClr>
                </a:solidFill>
              </a:rPr>
              <a:t>3 – millions of Eva Smiths and John Smiths</a:t>
            </a:r>
          </a:p>
        </p:txBody>
      </p:sp>
      <p:sp>
        <p:nvSpPr>
          <p:cNvPr id="88" name="TextBox 87"/>
          <p:cNvSpPr txBox="1"/>
          <p:nvPr/>
        </p:nvSpPr>
        <p:spPr>
          <a:xfrm>
            <a:off x="2709777" y="3393226"/>
            <a:ext cx="900979" cy="169277"/>
          </a:xfrm>
          <a:prstGeom prst="rect">
            <a:avLst/>
          </a:prstGeom>
          <a:noFill/>
        </p:spPr>
        <p:txBody>
          <a:bodyPr wrap="square" rtlCol="0">
            <a:spAutoFit/>
          </a:bodyPr>
          <a:lstStyle/>
          <a:p>
            <a:pPr algn="ctr"/>
            <a:r>
              <a:rPr lang="is-IS" sz="500" i="1" dirty="0">
                <a:solidFill>
                  <a:schemeClr val="accent5">
                    <a:lumMod val="75000"/>
                  </a:schemeClr>
                </a:solidFill>
              </a:rPr>
              <a:t>3 – fire, blood and anguish</a:t>
            </a:r>
            <a:endParaRPr lang="en-GB" sz="500" i="1" dirty="0">
              <a:solidFill>
                <a:schemeClr val="accent5">
                  <a:lumMod val="75000"/>
                </a:schemeClr>
              </a:solidFill>
            </a:endParaRPr>
          </a:p>
        </p:txBody>
      </p:sp>
      <p:sp>
        <p:nvSpPr>
          <p:cNvPr id="89" name="TextBox 88"/>
          <p:cNvSpPr txBox="1"/>
          <p:nvPr/>
        </p:nvSpPr>
        <p:spPr>
          <a:xfrm>
            <a:off x="11258" y="809258"/>
            <a:ext cx="1013871" cy="169277"/>
          </a:xfrm>
          <a:prstGeom prst="rect">
            <a:avLst/>
          </a:prstGeom>
          <a:noFill/>
        </p:spPr>
        <p:txBody>
          <a:bodyPr wrap="square" rtlCol="0">
            <a:spAutoFit/>
          </a:bodyPr>
          <a:lstStyle/>
          <a:p>
            <a:pPr algn="ctr"/>
            <a:r>
              <a:rPr lang="en-GB" sz="500" i="1" dirty="0">
                <a:solidFill>
                  <a:schemeClr val="accent2">
                    <a:lumMod val="75000"/>
                  </a:schemeClr>
                </a:solidFill>
              </a:rPr>
              <a:t>1- isn’t a chance of war</a:t>
            </a:r>
          </a:p>
        </p:txBody>
      </p:sp>
      <p:sp>
        <p:nvSpPr>
          <p:cNvPr id="90" name="TextBox 89"/>
          <p:cNvSpPr txBox="1"/>
          <p:nvPr/>
        </p:nvSpPr>
        <p:spPr>
          <a:xfrm>
            <a:off x="124753" y="986177"/>
            <a:ext cx="900979" cy="246221"/>
          </a:xfrm>
          <a:prstGeom prst="rect">
            <a:avLst/>
          </a:prstGeom>
          <a:noFill/>
        </p:spPr>
        <p:txBody>
          <a:bodyPr wrap="square" rtlCol="0">
            <a:spAutoFit/>
          </a:bodyPr>
          <a:lstStyle/>
          <a:p>
            <a:pPr algn="ctr"/>
            <a:r>
              <a:rPr lang="en-GB" sz="500" i="1" dirty="0">
                <a:solidFill>
                  <a:schemeClr val="accent2">
                    <a:lumMod val="75000"/>
                  </a:schemeClr>
                </a:solidFill>
              </a:rPr>
              <a:t>1 – A man has to make his own way</a:t>
            </a:r>
          </a:p>
        </p:txBody>
      </p:sp>
      <p:sp>
        <p:nvSpPr>
          <p:cNvPr id="91" name="TextBox 90"/>
          <p:cNvSpPr txBox="1"/>
          <p:nvPr/>
        </p:nvSpPr>
        <p:spPr>
          <a:xfrm>
            <a:off x="-7177" y="1150558"/>
            <a:ext cx="1013871" cy="246221"/>
          </a:xfrm>
          <a:prstGeom prst="rect">
            <a:avLst/>
          </a:prstGeom>
          <a:noFill/>
        </p:spPr>
        <p:txBody>
          <a:bodyPr wrap="square" rtlCol="0">
            <a:spAutoFit/>
          </a:bodyPr>
          <a:lstStyle/>
          <a:p>
            <a:pPr algn="ctr"/>
            <a:r>
              <a:rPr lang="en-GB" sz="500" i="1" dirty="0">
                <a:solidFill>
                  <a:schemeClr val="accent2">
                    <a:lumMod val="75000"/>
                  </a:schemeClr>
                </a:solidFill>
              </a:rPr>
              <a:t>1- community and all that nonsense</a:t>
            </a:r>
          </a:p>
        </p:txBody>
      </p:sp>
      <p:sp>
        <p:nvSpPr>
          <p:cNvPr id="92" name="TextBox 91"/>
          <p:cNvSpPr txBox="1"/>
          <p:nvPr/>
        </p:nvSpPr>
        <p:spPr>
          <a:xfrm>
            <a:off x="-52598" y="1352637"/>
            <a:ext cx="1112322" cy="169277"/>
          </a:xfrm>
          <a:prstGeom prst="rect">
            <a:avLst/>
          </a:prstGeom>
          <a:noFill/>
        </p:spPr>
        <p:txBody>
          <a:bodyPr wrap="square" rtlCol="0">
            <a:spAutoFit/>
          </a:bodyPr>
          <a:lstStyle/>
          <a:p>
            <a:pPr algn="ctr"/>
            <a:r>
              <a:rPr lang="en-GB" sz="500" i="1" dirty="0">
                <a:solidFill>
                  <a:schemeClr val="accent2">
                    <a:lumMod val="75000"/>
                  </a:schemeClr>
                </a:solidFill>
              </a:rPr>
              <a:t>3 – I’d give thousands, thousands</a:t>
            </a:r>
          </a:p>
        </p:txBody>
      </p:sp>
      <p:sp>
        <p:nvSpPr>
          <p:cNvPr id="93" name="TextBox 92"/>
          <p:cNvSpPr txBox="1"/>
          <p:nvPr/>
        </p:nvSpPr>
        <p:spPr>
          <a:xfrm>
            <a:off x="46534" y="1491084"/>
            <a:ext cx="1013871" cy="169277"/>
          </a:xfrm>
          <a:prstGeom prst="rect">
            <a:avLst/>
          </a:prstGeom>
          <a:noFill/>
        </p:spPr>
        <p:txBody>
          <a:bodyPr wrap="square" rtlCol="0">
            <a:spAutoFit/>
          </a:bodyPr>
          <a:lstStyle/>
          <a:p>
            <a:pPr algn="ctr"/>
            <a:r>
              <a:rPr lang="en-GB" sz="500" i="1" dirty="0">
                <a:solidFill>
                  <a:schemeClr val="accent2">
                    <a:lumMod val="75000"/>
                  </a:schemeClr>
                </a:solidFill>
              </a:rPr>
              <a:t>3 – There’ll be a public scandal</a:t>
            </a:r>
          </a:p>
        </p:txBody>
      </p:sp>
      <p:sp>
        <p:nvSpPr>
          <p:cNvPr id="94" name="TextBox 93"/>
          <p:cNvSpPr txBox="1"/>
          <p:nvPr/>
        </p:nvSpPr>
        <p:spPr>
          <a:xfrm>
            <a:off x="33920" y="1709538"/>
            <a:ext cx="997911" cy="246221"/>
          </a:xfrm>
          <a:prstGeom prst="rect">
            <a:avLst/>
          </a:prstGeom>
          <a:noFill/>
        </p:spPr>
        <p:txBody>
          <a:bodyPr wrap="square" rtlCol="0">
            <a:spAutoFit/>
          </a:bodyPr>
          <a:lstStyle/>
          <a:p>
            <a:pPr algn="ctr"/>
            <a:r>
              <a:rPr lang="en-GB" sz="500" i="1" dirty="0">
                <a:solidFill>
                  <a:schemeClr val="accent3">
                    <a:lumMod val="75000"/>
                  </a:schemeClr>
                </a:solidFill>
              </a:rPr>
              <a:t>1 These girls aren’t cheap labour – they’re people</a:t>
            </a:r>
          </a:p>
        </p:txBody>
      </p:sp>
      <p:sp>
        <p:nvSpPr>
          <p:cNvPr id="95" name="TextBox 94"/>
          <p:cNvSpPr txBox="1"/>
          <p:nvPr/>
        </p:nvSpPr>
        <p:spPr>
          <a:xfrm>
            <a:off x="11257" y="1918611"/>
            <a:ext cx="962118" cy="246221"/>
          </a:xfrm>
          <a:prstGeom prst="rect">
            <a:avLst/>
          </a:prstGeom>
          <a:noFill/>
        </p:spPr>
        <p:txBody>
          <a:bodyPr wrap="square" rtlCol="0">
            <a:spAutoFit/>
          </a:bodyPr>
          <a:lstStyle/>
          <a:p>
            <a:pPr algn="ctr"/>
            <a:r>
              <a:rPr lang="en-GB" sz="500" i="1" dirty="0">
                <a:solidFill>
                  <a:schemeClr val="accent3">
                    <a:lumMod val="75000"/>
                  </a:schemeClr>
                </a:solidFill>
              </a:rPr>
              <a:t>2 – he’s giving us the rope so that we’ll hang ourselves</a:t>
            </a:r>
          </a:p>
        </p:txBody>
      </p:sp>
      <p:sp>
        <p:nvSpPr>
          <p:cNvPr id="96" name="TextBox 95"/>
          <p:cNvSpPr txBox="1"/>
          <p:nvPr/>
        </p:nvSpPr>
        <p:spPr>
          <a:xfrm>
            <a:off x="-52598" y="2133061"/>
            <a:ext cx="1000109" cy="169277"/>
          </a:xfrm>
          <a:prstGeom prst="rect">
            <a:avLst/>
          </a:prstGeom>
          <a:noFill/>
        </p:spPr>
        <p:txBody>
          <a:bodyPr wrap="square" rtlCol="0">
            <a:spAutoFit/>
          </a:bodyPr>
          <a:lstStyle/>
          <a:p>
            <a:pPr algn="ctr"/>
            <a:r>
              <a:rPr lang="en-GB" sz="500" i="1" dirty="0">
                <a:solidFill>
                  <a:schemeClr val="accent3">
                    <a:lumMod val="75000"/>
                  </a:schemeClr>
                </a:solidFill>
              </a:rPr>
              <a:t>2 I’m not a child, don’t forget</a:t>
            </a:r>
          </a:p>
        </p:txBody>
      </p:sp>
      <p:sp>
        <p:nvSpPr>
          <p:cNvPr id="97" name="TextBox 96"/>
          <p:cNvSpPr txBox="1"/>
          <p:nvPr/>
        </p:nvSpPr>
        <p:spPr>
          <a:xfrm>
            <a:off x="49563" y="2262991"/>
            <a:ext cx="900979" cy="246221"/>
          </a:xfrm>
          <a:prstGeom prst="rect">
            <a:avLst/>
          </a:prstGeom>
          <a:noFill/>
        </p:spPr>
        <p:txBody>
          <a:bodyPr wrap="square" rtlCol="0">
            <a:spAutoFit/>
          </a:bodyPr>
          <a:lstStyle/>
          <a:p>
            <a:pPr algn="ctr"/>
            <a:r>
              <a:rPr lang="en-GB" sz="500" i="1" dirty="0">
                <a:solidFill>
                  <a:schemeClr val="accent3">
                    <a:lumMod val="75000"/>
                  </a:schemeClr>
                </a:solidFill>
              </a:rPr>
              <a:t>3 – you don’t seem to have learnt anything</a:t>
            </a:r>
          </a:p>
        </p:txBody>
      </p:sp>
      <p:sp>
        <p:nvSpPr>
          <p:cNvPr id="98" name="TextBox 97"/>
          <p:cNvSpPr txBox="1"/>
          <p:nvPr/>
        </p:nvSpPr>
        <p:spPr>
          <a:xfrm>
            <a:off x="103563" y="2457860"/>
            <a:ext cx="900979" cy="323165"/>
          </a:xfrm>
          <a:prstGeom prst="rect">
            <a:avLst/>
          </a:prstGeom>
          <a:noFill/>
        </p:spPr>
        <p:txBody>
          <a:bodyPr wrap="square" rtlCol="0">
            <a:spAutoFit/>
          </a:bodyPr>
          <a:lstStyle/>
          <a:p>
            <a:pPr algn="ctr"/>
            <a:r>
              <a:rPr lang="en-GB" sz="500" i="1" dirty="0">
                <a:solidFill>
                  <a:schemeClr val="accent3">
                    <a:lumMod val="75000"/>
                  </a:schemeClr>
                </a:solidFill>
              </a:rPr>
              <a:t>3 – If it didn’t end tragically, then that’s lucky for us. But it might have done.</a:t>
            </a:r>
          </a:p>
        </p:txBody>
      </p:sp>
      <p:sp>
        <p:nvSpPr>
          <p:cNvPr id="99" name="TextBox 98"/>
          <p:cNvSpPr txBox="1"/>
          <p:nvPr/>
        </p:nvSpPr>
        <p:spPr>
          <a:xfrm>
            <a:off x="11097" y="2887005"/>
            <a:ext cx="1007402" cy="169277"/>
          </a:xfrm>
          <a:prstGeom prst="rect">
            <a:avLst/>
          </a:prstGeom>
          <a:noFill/>
        </p:spPr>
        <p:txBody>
          <a:bodyPr wrap="square" rtlCol="0">
            <a:spAutoFit/>
          </a:bodyPr>
          <a:lstStyle/>
          <a:p>
            <a:pPr algn="ctr"/>
            <a:r>
              <a:rPr lang="en-GB" sz="500" i="1" dirty="0">
                <a:solidFill>
                  <a:schemeClr val="accent4">
                    <a:lumMod val="75000"/>
                  </a:schemeClr>
                </a:solidFill>
              </a:rPr>
              <a:t>‘2 – fairy prince</a:t>
            </a:r>
          </a:p>
        </p:txBody>
      </p:sp>
      <p:sp>
        <p:nvSpPr>
          <p:cNvPr id="100" name="TextBox 99"/>
          <p:cNvSpPr txBox="1"/>
          <p:nvPr/>
        </p:nvSpPr>
        <p:spPr>
          <a:xfrm>
            <a:off x="142347" y="2763046"/>
            <a:ext cx="900979" cy="169277"/>
          </a:xfrm>
          <a:prstGeom prst="rect">
            <a:avLst/>
          </a:prstGeom>
          <a:noFill/>
        </p:spPr>
        <p:txBody>
          <a:bodyPr wrap="square" rtlCol="0">
            <a:spAutoFit/>
          </a:bodyPr>
          <a:lstStyle/>
          <a:p>
            <a:pPr algn="ctr"/>
            <a:r>
              <a:rPr lang="en-GB" sz="500" i="1" dirty="0">
                <a:solidFill>
                  <a:schemeClr val="accent4">
                    <a:lumMod val="75000"/>
                  </a:schemeClr>
                </a:solidFill>
              </a:rPr>
              <a:t>1 – you can drink to me</a:t>
            </a:r>
          </a:p>
        </p:txBody>
      </p:sp>
      <p:sp>
        <p:nvSpPr>
          <p:cNvPr id="101" name="TextBox 100"/>
          <p:cNvSpPr txBox="1"/>
          <p:nvPr/>
        </p:nvSpPr>
        <p:spPr>
          <a:xfrm>
            <a:off x="35321" y="2989183"/>
            <a:ext cx="1008004" cy="169277"/>
          </a:xfrm>
          <a:prstGeom prst="rect">
            <a:avLst/>
          </a:prstGeom>
          <a:noFill/>
        </p:spPr>
        <p:txBody>
          <a:bodyPr wrap="square" rtlCol="0">
            <a:spAutoFit/>
          </a:bodyPr>
          <a:lstStyle/>
          <a:p>
            <a:pPr algn="ctr"/>
            <a:r>
              <a:rPr lang="en-GB" sz="500" i="1" dirty="0">
                <a:solidFill>
                  <a:schemeClr val="accent4">
                    <a:lumMod val="75000"/>
                  </a:schemeClr>
                </a:solidFill>
              </a:rPr>
              <a:t>2 – we can keep it from him</a:t>
            </a:r>
          </a:p>
        </p:txBody>
      </p:sp>
      <p:sp>
        <p:nvSpPr>
          <p:cNvPr id="102" name="TextBox 101"/>
          <p:cNvSpPr txBox="1"/>
          <p:nvPr/>
        </p:nvSpPr>
        <p:spPr>
          <a:xfrm>
            <a:off x="-34325" y="3111935"/>
            <a:ext cx="1144833" cy="246221"/>
          </a:xfrm>
          <a:prstGeom prst="rect">
            <a:avLst/>
          </a:prstGeom>
          <a:noFill/>
        </p:spPr>
        <p:txBody>
          <a:bodyPr wrap="square" rtlCol="0">
            <a:spAutoFit/>
          </a:bodyPr>
          <a:lstStyle/>
          <a:p>
            <a:pPr algn="ctr"/>
            <a:r>
              <a:rPr lang="en-GB" sz="500" i="1" dirty="0">
                <a:solidFill>
                  <a:schemeClr val="accent4">
                    <a:lumMod val="75000"/>
                  </a:schemeClr>
                </a:solidFill>
              </a:rPr>
              <a:t>3 – What girl? There would probably four or five different girls</a:t>
            </a:r>
          </a:p>
        </p:txBody>
      </p:sp>
      <p:sp>
        <p:nvSpPr>
          <p:cNvPr id="103" name="TextBox 102"/>
          <p:cNvSpPr txBox="1"/>
          <p:nvPr/>
        </p:nvSpPr>
        <p:spPr>
          <a:xfrm>
            <a:off x="20705" y="3332151"/>
            <a:ext cx="959087" cy="169277"/>
          </a:xfrm>
          <a:prstGeom prst="rect">
            <a:avLst/>
          </a:prstGeom>
          <a:noFill/>
        </p:spPr>
        <p:txBody>
          <a:bodyPr wrap="square" rtlCol="0">
            <a:spAutoFit/>
          </a:bodyPr>
          <a:lstStyle/>
          <a:p>
            <a:pPr algn="ctr"/>
            <a:r>
              <a:rPr lang="en-GB" sz="500" i="1" dirty="0">
                <a:solidFill>
                  <a:schemeClr val="accent4">
                    <a:lumMod val="75000"/>
                  </a:schemeClr>
                </a:solidFill>
              </a:rPr>
              <a:t>3 – what about this ring?</a:t>
            </a:r>
          </a:p>
        </p:txBody>
      </p:sp>
      <p:sp>
        <p:nvSpPr>
          <p:cNvPr id="104" name="Rectangle 103"/>
          <p:cNvSpPr/>
          <p:nvPr/>
        </p:nvSpPr>
        <p:spPr>
          <a:xfrm>
            <a:off x="5659872" y="3255684"/>
            <a:ext cx="828676" cy="853178"/>
          </a:xfrm>
          <a:prstGeom prst="rect">
            <a:avLst/>
          </a:prstGeom>
          <a:solidFill>
            <a:schemeClr val="accent2">
              <a:lumMod val="75000"/>
            </a:schemeClr>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700" b="1" dirty="0">
                <a:solidFill>
                  <a:srgbClr val="F2DCDB"/>
                </a:solidFill>
              </a:rPr>
              <a:t>Class</a:t>
            </a:r>
            <a:r>
              <a:rPr lang="en-GB" sz="600" dirty="0">
                <a:solidFill>
                  <a:srgbClr val="F2DCDB"/>
                </a:solidFill>
              </a:rPr>
              <a:t/>
            </a:r>
            <a:br>
              <a:rPr lang="en-GB" sz="600" dirty="0">
                <a:solidFill>
                  <a:srgbClr val="F2DCDB"/>
                </a:solidFill>
              </a:rPr>
            </a:br>
            <a:r>
              <a:rPr lang="en-GB" sz="600" dirty="0">
                <a:solidFill>
                  <a:srgbClr val="F2DCDB"/>
                </a:solidFill>
              </a:rPr>
              <a:t>- Defines characters</a:t>
            </a:r>
            <a:r>
              <a:rPr lang="en-GB" sz="600" b="1" dirty="0">
                <a:solidFill>
                  <a:srgbClr val="F2DCDB"/>
                </a:solidFill>
              </a:rPr>
              <a:t/>
            </a:r>
            <a:br>
              <a:rPr lang="en-GB" sz="600" b="1" dirty="0">
                <a:solidFill>
                  <a:srgbClr val="F2DCDB"/>
                </a:solidFill>
              </a:rPr>
            </a:br>
            <a:r>
              <a:rPr lang="en-GB" sz="600" b="1" dirty="0">
                <a:solidFill>
                  <a:srgbClr val="F2DCDB"/>
                </a:solidFill>
              </a:rPr>
              <a:t>- Clear structure</a:t>
            </a:r>
            <a:br>
              <a:rPr lang="en-GB" sz="600" b="1" dirty="0">
                <a:solidFill>
                  <a:srgbClr val="F2DCDB"/>
                </a:solidFill>
              </a:rPr>
            </a:br>
            <a:r>
              <a:rPr lang="en-GB" sz="600" b="1" dirty="0">
                <a:solidFill>
                  <a:srgbClr val="F2DCDB"/>
                </a:solidFill>
              </a:rPr>
              <a:t>- Class = everything?</a:t>
            </a:r>
            <a:br>
              <a:rPr lang="en-GB" sz="600" b="1" dirty="0">
                <a:solidFill>
                  <a:srgbClr val="F2DCDB"/>
                </a:solidFill>
              </a:rPr>
            </a:br>
            <a:r>
              <a:rPr lang="en-GB" sz="600" b="1" dirty="0">
                <a:solidFill>
                  <a:srgbClr val="F2DCDB"/>
                </a:solidFill>
              </a:rPr>
              <a:t>- Class shouldn’t matter?</a:t>
            </a:r>
            <a:br>
              <a:rPr lang="en-GB" sz="600" b="1" dirty="0">
                <a:solidFill>
                  <a:srgbClr val="F2DCDB"/>
                </a:solidFill>
              </a:rPr>
            </a:br>
            <a:r>
              <a:rPr lang="en-GB" sz="600" b="1" dirty="0">
                <a:solidFill>
                  <a:srgbClr val="F2DCDB"/>
                </a:solidFill>
              </a:rPr>
              <a:t>-Actions more important</a:t>
            </a:r>
            <a:endParaRPr lang="en-GB" sz="600" dirty="0">
              <a:solidFill>
                <a:srgbClr val="F2DCDB"/>
              </a:solidFill>
            </a:endParaRPr>
          </a:p>
        </p:txBody>
      </p:sp>
      <p:sp>
        <p:nvSpPr>
          <p:cNvPr id="105" name="Rectangle 104"/>
          <p:cNvSpPr/>
          <p:nvPr/>
        </p:nvSpPr>
        <p:spPr>
          <a:xfrm>
            <a:off x="6488548" y="3255684"/>
            <a:ext cx="828676" cy="853178"/>
          </a:xfrm>
          <a:prstGeom prst="rect">
            <a:avLst/>
          </a:prstGeom>
          <a:solidFill>
            <a:schemeClr val="tx2">
              <a:lumMod val="75000"/>
            </a:schemeClr>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700" b="1" dirty="0">
                <a:solidFill>
                  <a:schemeClr val="tx2">
                    <a:lumMod val="20000"/>
                    <a:lumOff val="80000"/>
                  </a:schemeClr>
                </a:solidFill>
              </a:rPr>
              <a:t>Age</a:t>
            </a:r>
            <a:endParaRPr lang="en-GB" sz="600" b="1" dirty="0">
              <a:solidFill>
                <a:schemeClr val="tx2">
                  <a:lumMod val="20000"/>
                  <a:lumOff val="80000"/>
                </a:schemeClr>
              </a:solidFill>
            </a:endParaRPr>
          </a:p>
          <a:p>
            <a:pPr algn="ctr"/>
            <a:r>
              <a:rPr lang="en-GB" sz="600" dirty="0">
                <a:solidFill>
                  <a:schemeClr val="tx2">
                    <a:lumMod val="20000"/>
                    <a:lumOff val="80000"/>
                  </a:schemeClr>
                </a:solidFill>
              </a:rPr>
              <a:t>- Old = out-dated and out of touch</a:t>
            </a:r>
            <a:br>
              <a:rPr lang="en-GB" sz="600" dirty="0">
                <a:solidFill>
                  <a:schemeClr val="tx2">
                    <a:lumMod val="20000"/>
                    <a:lumOff val="80000"/>
                  </a:schemeClr>
                </a:solidFill>
              </a:rPr>
            </a:br>
            <a:r>
              <a:rPr lang="en-GB" sz="600" dirty="0">
                <a:solidFill>
                  <a:schemeClr val="tx2">
                    <a:lumMod val="20000"/>
                    <a:lumOff val="80000"/>
                  </a:schemeClr>
                </a:solidFill>
              </a:rPr>
              <a:t>- Young = different and responsible</a:t>
            </a:r>
            <a:br>
              <a:rPr lang="en-GB" sz="600" dirty="0">
                <a:solidFill>
                  <a:schemeClr val="tx2">
                    <a:lumMod val="20000"/>
                    <a:lumOff val="80000"/>
                  </a:schemeClr>
                </a:solidFill>
              </a:rPr>
            </a:br>
            <a:r>
              <a:rPr lang="en-GB" sz="600" dirty="0">
                <a:solidFill>
                  <a:schemeClr val="tx2">
                    <a:lumMod val="20000"/>
                    <a:lumOff val="80000"/>
                  </a:schemeClr>
                </a:solidFill>
              </a:rPr>
              <a:t>- Gerald = oldest young person</a:t>
            </a:r>
            <a:br>
              <a:rPr lang="en-GB" sz="600" dirty="0">
                <a:solidFill>
                  <a:schemeClr val="tx2">
                    <a:lumMod val="20000"/>
                    <a:lumOff val="80000"/>
                  </a:schemeClr>
                </a:solidFill>
              </a:rPr>
            </a:br>
            <a:r>
              <a:rPr lang="en-GB" sz="600" dirty="0">
                <a:solidFill>
                  <a:schemeClr val="tx2">
                    <a:lumMod val="20000"/>
                    <a:lumOff val="80000"/>
                  </a:schemeClr>
                </a:solidFill>
              </a:rPr>
              <a:t>- Age means nothing</a:t>
            </a:r>
            <a:br>
              <a:rPr lang="en-GB" sz="600" dirty="0">
                <a:solidFill>
                  <a:schemeClr val="tx2">
                    <a:lumMod val="20000"/>
                    <a:lumOff val="80000"/>
                  </a:schemeClr>
                </a:solidFill>
              </a:rPr>
            </a:br>
            <a:r>
              <a:rPr lang="en-GB" sz="600" dirty="0">
                <a:solidFill>
                  <a:schemeClr val="tx2">
                    <a:lumMod val="20000"/>
                    <a:lumOff val="80000"/>
                  </a:schemeClr>
                </a:solidFill>
              </a:rPr>
              <a:t>- Young can change</a:t>
            </a:r>
            <a:endParaRPr lang="en-GB" sz="500" dirty="0">
              <a:solidFill>
                <a:schemeClr val="tx2">
                  <a:lumMod val="20000"/>
                  <a:lumOff val="80000"/>
                </a:schemeClr>
              </a:solidFill>
            </a:endParaRPr>
          </a:p>
        </p:txBody>
      </p:sp>
      <p:sp>
        <p:nvSpPr>
          <p:cNvPr id="106" name="Rectangle 105"/>
          <p:cNvSpPr/>
          <p:nvPr/>
        </p:nvSpPr>
        <p:spPr>
          <a:xfrm>
            <a:off x="7271288" y="3255684"/>
            <a:ext cx="828676" cy="853178"/>
          </a:xfrm>
          <a:prstGeom prst="rect">
            <a:avLst/>
          </a:prstGeom>
          <a:solidFill>
            <a:schemeClr val="accent3">
              <a:lumMod val="75000"/>
            </a:schemeClr>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700" b="1" dirty="0">
                <a:solidFill>
                  <a:schemeClr val="accent3">
                    <a:lumMod val="20000"/>
                    <a:lumOff val="80000"/>
                  </a:schemeClr>
                </a:solidFill>
              </a:rPr>
              <a:t>Gender</a:t>
            </a:r>
            <a:r>
              <a:rPr lang="en-GB" sz="600" dirty="0">
                <a:solidFill>
                  <a:schemeClr val="accent3">
                    <a:lumMod val="20000"/>
                    <a:lumOff val="80000"/>
                  </a:schemeClr>
                </a:solidFill>
              </a:rPr>
              <a:t/>
            </a:r>
            <a:br>
              <a:rPr lang="en-GB" sz="600" dirty="0">
                <a:solidFill>
                  <a:schemeClr val="accent3">
                    <a:lumMod val="20000"/>
                    <a:lumOff val="80000"/>
                  </a:schemeClr>
                </a:solidFill>
              </a:rPr>
            </a:br>
            <a:r>
              <a:rPr lang="en-GB" sz="600" dirty="0">
                <a:solidFill>
                  <a:schemeClr val="accent3">
                    <a:lumMod val="20000"/>
                    <a:lumOff val="80000"/>
                  </a:schemeClr>
                </a:solidFill>
              </a:rPr>
              <a:t>- Heteronormative </a:t>
            </a:r>
            <a:br>
              <a:rPr lang="en-GB" sz="600" dirty="0">
                <a:solidFill>
                  <a:schemeClr val="accent3">
                    <a:lumMod val="20000"/>
                    <a:lumOff val="80000"/>
                  </a:schemeClr>
                </a:solidFill>
              </a:rPr>
            </a:br>
            <a:r>
              <a:rPr lang="en-GB" sz="600" dirty="0">
                <a:solidFill>
                  <a:schemeClr val="accent3">
                    <a:lumMod val="20000"/>
                    <a:lumOff val="80000"/>
                  </a:schemeClr>
                </a:solidFill>
              </a:rPr>
              <a:t>- Women =  seen not heard</a:t>
            </a:r>
            <a:br>
              <a:rPr lang="en-GB" sz="600" dirty="0">
                <a:solidFill>
                  <a:schemeClr val="accent3">
                    <a:lumMod val="20000"/>
                    <a:lumOff val="80000"/>
                  </a:schemeClr>
                </a:solidFill>
              </a:rPr>
            </a:br>
            <a:r>
              <a:rPr lang="en-GB" sz="600" dirty="0">
                <a:solidFill>
                  <a:schemeClr val="accent3">
                    <a:lumMod val="20000"/>
                    <a:lumOff val="80000"/>
                  </a:schemeClr>
                </a:solidFill>
              </a:rPr>
              <a:t>- Men =  power</a:t>
            </a:r>
            <a:br>
              <a:rPr lang="en-GB" sz="600" dirty="0">
                <a:solidFill>
                  <a:schemeClr val="accent3">
                    <a:lumMod val="20000"/>
                    <a:lumOff val="80000"/>
                  </a:schemeClr>
                </a:solidFill>
              </a:rPr>
            </a:br>
            <a:r>
              <a:rPr lang="en-GB" sz="600" dirty="0">
                <a:solidFill>
                  <a:schemeClr val="accent3">
                    <a:lumMod val="20000"/>
                    <a:lumOff val="80000"/>
                  </a:schemeClr>
                </a:solidFill>
              </a:rPr>
              <a:t>- Young  women challenge  this</a:t>
            </a:r>
            <a:br>
              <a:rPr lang="en-GB" sz="600" dirty="0">
                <a:solidFill>
                  <a:schemeClr val="accent3">
                    <a:lumMod val="20000"/>
                    <a:lumOff val="80000"/>
                  </a:schemeClr>
                </a:solidFill>
              </a:rPr>
            </a:br>
            <a:r>
              <a:rPr lang="en-GB" sz="600" dirty="0">
                <a:solidFill>
                  <a:schemeClr val="accent3">
                    <a:lumMod val="20000"/>
                    <a:lumOff val="80000"/>
                  </a:schemeClr>
                </a:solidFill>
              </a:rPr>
              <a:t>- Stereotypes broken by the end</a:t>
            </a:r>
            <a:endParaRPr lang="en-GB" sz="400" b="1" dirty="0">
              <a:solidFill>
                <a:schemeClr val="accent3">
                  <a:lumMod val="20000"/>
                  <a:lumOff val="80000"/>
                </a:schemeClr>
              </a:solidFill>
            </a:endParaRPr>
          </a:p>
        </p:txBody>
      </p:sp>
      <p:sp>
        <p:nvSpPr>
          <p:cNvPr id="110" name="Rectangle 109"/>
          <p:cNvSpPr/>
          <p:nvPr/>
        </p:nvSpPr>
        <p:spPr>
          <a:xfrm>
            <a:off x="5659872" y="3120844"/>
            <a:ext cx="2446192" cy="119454"/>
          </a:xfrm>
          <a:prstGeom prst="rect">
            <a:avLst/>
          </a:prstGeom>
          <a:solidFill>
            <a:srgbClr val="000000"/>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900" b="1" dirty="0">
                <a:solidFill>
                  <a:srgbClr val="FFFFFF"/>
                </a:solidFill>
              </a:rPr>
              <a:t>AO1: Themes</a:t>
            </a:r>
            <a:endParaRPr lang="en-GB" sz="800" dirty="0">
              <a:solidFill>
                <a:srgbClr val="FFFFFF"/>
              </a:solidFill>
            </a:endParaRPr>
          </a:p>
        </p:txBody>
      </p:sp>
      <p:sp>
        <p:nvSpPr>
          <p:cNvPr id="114" name="Rectangle 113"/>
          <p:cNvSpPr/>
          <p:nvPr/>
        </p:nvSpPr>
        <p:spPr>
          <a:xfrm>
            <a:off x="4029488" y="3545367"/>
            <a:ext cx="1463261" cy="1420153"/>
          </a:xfrm>
          <a:prstGeom prst="rect">
            <a:avLst/>
          </a:prstGeom>
          <a:solidFill>
            <a:srgbClr val="000000"/>
          </a:solidFill>
          <a:ln w="28575">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500" b="1" dirty="0">
                <a:solidFill>
                  <a:schemeClr val="bg1"/>
                </a:solidFill>
              </a:rPr>
              <a:t>Symbolism:</a:t>
            </a:r>
          </a:p>
          <a:p>
            <a:pPr algn="ctr"/>
            <a:r>
              <a:rPr lang="en-GB" sz="500" dirty="0">
                <a:solidFill>
                  <a:srgbClr val="FFFF00"/>
                </a:solidFill>
              </a:rPr>
              <a:t>Eva Smith represented the entire of the working class. She’s voiceless and mistreated by upper class characters; this mirrors the power exerted over the proletariat (working class) by the bourgeoisie (upper class) , at the time. </a:t>
            </a:r>
          </a:p>
          <a:p>
            <a:pPr algn="ctr"/>
            <a:endParaRPr lang="en-GB" sz="500" dirty="0">
              <a:solidFill>
                <a:srgbClr val="FFFF00"/>
              </a:solidFill>
            </a:endParaRPr>
          </a:p>
          <a:p>
            <a:pPr algn="ctr"/>
            <a:r>
              <a:rPr lang="en-GB" sz="500" dirty="0">
                <a:solidFill>
                  <a:srgbClr val="FFFF00"/>
                </a:solidFill>
              </a:rPr>
              <a:t>The Inspector, with his omniscience, is arguably a symbol for God.</a:t>
            </a:r>
          </a:p>
          <a:p>
            <a:pPr algn="ctr"/>
            <a:endParaRPr lang="en-GB" sz="500" dirty="0">
              <a:solidFill>
                <a:srgbClr val="FFFF00"/>
              </a:solidFill>
            </a:endParaRPr>
          </a:p>
          <a:p>
            <a:pPr algn="ctr"/>
            <a:r>
              <a:rPr lang="en-GB" sz="500" dirty="0">
                <a:solidFill>
                  <a:srgbClr val="FFFF00"/>
                </a:solidFill>
              </a:rPr>
              <a:t>The titanic is symbolic of Mr Birling (and capitalism as a whole), as a once proud vessel is brought crashing down.</a:t>
            </a:r>
            <a:br>
              <a:rPr lang="en-GB" sz="500" dirty="0">
                <a:solidFill>
                  <a:srgbClr val="FFFF00"/>
                </a:solidFill>
              </a:rPr>
            </a:br>
            <a:r>
              <a:rPr lang="en-GB" sz="500" dirty="0">
                <a:solidFill>
                  <a:srgbClr val="FFFF00"/>
                </a:solidFill>
              </a:rPr>
              <a:t/>
            </a:r>
            <a:br>
              <a:rPr lang="en-GB" sz="500" dirty="0">
                <a:solidFill>
                  <a:srgbClr val="FFFF00"/>
                </a:solidFill>
              </a:rPr>
            </a:br>
            <a:r>
              <a:rPr lang="en-GB" sz="500" dirty="0">
                <a:solidFill>
                  <a:srgbClr val="FFFF00"/>
                </a:solidFill>
              </a:rPr>
              <a:t>Doors symbolise the entry and exits into Eva’s life.</a:t>
            </a:r>
            <a:br>
              <a:rPr lang="en-GB" sz="500" dirty="0">
                <a:solidFill>
                  <a:srgbClr val="FFFF00"/>
                </a:solidFill>
              </a:rPr>
            </a:br>
            <a:r>
              <a:rPr lang="en-GB" sz="500" dirty="0">
                <a:solidFill>
                  <a:srgbClr val="FFFF00"/>
                </a:solidFill>
              </a:rPr>
              <a:t/>
            </a:r>
            <a:br>
              <a:rPr lang="en-GB" sz="500" dirty="0">
                <a:solidFill>
                  <a:srgbClr val="FFFF00"/>
                </a:solidFill>
              </a:rPr>
            </a:br>
            <a:r>
              <a:rPr lang="en-GB" sz="500" dirty="0">
                <a:solidFill>
                  <a:srgbClr val="FFFF00"/>
                </a:solidFill>
              </a:rPr>
              <a:t>Sheila’s ring symbolises her growing maturity.</a:t>
            </a:r>
          </a:p>
        </p:txBody>
      </p:sp>
      <p:sp>
        <p:nvSpPr>
          <p:cNvPr id="115" name="Rectangle 114"/>
          <p:cNvSpPr/>
          <p:nvPr/>
        </p:nvSpPr>
        <p:spPr>
          <a:xfrm>
            <a:off x="3733557" y="930863"/>
            <a:ext cx="1269975" cy="418546"/>
          </a:xfrm>
          <a:prstGeom prst="rect">
            <a:avLst/>
          </a:prstGeom>
          <a:solidFill>
            <a:schemeClr val="accent3">
              <a:lumMod val="75000"/>
            </a:schemeClr>
          </a:solidFill>
          <a:ln w="28575">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00" dirty="0">
                <a:solidFill>
                  <a:schemeClr val="accent3">
                    <a:lumMod val="20000"/>
                    <a:lumOff val="80000"/>
                  </a:schemeClr>
                </a:solidFill>
              </a:rPr>
              <a:t>Priestley’s choice to </a:t>
            </a:r>
            <a:r>
              <a:rPr lang="en-US" sz="500" b="1" dirty="0">
                <a:solidFill>
                  <a:schemeClr val="accent3">
                    <a:lumMod val="20000"/>
                    <a:lumOff val="80000"/>
                  </a:schemeClr>
                </a:solidFill>
              </a:rPr>
              <a:t>set</a:t>
            </a:r>
            <a:r>
              <a:rPr lang="en-US" sz="500" dirty="0">
                <a:solidFill>
                  <a:schemeClr val="accent3">
                    <a:lumMod val="20000"/>
                    <a:lumOff val="80000"/>
                  </a:schemeClr>
                </a:solidFill>
              </a:rPr>
              <a:t> the entire play in one room creates a claustrophobic and intense atmosphere. It </a:t>
            </a:r>
            <a:r>
              <a:rPr lang="en-US" sz="500" dirty="0" err="1">
                <a:solidFill>
                  <a:schemeClr val="accent3">
                    <a:lumMod val="20000"/>
                    <a:lumOff val="80000"/>
                  </a:schemeClr>
                </a:solidFill>
              </a:rPr>
              <a:t>emphasies</a:t>
            </a:r>
            <a:r>
              <a:rPr lang="en-US" sz="500" dirty="0">
                <a:solidFill>
                  <a:schemeClr val="accent3">
                    <a:lumMod val="20000"/>
                    <a:lumOff val="80000"/>
                  </a:schemeClr>
                </a:solidFill>
              </a:rPr>
              <a:t> the privacy and isolation of the upper class and hints at their close-minded nature.</a:t>
            </a:r>
          </a:p>
        </p:txBody>
      </p:sp>
      <p:sp>
        <p:nvSpPr>
          <p:cNvPr id="116" name="Rectangle 115"/>
          <p:cNvSpPr/>
          <p:nvPr/>
        </p:nvSpPr>
        <p:spPr>
          <a:xfrm>
            <a:off x="3733557" y="1662684"/>
            <a:ext cx="1269975" cy="466401"/>
          </a:xfrm>
          <a:prstGeom prst="rect">
            <a:avLst/>
          </a:prstGeom>
          <a:solidFill>
            <a:schemeClr val="accent3">
              <a:lumMod val="75000"/>
            </a:schemeClr>
          </a:solidFill>
          <a:ln w="28575">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00" dirty="0">
                <a:solidFill>
                  <a:schemeClr val="accent3">
                    <a:lumMod val="20000"/>
                    <a:lumOff val="80000"/>
                  </a:schemeClr>
                </a:solidFill>
              </a:rPr>
              <a:t>The ‘pink and intimate’ </a:t>
            </a:r>
            <a:r>
              <a:rPr lang="en-US" sz="500" b="1" dirty="0">
                <a:solidFill>
                  <a:schemeClr val="accent3">
                    <a:lumMod val="20000"/>
                    <a:lumOff val="80000"/>
                  </a:schemeClr>
                </a:solidFill>
              </a:rPr>
              <a:t>lighting</a:t>
            </a:r>
            <a:r>
              <a:rPr lang="en-US" sz="500" dirty="0">
                <a:solidFill>
                  <a:schemeClr val="accent3">
                    <a:lumMod val="20000"/>
                    <a:lumOff val="80000"/>
                  </a:schemeClr>
                </a:solidFill>
              </a:rPr>
              <a:t>, at the beginning of the play creates the impression that the Birling’s view the world as </a:t>
            </a:r>
            <a:r>
              <a:rPr lang="en-US" sz="500" dirty="0" err="1">
                <a:solidFill>
                  <a:schemeClr val="accent3">
                    <a:lumMod val="20000"/>
                    <a:lumOff val="80000"/>
                  </a:schemeClr>
                </a:solidFill>
              </a:rPr>
              <a:t>romanticised</a:t>
            </a:r>
            <a:r>
              <a:rPr lang="en-US" sz="500" dirty="0">
                <a:solidFill>
                  <a:schemeClr val="accent3">
                    <a:lumMod val="20000"/>
                    <a:lumOff val="80000"/>
                  </a:schemeClr>
                </a:solidFill>
              </a:rPr>
              <a:t>. The ‘brighter’ and ‘harder’ light, upon the Inspector’s arrival, means there’s no-where to hide.</a:t>
            </a:r>
          </a:p>
        </p:txBody>
      </p:sp>
      <p:sp>
        <p:nvSpPr>
          <p:cNvPr id="117" name="Rectangle 116"/>
          <p:cNvSpPr/>
          <p:nvPr/>
        </p:nvSpPr>
        <p:spPr>
          <a:xfrm>
            <a:off x="3733557" y="2167708"/>
            <a:ext cx="1269975" cy="333252"/>
          </a:xfrm>
          <a:prstGeom prst="rect">
            <a:avLst/>
          </a:prstGeom>
          <a:solidFill>
            <a:schemeClr val="accent3">
              <a:lumMod val="75000"/>
            </a:schemeClr>
          </a:solidFill>
          <a:ln w="28575">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00" dirty="0">
                <a:solidFill>
                  <a:schemeClr val="accent3">
                    <a:lumMod val="20000"/>
                    <a:lumOff val="80000"/>
                  </a:schemeClr>
                </a:solidFill>
              </a:rPr>
              <a:t>The Birling’s </a:t>
            </a:r>
            <a:r>
              <a:rPr lang="en-US" sz="500" b="1" dirty="0">
                <a:solidFill>
                  <a:schemeClr val="accent3">
                    <a:lumMod val="20000"/>
                    <a:lumOff val="80000"/>
                  </a:schemeClr>
                </a:solidFill>
              </a:rPr>
              <a:t>costumes</a:t>
            </a:r>
            <a:r>
              <a:rPr lang="en-US" sz="500" dirty="0">
                <a:solidFill>
                  <a:schemeClr val="accent3">
                    <a:lumMod val="20000"/>
                    <a:lumOff val="80000"/>
                  </a:schemeClr>
                </a:solidFill>
              </a:rPr>
              <a:t> are obvious signals of wealth and set them apart from IG’s much plainer appearance. He has no need for superficial decoration.</a:t>
            </a:r>
          </a:p>
        </p:txBody>
      </p:sp>
      <p:sp>
        <p:nvSpPr>
          <p:cNvPr id="118" name="Rectangle 117"/>
          <p:cNvSpPr/>
          <p:nvPr/>
        </p:nvSpPr>
        <p:spPr>
          <a:xfrm>
            <a:off x="5068903" y="930862"/>
            <a:ext cx="1269975" cy="256258"/>
          </a:xfrm>
          <a:prstGeom prst="rect">
            <a:avLst/>
          </a:prstGeom>
          <a:solidFill>
            <a:srgbClr val="953735"/>
          </a:solidFill>
          <a:ln w="28575">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00" dirty="0">
                <a:solidFill>
                  <a:schemeClr val="accent2">
                    <a:lumMod val="20000"/>
                    <a:lumOff val="80000"/>
                  </a:schemeClr>
                </a:solidFill>
              </a:rPr>
              <a:t>When examining dialogue, look out for </a:t>
            </a:r>
            <a:r>
              <a:rPr lang="en-US" sz="500" b="1" dirty="0">
                <a:solidFill>
                  <a:schemeClr val="accent2">
                    <a:lumMod val="20000"/>
                    <a:lumOff val="80000"/>
                  </a:schemeClr>
                </a:solidFill>
              </a:rPr>
              <a:t>interruptions</a:t>
            </a:r>
            <a:r>
              <a:rPr lang="en-US" sz="500" dirty="0">
                <a:solidFill>
                  <a:schemeClr val="accent2">
                    <a:lumMod val="20000"/>
                    <a:lumOff val="80000"/>
                  </a:schemeClr>
                </a:solidFill>
              </a:rPr>
              <a:t> by other characters. This can be used to assert dominance.4</a:t>
            </a:r>
          </a:p>
        </p:txBody>
      </p:sp>
      <p:sp>
        <p:nvSpPr>
          <p:cNvPr id="119" name="Rectangle 118"/>
          <p:cNvSpPr/>
          <p:nvPr/>
        </p:nvSpPr>
        <p:spPr>
          <a:xfrm>
            <a:off x="5068903" y="1224191"/>
            <a:ext cx="1269975" cy="399376"/>
          </a:xfrm>
          <a:prstGeom prst="rect">
            <a:avLst/>
          </a:prstGeom>
          <a:solidFill>
            <a:schemeClr val="accent1">
              <a:lumMod val="75000"/>
            </a:schemeClr>
          </a:solidFill>
          <a:ln w="28575">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00" b="1" dirty="0">
                <a:solidFill>
                  <a:schemeClr val="tx2">
                    <a:lumMod val="20000"/>
                    <a:lumOff val="80000"/>
                  </a:schemeClr>
                </a:solidFill>
              </a:rPr>
              <a:t>Euphemisms</a:t>
            </a:r>
            <a:r>
              <a:rPr lang="en-US" sz="500" dirty="0">
                <a:solidFill>
                  <a:schemeClr val="tx2">
                    <a:lumMod val="20000"/>
                    <a:lumOff val="80000"/>
                  </a:schemeClr>
                </a:solidFill>
              </a:rPr>
              <a:t> make something seem better than what it is. Using euphemisms can represent denial, that someone is unwilling to accept the reality of a situation, or an attempt to hide things. </a:t>
            </a:r>
          </a:p>
        </p:txBody>
      </p:sp>
      <p:sp>
        <p:nvSpPr>
          <p:cNvPr id="120" name="Rectangle 119"/>
          <p:cNvSpPr/>
          <p:nvPr/>
        </p:nvSpPr>
        <p:spPr>
          <a:xfrm>
            <a:off x="5068903" y="2207499"/>
            <a:ext cx="1269975" cy="789334"/>
          </a:xfrm>
          <a:prstGeom prst="rect">
            <a:avLst/>
          </a:prstGeom>
          <a:solidFill>
            <a:schemeClr val="accent1">
              <a:lumMod val="75000"/>
            </a:schemeClr>
          </a:solidFill>
          <a:ln w="28575">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00" dirty="0">
                <a:solidFill>
                  <a:schemeClr val="tx2">
                    <a:lumMod val="20000"/>
                    <a:lumOff val="80000"/>
                  </a:schemeClr>
                </a:solidFill>
              </a:rPr>
              <a:t>The Inspector makes use of </a:t>
            </a:r>
            <a:r>
              <a:rPr lang="en-US" sz="500" b="1" dirty="0">
                <a:solidFill>
                  <a:schemeClr val="tx2">
                    <a:lumMod val="20000"/>
                    <a:lumOff val="80000"/>
                  </a:schemeClr>
                </a:solidFill>
              </a:rPr>
              <a:t>imagery</a:t>
            </a:r>
            <a:r>
              <a:rPr lang="en-US" sz="500" dirty="0">
                <a:solidFill>
                  <a:schemeClr val="tx2">
                    <a:lumMod val="20000"/>
                    <a:lumOff val="80000"/>
                  </a:schemeClr>
                </a:solidFill>
              </a:rPr>
              <a:t> to shock the reader or to assert his own control in a situation. His graphic descriptions of Eva’s death would shock an audience, as well as distressing Sheila. Additionally, the Inspector use religious imagery (especially in his final speech) to make himself seem more powerful. His God-like representation adds authority to his language.</a:t>
            </a:r>
          </a:p>
        </p:txBody>
      </p:sp>
      <p:sp>
        <p:nvSpPr>
          <p:cNvPr id="121" name="Rectangle 120"/>
          <p:cNvSpPr/>
          <p:nvPr/>
        </p:nvSpPr>
        <p:spPr>
          <a:xfrm>
            <a:off x="6393588" y="932315"/>
            <a:ext cx="1638116" cy="777618"/>
          </a:xfrm>
          <a:prstGeom prst="rect">
            <a:avLst/>
          </a:prstGeom>
          <a:solidFill>
            <a:schemeClr val="accent1">
              <a:lumMod val="75000"/>
            </a:schemeClr>
          </a:solidFill>
          <a:ln w="28575">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00" dirty="0">
                <a:solidFill>
                  <a:schemeClr val="tx2">
                    <a:lumMod val="20000"/>
                    <a:lumOff val="80000"/>
                  </a:schemeClr>
                </a:solidFill>
              </a:rPr>
              <a:t>The Birling’s use of </a:t>
            </a:r>
            <a:r>
              <a:rPr lang="en-US" sz="500" b="1" dirty="0">
                <a:solidFill>
                  <a:schemeClr val="tx2">
                    <a:lumMod val="20000"/>
                    <a:lumOff val="80000"/>
                  </a:schemeClr>
                </a:solidFill>
              </a:rPr>
              <a:t>language</a:t>
            </a:r>
            <a:r>
              <a:rPr lang="en-US" sz="500" dirty="0">
                <a:solidFill>
                  <a:schemeClr val="tx2">
                    <a:lumMod val="20000"/>
                    <a:lumOff val="80000"/>
                  </a:schemeClr>
                </a:solidFill>
              </a:rPr>
              <a:t> makes it obvious that they are upper class characters.  Likewise, it’s clear to see that Birling is obsessed with his status, through his use of language. Sheila’s language changes during the play to emphasise her growing maturity (‘mummy’ shifts to ‘mother’). The Inspector’s use of language is perhaps most interesting though. He’s concise, to the point and avoids any confusion. He abruptly interrupts the Birling’s status quo and asserts his own control. He also manipulates silence well. </a:t>
            </a:r>
          </a:p>
        </p:txBody>
      </p:sp>
      <p:sp>
        <p:nvSpPr>
          <p:cNvPr id="122" name="Rectangle 121"/>
          <p:cNvSpPr/>
          <p:nvPr/>
        </p:nvSpPr>
        <p:spPr>
          <a:xfrm>
            <a:off x="6393589" y="1748720"/>
            <a:ext cx="1638117" cy="418988"/>
          </a:xfrm>
          <a:prstGeom prst="rect">
            <a:avLst/>
          </a:prstGeom>
          <a:solidFill>
            <a:srgbClr val="953735"/>
          </a:solidFill>
          <a:ln w="28575">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00" b="1" dirty="0">
                <a:solidFill>
                  <a:schemeClr val="accent2">
                    <a:lumMod val="20000"/>
                    <a:lumOff val="80000"/>
                  </a:schemeClr>
                </a:solidFill>
              </a:rPr>
              <a:t>Dramatic irony </a:t>
            </a:r>
            <a:r>
              <a:rPr lang="en-US" sz="500" dirty="0">
                <a:solidFill>
                  <a:schemeClr val="accent2">
                    <a:lumMod val="20000"/>
                    <a:lumOff val="80000"/>
                  </a:schemeClr>
                </a:solidFill>
              </a:rPr>
              <a:t>is when an audience has more information or knows more than a character on the stage. It is often used as a tool to undermine Mr. Birling’s authority in Act One, which immediately presents him as a dislikable and ill-informed character.</a:t>
            </a:r>
          </a:p>
        </p:txBody>
      </p:sp>
      <p:sp>
        <p:nvSpPr>
          <p:cNvPr id="123" name="Rectangle 122"/>
          <p:cNvSpPr/>
          <p:nvPr/>
        </p:nvSpPr>
        <p:spPr>
          <a:xfrm>
            <a:off x="3733557" y="761322"/>
            <a:ext cx="4298149" cy="129773"/>
          </a:xfrm>
          <a:prstGeom prst="rect">
            <a:avLst/>
          </a:prstGeom>
          <a:solidFill>
            <a:schemeClr val="tx1"/>
          </a:solidFill>
          <a:ln w="28575">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b="1" dirty="0">
                <a:solidFill>
                  <a:schemeClr val="bg1"/>
                </a:solidFill>
              </a:rPr>
              <a:t>AO2: </a:t>
            </a:r>
            <a:r>
              <a:rPr lang="en-US" sz="800" b="1" dirty="0">
                <a:solidFill>
                  <a:schemeClr val="tx2">
                    <a:lumMod val="60000"/>
                    <a:lumOff val="40000"/>
                  </a:schemeClr>
                </a:solidFill>
              </a:rPr>
              <a:t>Language</a:t>
            </a:r>
            <a:r>
              <a:rPr lang="en-US" sz="800" b="1" dirty="0">
                <a:solidFill>
                  <a:schemeClr val="bg1"/>
                </a:solidFill>
              </a:rPr>
              <a:t>, </a:t>
            </a:r>
            <a:r>
              <a:rPr lang="en-US" sz="800" b="1" dirty="0">
                <a:solidFill>
                  <a:schemeClr val="accent2">
                    <a:lumMod val="75000"/>
                  </a:schemeClr>
                </a:solidFill>
              </a:rPr>
              <a:t>structure</a:t>
            </a:r>
            <a:r>
              <a:rPr lang="en-US" sz="800" b="1" dirty="0">
                <a:solidFill>
                  <a:schemeClr val="bg1"/>
                </a:solidFill>
              </a:rPr>
              <a:t> and </a:t>
            </a:r>
            <a:r>
              <a:rPr lang="en-US" sz="800" b="1" dirty="0">
                <a:solidFill>
                  <a:schemeClr val="accent3">
                    <a:lumMod val="75000"/>
                  </a:schemeClr>
                </a:solidFill>
              </a:rPr>
              <a:t>form</a:t>
            </a:r>
          </a:p>
        </p:txBody>
      </p:sp>
      <p:sp>
        <p:nvSpPr>
          <p:cNvPr id="124" name="Rectangle 123"/>
          <p:cNvSpPr/>
          <p:nvPr/>
        </p:nvSpPr>
        <p:spPr>
          <a:xfrm>
            <a:off x="5068903" y="1672264"/>
            <a:ext cx="1269975" cy="476371"/>
          </a:xfrm>
          <a:prstGeom prst="rect">
            <a:avLst/>
          </a:prstGeom>
          <a:solidFill>
            <a:schemeClr val="accent3">
              <a:lumMod val="75000"/>
            </a:schemeClr>
          </a:solidFill>
          <a:ln w="28575">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00" b="1" dirty="0">
                <a:solidFill>
                  <a:schemeClr val="accent3">
                    <a:lumMod val="20000"/>
                    <a:lumOff val="80000"/>
                  </a:schemeClr>
                </a:solidFill>
              </a:rPr>
              <a:t>Exits</a:t>
            </a:r>
            <a:r>
              <a:rPr lang="en-US" sz="500" dirty="0">
                <a:solidFill>
                  <a:schemeClr val="accent3">
                    <a:lumMod val="20000"/>
                    <a:lumOff val="80000"/>
                  </a:schemeClr>
                </a:solidFill>
              </a:rPr>
              <a:t> can indicate a character attempting to escape a situation: running away from reality. The Inspector manipulates the character entrances and exits, in order to shift the focus of his interrogation.</a:t>
            </a:r>
            <a:endParaRPr lang="en-US" sz="500" b="1" dirty="0">
              <a:solidFill>
                <a:schemeClr val="accent3">
                  <a:lumMod val="20000"/>
                  <a:lumOff val="80000"/>
                </a:schemeClr>
              </a:solidFill>
            </a:endParaRPr>
          </a:p>
        </p:txBody>
      </p:sp>
      <p:sp>
        <p:nvSpPr>
          <p:cNvPr id="125" name="Rectangle 124"/>
          <p:cNvSpPr/>
          <p:nvPr/>
        </p:nvSpPr>
        <p:spPr>
          <a:xfrm>
            <a:off x="3733557" y="1384516"/>
            <a:ext cx="1269975" cy="237498"/>
          </a:xfrm>
          <a:prstGeom prst="rect">
            <a:avLst/>
          </a:prstGeom>
          <a:solidFill>
            <a:srgbClr val="953735"/>
          </a:solidFill>
          <a:ln w="28575">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00" dirty="0">
                <a:solidFill>
                  <a:schemeClr val="accent2">
                    <a:lumMod val="20000"/>
                    <a:lumOff val="80000"/>
                  </a:schemeClr>
                </a:solidFill>
              </a:rPr>
              <a:t>Sheila’s defiance and Eric’s drinking problem are </a:t>
            </a:r>
            <a:r>
              <a:rPr lang="en-US" sz="500" b="1" dirty="0">
                <a:solidFill>
                  <a:schemeClr val="accent2">
                    <a:lumMod val="20000"/>
                    <a:lumOff val="80000"/>
                  </a:schemeClr>
                </a:solidFill>
              </a:rPr>
              <a:t>foreshadowed</a:t>
            </a:r>
            <a:r>
              <a:rPr lang="en-US" sz="500" dirty="0">
                <a:solidFill>
                  <a:schemeClr val="accent2">
                    <a:lumMod val="20000"/>
                    <a:lumOff val="80000"/>
                  </a:schemeClr>
                </a:solidFill>
              </a:rPr>
              <a:t> from the beginning. </a:t>
            </a:r>
          </a:p>
        </p:txBody>
      </p:sp>
      <p:sp>
        <p:nvSpPr>
          <p:cNvPr id="126" name="Rectangle 125"/>
          <p:cNvSpPr/>
          <p:nvPr/>
        </p:nvSpPr>
        <p:spPr>
          <a:xfrm>
            <a:off x="3733557" y="2536982"/>
            <a:ext cx="1269975" cy="245132"/>
          </a:xfrm>
          <a:prstGeom prst="rect">
            <a:avLst/>
          </a:prstGeom>
          <a:solidFill>
            <a:schemeClr val="accent3">
              <a:lumMod val="75000"/>
            </a:schemeClr>
          </a:solidFill>
          <a:ln w="28575">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00" dirty="0">
                <a:solidFill>
                  <a:schemeClr val="accent3">
                    <a:lumMod val="20000"/>
                    <a:lumOff val="80000"/>
                  </a:schemeClr>
                </a:solidFill>
              </a:rPr>
              <a:t>Priestley builds tension through placing dramatic moments at the </a:t>
            </a:r>
            <a:r>
              <a:rPr lang="en-US" sz="500" b="1" dirty="0">
                <a:solidFill>
                  <a:schemeClr val="accent3">
                    <a:lumMod val="20000"/>
                    <a:lumOff val="80000"/>
                  </a:schemeClr>
                </a:solidFill>
              </a:rPr>
              <a:t>beginning and end </a:t>
            </a:r>
            <a:r>
              <a:rPr lang="en-US" sz="500" dirty="0">
                <a:solidFill>
                  <a:schemeClr val="accent3">
                    <a:lumMod val="20000"/>
                    <a:lumOff val="80000"/>
                  </a:schemeClr>
                </a:solidFill>
              </a:rPr>
              <a:t>of each act. </a:t>
            </a:r>
          </a:p>
        </p:txBody>
      </p:sp>
      <p:sp>
        <p:nvSpPr>
          <p:cNvPr id="127" name="Rectangle 126"/>
          <p:cNvSpPr/>
          <p:nvPr/>
        </p:nvSpPr>
        <p:spPr>
          <a:xfrm>
            <a:off x="3733557" y="2815908"/>
            <a:ext cx="1269975" cy="188545"/>
          </a:xfrm>
          <a:prstGeom prst="rect">
            <a:avLst/>
          </a:prstGeom>
          <a:solidFill>
            <a:srgbClr val="953735"/>
          </a:solidFill>
          <a:ln w="28575">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00" dirty="0">
                <a:solidFill>
                  <a:schemeClr val="accent2">
                    <a:lumMod val="20000"/>
                    <a:lumOff val="80000"/>
                  </a:schemeClr>
                </a:solidFill>
              </a:rPr>
              <a:t>If a character </a:t>
            </a:r>
            <a:r>
              <a:rPr lang="en-US" sz="500" b="1" dirty="0">
                <a:solidFill>
                  <a:schemeClr val="accent2">
                    <a:lumMod val="20000"/>
                    <a:lumOff val="80000"/>
                  </a:schemeClr>
                </a:solidFill>
              </a:rPr>
              <a:t>pauses</a:t>
            </a:r>
            <a:r>
              <a:rPr lang="en-US" sz="500" dirty="0">
                <a:solidFill>
                  <a:schemeClr val="accent2">
                    <a:lumMod val="20000"/>
                    <a:lumOff val="80000"/>
                  </a:schemeClr>
                </a:solidFill>
              </a:rPr>
              <a:t>, it might indicate hesitation, suspicion, or nerves.</a:t>
            </a:r>
          </a:p>
        </p:txBody>
      </p:sp>
      <p:sp>
        <p:nvSpPr>
          <p:cNvPr id="128" name="Rectangle 127"/>
          <p:cNvSpPr/>
          <p:nvPr/>
        </p:nvSpPr>
        <p:spPr>
          <a:xfrm>
            <a:off x="1275143" y="3829940"/>
            <a:ext cx="2704928" cy="1107323"/>
          </a:xfrm>
          <a:prstGeom prst="rect">
            <a:avLst/>
          </a:prstGeom>
          <a:solidFill>
            <a:srgbClr val="000000"/>
          </a:solidFill>
          <a:ln w="28575">
            <a:solidFill>
              <a:srgbClr val="FFFFFF"/>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r>
              <a:rPr lang="en-GB" sz="500" dirty="0">
                <a:solidFill>
                  <a:srgbClr val="F3EF7F"/>
                </a:solidFill>
              </a:rPr>
              <a:t>In 1912, British society was firmly divided along class lines. Women were controlled by their husbands and the wealthy in Britain thought that life couldn’t get any better. After the wars, and consequent economic problems, life in Britain completely changed. In 1945, the year that WW2 ended and the play was released, society was almost unrecognisable from 1912. Although there was still a class divide, the boundaries had been obscured by the collective war effort and socialist ideas became much more popular. Right-wing ideas, such as private ownership and wealth, were increasingly viewed as out-dated, as greater social responsibility was widely encouraged by socialist political commentators, like Priestley himself. </a:t>
            </a:r>
          </a:p>
          <a:p>
            <a:pPr algn="ctr"/>
            <a:r>
              <a:rPr lang="en-GB" sz="500" dirty="0">
                <a:solidFill>
                  <a:srgbClr val="F3EF7F"/>
                </a:solidFill>
              </a:rPr>
              <a:t>In terms of family life, 1912 was much more </a:t>
            </a:r>
            <a:r>
              <a:rPr lang="en-GB" sz="500" dirty="0" err="1">
                <a:solidFill>
                  <a:srgbClr val="F3EF7F"/>
                </a:solidFill>
              </a:rPr>
              <a:t>heteronormative</a:t>
            </a:r>
            <a:r>
              <a:rPr lang="en-GB" sz="500" dirty="0">
                <a:solidFill>
                  <a:srgbClr val="F3EF7F"/>
                </a:solidFill>
              </a:rPr>
              <a:t> (strict roles for men and women). The Birling’s epitomise the ‘perfect’ 1912 upper class family , but it’s clear that something was not right.  The clear hierarchy is destroyed by the Inspector, as Sheila and Eric begin to think for themselves. Their increasing independence represents the shifting attitude of the (then) younger generation. Their change symbolised the hope for a better society, which, in post-war 1945, was beginning to come to fruition. </a:t>
            </a:r>
          </a:p>
        </p:txBody>
      </p:sp>
      <p:sp>
        <p:nvSpPr>
          <p:cNvPr id="129" name="Rectangle 128"/>
          <p:cNvSpPr/>
          <p:nvPr/>
        </p:nvSpPr>
        <p:spPr>
          <a:xfrm>
            <a:off x="1291881" y="3644467"/>
            <a:ext cx="2659492" cy="191300"/>
          </a:xfrm>
          <a:prstGeom prst="rect">
            <a:avLst/>
          </a:prstGeom>
          <a:solidFill>
            <a:schemeClr val="tx1"/>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700" b="1" dirty="0">
                <a:solidFill>
                  <a:srgbClr val="F3EF7F"/>
                </a:solidFill>
              </a:rPr>
              <a:t>Consider the context (not specifically assessed)</a:t>
            </a:r>
            <a:endParaRPr lang="en-GB" sz="600" dirty="0">
              <a:solidFill>
                <a:srgbClr val="F3EF7F"/>
              </a:solidFill>
            </a:endParaRPr>
          </a:p>
        </p:txBody>
      </p:sp>
      <p:sp>
        <p:nvSpPr>
          <p:cNvPr id="130" name="Rectangle 129"/>
          <p:cNvSpPr/>
          <p:nvPr/>
        </p:nvSpPr>
        <p:spPr>
          <a:xfrm>
            <a:off x="3733624" y="3040516"/>
            <a:ext cx="1269975" cy="476371"/>
          </a:xfrm>
          <a:prstGeom prst="rect">
            <a:avLst/>
          </a:prstGeom>
          <a:solidFill>
            <a:srgbClr val="953735"/>
          </a:solidFill>
          <a:ln w="28575">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00" dirty="0">
                <a:solidFill>
                  <a:schemeClr val="accent2">
                    <a:lumMod val="20000"/>
                    <a:lumOff val="80000"/>
                  </a:schemeClr>
                </a:solidFill>
              </a:rPr>
              <a:t>Priestley regularly builds tension through his </a:t>
            </a:r>
            <a:r>
              <a:rPr lang="en-US" sz="500" b="1" dirty="0">
                <a:solidFill>
                  <a:schemeClr val="accent2">
                    <a:lumMod val="20000"/>
                    <a:lumOff val="80000"/>
                  </a:schemeClr>
                </a:solidFill>
              </a:rPr>
              <a:t>pacing</a:t>
            </a:r>
            <a:r>
              <a:rPr lang="en-US" sz="500" dirty="0">
                <a:solidFill>
                  <a:schemeClr val="accent2">
                    <a:lumMod val="20000"/>
                    <a:lumOff val="80000"/>
                  </a:schemeClr>
                </a:solidFill>
              </a:rPr>
              <a:t>: IG slowly reveals information to assert his control, Gerald’s secret is delayed, and all of the character’s, despite being seated to begin with, end up standing and shouting. </a:t>
            </a:r>
          </a:p>
        </p:txBody>
      </p:sp>
      <p:grpSp>
        <p:nvGrpSpPr>
          <p:cNvPr id="133" name="Group 132"/>
          <p:cNvGrpSpPr/>
          <p:nvPr/>
        </p:nvGrpSpPr>
        <p:grpSpPr>
          <a:xfrm>
            <a:off x="5016511" y="2937236"/>
            <a:ext cx="600124" cy="1001879"/>
            <a:chOff x="4953744" y="2968216"/>
            <a:chExt cx="705318" cy="981056"/>
          </a:xfrm>
        </p:grpSpPr>
        <p:pic>
          <p:nvPicPr>
            <p:cNvPr id="4" name="Picture 3"/>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4953744" y="2968216"/>
              <a:ext cx="705318" cy="981056"/>
            </a:xfrm>
            <a:prstGeom prst="rect">
              <a:avLst/>
            </a:prstGeom>
          </p:spPr>
        </p:pic>
        <p:pic>
          <p:nvPicPr>
            <p:cNvPr id="2" name="Picture 1"/>
            <p:cNvPicPr>
              <a:picLocks noChangeAspect="1"/>
            </p:cNvPicPr>
            <p:nvPr/>
          </p:nvPicPr>
          <p:blipFill>
            <a:blip r:embed="rId4">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030114" y="3075565"/>
              <a:ext cx="574288" cy="461445"/>
            </a:xfrm>
            <a:prstGeom prst="rect">
              <a:avLst/>
            </a:prstGeom>
          </p:spPr>
        </p:pic>
        <p:pic>
          <p:nvPicPr>
            <p:cNvPr id="132" name="Picture 131"/>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037714" y="3260284"/>
              <a:ext cx="401369" cy="386457"/>
            </a:xfrm>
            <a:prstGeom prst="rect">
              <a:avLst/>
            </a:prstGeom>
          </p:spPr>
        </p:pic>
      </p:grpSp>
      <p:sp>
        <p:nvSpPr>
          <p:cNvPr id="136" name="Rectangle 135"/>
          <p:cNvSpPr/>
          <p:nvPr/>
        </p:nvSpPr>
        <p:spPr>
          <a:xfrm>
            <a:off x="6398070" y="2207500"/>
            <a:ext cx="1633634" cy="789334"/>
          </a:xfrm>
          <a:prstGeom prst="rect">
            <a:avLst/>
          </a:prstGeom>
          <a:solidFill>
            <a:schemeClr val="accent3">
              <a:lumMod val="75000"/>
            </a:schemeClr>
          </a:solidFill>
          <a:ln w="28575">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00" dirty="0">
                <a:solidFill>
                  <a:schemeClr val="accent3">
                    <a:lumMod val="20000"/>
                    <a:lumOff val="80000"/>
                  </a:schemeClr>
                </a:solidFill>
              </a:rPr>
              <a:t>Ensure that you review </a:t>
            </a:r>
            <a:r>
              <a:rPr lang="en-US" sz="500" b="1" dirty="0">
                <a:solidFill>
                  <a:schemeClr val="accent3">
                    <a:lumMod val="20000"/>
                    <a:lumOff val="80000"/>
                  </a:schemeClr>
                </a:solidFill>
              </a:rPr>
              <a:t>stage directions </a:t>
            </a:r>
            <a:r>
              <a:rPr lang="en-US" sz="500" dirty="0">
                <a:solidFill>
                  <a:schemeClr val="accent3">
                    <a:lumMod val="20000"/>
                    <a:lumOff val="80000"/>
                  </a:schemeClr>
                </a:solidFill>
              </a:rPr>
              <a:t>carefully. They give a clear insight into the thoughts and feelings of a character, which can often be lost in the quick interchanges between characters. The Inspector is a master of ‘cutting in’, which acts as to re-assert his authority. Sheila’s stage directions hint at her increasing maturity and Mrs. Birling’s at her unwillingness to change. The opening stage directions ate also worth reading carefully. SDs are just as important as any quote that you will </a:t>
            </a:r>
            <a:r>
              <a:rPr lang="en-US" sz="500" dirty="0" err="1">
                <a:solidFill>
                  <a:schemeClr val="accent3">
                    <a:lumMod val="20000"/>
                    <a:lumOff val="80000"/>
                  </a:schemeClr>
                </a:solidFill>
              </a:rPr>
              <a:t>analyse</a:t>
            </a:r>
            <a:r>
              <a:rPr lang="en-US" sz="500" dirty="0">
                <a:solidFill>
                  <a:schemeClr val="accent3">
                    <a:lumMod val="20000"/>
                    <a:lumOff val="80000"/>
                  </a:schemeClr>
                </a:solidFill>
              </a:rPr>
              <a:t>, so do not forget them!</a:t>
            </a:r>
          </a:p>
        </p:txBody>
      </p:sp>
      <p:sp>
        <p:nvSpPr>
          <p:cNvPr id="137" name="Rectangle 136"/>
          <p:cNvSpPr/>
          <p:nvPr/>
        </p:nvSpPr>
        <p:spPr>
          <a:xfrm>
            <a:off x="4922361" y="2973794"/>
            <a:ext cx="906138" cy="169277"/>
          </a:xfrm>
          <a:prstGeom prst="rect">
            <a:avLst/>
          </a:prstGeom>
        </p:spPr>
        <p:txBody>
          <a:bodyPr wrap="none">
            <a:spAutoFit/>
          </a:bodyPr>
          <a:lstStyle/>
          <a:p>
            <a:pPr algn="ctr"/>
            <a:r>
              <a:rPr lang="en-GB" sz="500" b="1" i="1" dirty="0">
                <a:solidFill>
                  <a:schemeClr val="accent4">
                    <a:lumMod val="75000"/>
                  </a:schemeClr>
                </a:solidFill>
                <a:effectLst>
                  <a:outerShdw blurRad="50800" dist="38100" dir="2700000" algn="tl" rotWithShape="0">
                    <a:prstClr val="black">
                      <a:alpha val="40000"/>
                    </a:prstClr>
                  </a:outerShdw>
                </a:effectLst>
                <a:latin typeface="Bradley Hand ITC" panose="03070402050302030203" pitchFamily="66" charset="0"/>
              </a:rPr>
              <a:t>‘absolutely unsinkable’</a:t>
            </a:r>
          </a:p>
        </p:txBody>
      </p:sp>
      <p:sp>
        <p:nvSpPr>
          <p:cNvPr id="141" name="Rectangle 140"/>
          <p:cNvSpPr/>
          <p:nvPr/>
        </p:nvSpPr>
        <p:spPr>
          <a:xfrm>
            <a:off x="5661305" y="4111852"/>
            <a:ext cx="828676" cy="853178"/>
          </a:xfrm>
          <a:prstGeom prst="rect">
            <a:avLst/>
          </a:prstGeom>
          <a:solidFill>
            <a:schemeClr val="accent4">
              <a:lumMod val="75000"/>
            </a:schemeClr>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700" b="1" dirty="0">
                <a:solidFill>
                  <a:schemeClr val="accent4">
                    <a:lumMod val="20000"/>
                    <a:lumOff val="80000"/>
                  </a:schemeClr>
                </a:solidFill>
              </a:rPr>
              <a:t>Judgement</a:t>
            </a:r>
            <a:r>
              <a:rPr lang="en-GB" sz="600" dirty="0">
                <a:solidFill>
                  <a:schemeClr val="accent4">
                    <a:lumMod val="20000"/>
                    <a:lumOff val="80000"/>
                  </a:schemeClr>
                </a:solidFill>
              </a:rPr>
              <a:t/>
            </a:r>
            <a:br>
              <a:rPr lang="en-GB" sz="600" dirty="0">
                <a:solidFill>
                  <a:schemeClr val="accent4">
                    <a:lumMod val="20000"/>
                    <a:lumOff val="80000"/>
                  </a:schemeClr>
                </a:solidFill>
              </a:rPr>
            </a:br>
            <a:r>
              <a:rPr lang="en-GB" sz="600" dirty="0">
                <a:solidFill>
                  <a:schemeClr val="accent4">
                    <a:lumMod val="20000"/>
                    <a:lumOff val="80000"/>
                  </a:schemeClr>
                </a:solidFill>
              </a:rPr>
              <a:t>- Morality play</a:t>
            </a:r>
            <a:br>
              <a:rPr lang="en-GB" sz="600" dirty="0">
                <a:solidFill>
                  <a:schemeClr val="accent4">
                    <a:lumMod val="20000"/>
                    <a:lumOff val="80000"/>
                  </a:schemeClr>
                </a:solidFill>
              </a:rPr>
            </a:br>
            <a:r>
              <a:rPr lang="en-GB" sz="600" dirty="0">
                <a:solidFill>
                  <a:schemeClr val="accent4">
                    <a:lumMod val="20000"/>
                    <a:lumOff val="80000"/>
                  </a:schemeClr>
                </a:solidFill>
              </a:rPr>
              <a:t>- 7 deadly sins</a:t>
            </a:r>
            <a:br>
              <a:rPr lang="en-GB" sz="600" dirty="0">
                <a:solidFill>
                  <a:schemeClr val="accent4">
                    <a:lumMod val="20000"/>
                    <a:lumOff val="80000"/>
                  </a:schemeClr>
                </a:solidFill>
              </a:rPr>
            </a:br>
            <a:r>
              <a:rPr lang="en-GB" sz="600" dirty="0">
                <a:solidFill>
                  <a:schemeClr val="accent4">
                    <a:lumMod val="20000"/>
                    <a:lumOff val="80000"/>
                  </a:schemeClr>
                </a:solidFill>
              </a:rPr>
              <a:t>- Omniscience / power of IG</a:t>
            </a:r>
            <a:br>
              <a:rPr lang="en-GB" sz="600" dirty="0">
                <a:solidFill>
                  <a:schemeClr val="accent4">
                    <a:lumMod val="20000"/>
                    <a:lumOff val="80000"/>
                  </a:schemeClr>
                </a:solidFill>
              </a:rPr>
            </a:br>
            <a:r>
              <a:rPr lang="en-GB" sz="600" dirty="0">
                <a:solidFill>
                  <a:schemeClr val="accent4">
                    <a:lumMod val="20000"/>
                    <a:lumOff val="80000"/>
                  </a:schemeClr>
                </a:solidFill>
              </a:rPr>
              <a:t>- Lesson at the end is most important</a:t>
            </a:r>
            <a:br>
              <a:rPr lang="en-GB" sz="600" dirty="0">
                <a:solidFill>
                  <a:schemeClr val="accent4">
                    <a:lumMod val="20000"/>
                    <a:lumOff val="80000"/>
                  </a:schemeClr>
                </a:solidFill>
              </a:rPr>
            </a:br>
            <a:r>
              <a:rPr lang="en-GB" sz="600" dirty="0">
                <a:solidFill>
                  <a:schemeClr val="accent4">
                    <a:lumMod val="20000"/>
                    <a:lumOff val="80000"/>
                  </a:schemeClr>
                </a:solidFill>
              </a:rPr>
              <a:t>- Young = moral</a:t>
            </a:r>
            <a:endParaRPr lang="en-GB" sz="600" b="1" dirty="0">
              <a:solidFill>
                <a:schemeClr val="accent4">
                  <a:lumMod val="20000"/>
                  <a:lumOff val="80000"/>
                </a:schemeClr>
              </a:solidFill>
            </a:endParaRPr>
          </a:p>
        </p:txBody>
      </p:sp>
      <p:sp>
        <p:nvSpPr>
          <p:cNvPr id="142" name="Rectangle 141"/>
          <p:cNvSpPr/>
          <p:nvPr/>
        </p:nvSpPr>
        <p:spPr>
          <a:xfrm>
            <a:off x="6489981" y="4111852"/>
            <a:ext cx="828676" cy="853178"/>
          </a:xfrm>
          <a:prstGeom prst="rect">
            <a:avLst/>
          </a:prstGeom>
          <a:solidFill>
            <a:schemeClr val="bg2">
              <a:lumMod val="25000"/>
            </a:schemeClr>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700" b="1" dirty="0">
                <a:solidFill>
                  <a:schemeClr val="bg2">
                    <a:lumMod val="90000"/>
                  </a:schemeClr>
                </a:solidFill>
              </a:rPr>
              <a:t>Life lessons</a:t>
            </a:r>
            <a:r>
              <a:rPr lang="en-GB" sz="500" dirty="0">
                <a:solidFill>
                  <a:schemeClr val="bg2">
                    <a:lumMod val="90000"/>
                  </a:schemeClr>
                </a:solidFill>
              </a:rPr>
              <a:t/>
            </a:r>
            <a:br>
              <a:rPr lang="en-GB" sz="500" dirty="0">
                <a:solidFill>
                  <a:schemeClr val="bg2">
                    <a:lumMod val="90000"/>
                  </a:schemeClr>
                </a:solidFill>
              </a:rPr>
            </a:br>
            <a:r>
              <a:rPr lang="en-GB" sz="600" dirty="0">
                <a:solidFill>
                  <a:schemeClr val="bg2">
                    <a:lumMod val="90000"/>
                  </a:schemeClr>
                </a:solidFill>
              </a:rPr>
              <a:t>- Some never learn</a:t>
            </a:r>
            <a:br>
              <a:rPr lang="en-GB" sz="600" dirty="0">
                <a:solidFill>
                  <a:schemeClr val="bg2">
                    <a:lumMod val="90000"/>
                  </a:schemeClr>
                </a:solidFill>
              </a:rPr>
            </a:br>
            <a:r>
              <a:rPr lang="en-GB" sz="600" dirty="0">
                <a:solidFill>
                  <a:schemeClr val="bg2">
                    <a:lumMod val="90000"/>
                  </a:schemeClr>
                </a:solidFill>
              </a:rPr>
              <a:t>- Arrogance of old</a:t>
            </a:r>
            <a:br>
              <a:rPr lang="en-GB" sz="600" dirty="0">
                <a:solidFill>
                  <a:schemeClr val="bg2">
                    <a:lumMod val="90000"/>
                  </a:schemeClr>
                </a:solidFill>
              </a:rPr>
            </a:br>
            <a:r>
              <a:rPr lang="en-GB" sz="600" dirty="0">
                <a:solidFill>
                  <a:schemeClr val="bg2">
                    <a:lumMod val="90000"/>
                  </a:schemeClr>
                </a:solidFill>
              </a:rPr>
              <a:t>prevents change</a:t>
            </a:r>
            <a:br>
              <a:rPr lang="en-GB" sz="600" dirty="0">
                <a:solidFill>
                  <a:schemeClr val="bg2">
                    <a:lumMod val="90000"/>
                  </a:schemeClr>
                </a:solidFill>
              </a:rPr>
            </a:br>
            <a:r>
              <a:rPr lang="en-GB" sz="600" dirty="0">
                <a:solidFill>
                  <a:schemeClr val="bg2">
                    <a:lumMod val="90000"/>
                  </a:schemeClr>
                </a:solidFill>
              </a:rPr>
              <a:t>- Young try to change</a:t>
            </a:r>
            <a:br>
              <a:rPr lang="en-GB" sz="600" dirty="0">
                <a:solidFill>
                  <a:schemeClr val="bg2">
                    <a:lumMod val="90000"/>
                  </a:schemeClr>
                </a:solidFill>
              </a:rPr>
            </a:br>
            <a:r>
              <a:rPr lang="en-GB" sz="600" dirty="0">
                <a:solidFill>
                  <a:schemeClr val="bg2">
                    <a:lumMod val="90000"/>
                  </a:schemeClr>
                </a:solidFill>
              </a:rPr>
              <a:t>- Ignorance was bliss</a:t>
            </a:r>
            <a:br>
              <a:rPr lang="en-GB" sz="600" dirty="0">
                <a:solidFill>
                  <a:schemeClr val="bg2">
                    <a:lumMod val="90000"/>
                  </a:schemeClr>
                </a:solidFill>
              </a:rPr>
            </a:br>
            <a:r>
              <a:rPr lang="en-GB" sz="600" dirty="0">
                <a:solidFill>
                  <a:schemeClr val="bg2">
                    <a:lumMod val="90000"/>
                  </a:schemeClr>
                </a:solidFill>
              </a:rPr>
              <a:t>- Sins all around</a:t>
            </a:r>
            <a:endParaRPr lang="en-GB" sz="700" b="1" dirty="0">
              <a:solidFill>
                <a:schemeClr val="bg2">
                  <a:lumMod val="90000"/>
                </a:schemeClr>
              </a:solidFill>
            </a:endParaRPr>
          </a:p>
        </p:txBody>
      </p:sp>
      <p:sp>
        <p:nvSpPr>
          <p:cNvPr id="143" name="Rectangle 142"/>
          <p:cNvSpPr/>
          <p:nvPr/>
        </p:nvSpPr>
        <p:spPr>
          <a:xfrm>
            <a:off x="7272721" y="4111852"/>
            <a:ext cx="828676" cy="853178"/>
          </a:xfrm>
          <a:prstGeom prst="rect">
            <a:avLst/>
          </a:prstGeom>
          <a:solidFill>
            <a:schemeClr val="accent6">
              <a:lumMod val="75000"/>
            </a:schemeClr>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700" b="1" dirty="0">
                <a:solidFill>
                  <a:schemeClr val="accent6">
                    <a:lumMod val="20000"/>
                    <a:lumOff val="80000"/>
                  </a:schemeClr>
                </a:solidFill>
              </a:rPr>
              <a:t>Responsibility</a:t>
            </a:r>
            <a:endParaRPr lang="en-GB" sz="600" b="1" dirty="0">
              <a:solidFill>
                <a:schemeClr val="accent6">
                  <a:lumMod val="20000"/>
                  <a:lumOff val="80000"/>
                </a:schemeClr>
              </a:solidFill>
            </a:endParaRPr>
          </a:p>
          <a:p>
            <a:pPr algn="ctr"/>
            <a:r>
              <a:rPr lang="en-GB" sz="600" dirty="0">
                <a:solidFill>
                  <a:schemeClr val="accent6">
                    <a:lumMod val="20000"/>
                    <a:lumOff val="80000"/>
                  </a:schemeClr>
                </a:solidFill>
              </a:rPr>
              <a:t>- Mr Birling – no</a:t>
            </a:r>
            <a:br>
              <a:rPr lang="en-GB" sz="600" dirty="0">
                <a:solidFill>
                  <a:schemeClr val="accent6">
                    <a:lumMod val="20000"/>
                    <a:lumOff val="80000"/>
                  </a:schemeClr>
                </a:solidFill>
              </a:rPr>
            </a:br>
            <a:r>
              <a:rPr lang="en-GB" sz="600" dirty="0">
                <a:solidFill>
                  <a:schemeClr val="accent6">
                    <a:lumMod val="20000"/>
                    <a:lumOff val="80000"/>
                  </a:schemeClr>
                </a:solidFill>
              </a:rPr>
              <a:t>- Mrs Birling – no</a:t>
            </a:r>
            <a:br>
              <a:rPr lang="en-GB" sz="600" dirty="0">
                <a:solidFill>
                  <a:schemeClr val="accent6">
                    <a:lumMod val="20000"/>
                    <a:lumOff val="80000"/>
                  </a:schemeClr>
                </a:solidFill>
              </a:rPr>
            </a:br>
            <a:r>
              <a:rPr lang="en-GB" sz="600" dirty="0">
                <a:solidFill>
                  <a:schemeClr val="accent6">
                    <a:lumMod val="20000"/>
                    <a:lumOff val="80000"/>
                  </a:schemeClr>
                </a:solidFill>
              </a:rPr>
              <a:t>- Gerald – no</a:t>
            </a:r>
            <a:br>
              <a:rPr lang="en-GB" sz="600" dirty="0">
                <a:solidFill>
                  <a:schemeClr val="accent6">
                    <a:lumMod val="20000"/>
                    <a:lumOff val="80000"/>
                  </a:schemeClr>
                </a:solidFill>
              </a:rPr>
            </a:br>
            <a:r>
              <a:rPr lang="en-GB" sz="600" dirty="0">
                <a:solidFill>
                  <a:schemeClr val="accent6">
                    <a:lumMod val="20000"/>
                    <a:lumOff val="80000"/>
                  </a:schemeClr>
                </a:solidFill>
              </a:rPr>
              <a:t>- Sheila / Eric – yes</a:t>
            </a:r>
            <a:br>
              <a:rPr lang="en-GB" sz="600" dirty="0">
                <a:solidFill>
                  <a:schemeClr val="accent6">
                    <a:lumMod val="20000"/>
                    <a:lumOff val="80000"/>
                  </a:schemeClr>
                </a:solidFill>
              </a:rPr>
            </a:br>
            <a:r>
              <a:rPr lang="en-GB" sz="600" dirty="0">
                <a:solidFill>
                  <a:schemeClr val="accent6">
                    <a:lumMod val="20000"/>
                    <a:lumOff val="80000"/>
                  </a:schemeClr>
                </a:solidFill>
              </a:rPr>
              <a:t>- Main focus of IG</a:t>
            </a:r>
            <a:br>
              <a:rPr lang="en-GB" sz="600" dirty="0">
                <a:solidFill>
                  <a:schemeClr val="accent6">
                    <a:lumMod val="20000"/>
                    <a:lumOff val="80000"/>
                  </a:schemeClr>
                </a:solidFill>
              </a:rPr>
            </a:br>
            <a:r>
              <a:rPr lang="en-GB" sz="600" dirty="0">
                <a:solidFill>
                  <a:schemeClr val="accent6">
                    <a:lumMod val="20000"/>
                    <a:lumOff val="80000"/>
                  </a:schemeClr>
                </a:solidFill>
              </a:rPr>
              <a:t>- Priestley promotes socialist ideas</a:t>
            </a:r>
            <a:br>
              <a:rPr lang="en-GB" sz="600" dirty="0">
                <a:solidFill>
                  <a:schemeClr val="accent6">
                    <a:lumMod val="20000"/>
                    <a:lumOff val="80000"/>
                  </a:schemeClr>
                </a:solidFill>
              </a:rPr>
            </a:br>
            <a:r>
              <a:rPr lang="en-GB" sz="600" dirty="0">
                <a:solidFill>
                  <a:schemeClr val="accent6">
                    <a:lumMod val="20000"/>
                    <a:lumOff val="80000"/>
                  </a:schemeClr>
                </a:solidFill>
              </a:rPr>
              <a:t>- Anti-capitalist </a:t>
            </a:r>
          </a:p>
        </p:txBody>
      </p:sp>
    </p:spTree>
    <p:extLst>
      <p:ext uri="{BB962C8B-B14F-4D97-AF65-F5344CB8AC3E}">
        <p14:creationId xmlns:p14="http://schemas.microsoft.com/office/powerpoint/2010/main" val="211793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228</TotalTime>
  <Words>2072</Words>
  <Application>Microsoft Office PowerPoint</Application>
  <PresentationFormat>On-screen Show (16:10)</PresentationFormat>
  <Paragraphs>138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American Typewriter</vt:lpstr>
      <vt:lpstr>Arial</vt:lpstr>
      <vt:lpstr>Bradley Hand ITC</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Couzens</dc:creator>
  <cp:lastModifiedBy>B Foxton</cp:lastModifiedBy>
  <cp:revision>5</cp:revision>
  <cp:lastPrinted>2018-05-19T10:03:38Z</cp:lastPrinted>
  <dcterms:created xsi:type="dcterms:W3CDTF">2017-02-10T20:33:24Z</dcterms:created>
  <dcterms:modified xsi:type="dcterms:W3CDTF">2020-01-27T09:40:13Z</dcterms:modified>
</cp:coreProperties>
</file>