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9144000" cy="5715000" type="screen16x1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728"/>
  </p:normalViewPr>
  <p:slideViewPr>
    <p:cSldViewPr snapToGrid="0" snapToObjects="1">
      <p:cViewPr varScale="1">
        <p:scale>
          <a:sx n="104" d="100"/>
          <a:sy n="104" d="100"/>
        </p:scale>
        <p:origin x="126" y="348"/>
      </p:cViewPr>
      <p:guideLst>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9B63A07-ACB9-E14F-8F7A-81EFD6F40A5D}" type="datetimeFigureOut">
              <a:rPr lang="en-US" smtClean="0"/>
              <a:t>1/27/2020</a:t>
            </a:fld>
            <a:endParaRPr lang="en-US"/>
          </a:p>
        </p:txBody>
      </p:sp>
      <p:sp>
        <p:nvSpPr>
          <p:cNvPr id="4" name="Slide Image Placeholder 3"/>
          <p:cNvSpPr>
            <a:spLocks noGrp="1" noRot="1" noChangeAspect="1"/>
          </p:cNvSpPr>
          <p:nvPr>
            <p:ph type="sldImg" idx="2"/>
          </p:nvPr>
        </p:nvSpPr>
        <p:spPr>
          <a:xfrm>
            <a:off x="420688" y="744538"/>
            <a:ext cx="59563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554F1DA-2ACD-624C-81DE-AE805BF2247B}" type="slidenum">
              <a:rPr lang="en-US" smtClean="0"/>
              <a:t>‹#›</a:t>
            </a:fld>
            <a:endParaRPr lang="en-US"/>
          </a:p>
        </p:txBody>
      </p:sp>
    </p:spTree>
    <p:extLst>
      <p:ext uri="{BB962C8B-B14F-4D97-AF65-F5344CB8AC3E}">
        <p14:creationId xmlns:p14="http://schemas.microsoft.com/office/powerpoint/2010/main" val="2406257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744538"/>
            <a:ext cx="59563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E3E477-DA39-B541-8CC5-8DD8BDC73132}" type="slidenum">
              <a:rPr lang="en-US" smtClean="0"/>
              <a:t>1</a:t>
            </a:fld>
            <a:endParaRPr lang="en-US"/>
          </a:p>
        </p:txBody>
      </p:sp>
    </p:spTree>
    <p:extLst>
      <p:ext uri="{BB962C8B-B14F-4D97-AF65-F5344CB8AC3E}">
        <p14:creationId xmlns:p14="http://schemas.microsoft.com/office/powerpoint/2010/main" val="3764221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8"/>
            <a:ext cx="7772400" cy="1225021"/>
          </a:xfrm>
        </p:spPr>
        <p:txBody>
          <a:bodyPr/>
          <a:lstStyle/>
          <a:p>
            <a:r>
              <a:rPr lang="en-GB"/>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E8DE2F5-66B7-2A45-A2BD-C061A5EC0AAB}"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989EE-8228-B54F-939A-01C804E6DE34}" type="slidenum">
              <a:rPr lang="en-US" smtClean="0"/>
              <a:t>‹#›</a:t>
            </a:fld>
            <a:endParaRPr lang="en-US"/>
          </a:p>
        </p:txBody>
      </p:sp>
    </p:spTree>
    <p:extLst>
      <p:ext uri="{BB962C8B-B14F-4D97-AF65-F5344CB8AC3E}">
        <p14:creationId xmlns:p14="http://schemas.microsoft.com/office/powerpoint/2010/main" val="1917028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E8DE2F5-66B7-2A45-A2BD-C061A5EC0AAB}"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989EE-8228-B54F-939A-01C804E6DE34}" type="slidenum">
              <a:rPr lang="en-US" smtClean="0"/>
              <a:t>‹#›</a:t>
            </a:fld>
            <a:endParaRPr lang="en-US"/>
          </a:p>
        </p:txBody>
      </p:sp>
    </p:spTree>
    <p:extLst>
      <p:ext uri="{BB962C8B-B14F-4D97-AF65-F5344CB8AC3E}">
        <p14:creationId xmlns:p14="http://schemas.microsoft.com/office/powerpoint/2010/main" val="4061244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40640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190500"/>
            <a:ext cx="6019800" cy="4064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E8DE2F5-66B7-2A45-A2BD-C061A5EC0AAB}"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989EE-8228-B54F-939A-01C804E6DE34}" type="slidenum">
              <a:rPr lang="en-US" smtClean="0"/>
              <a:t>‹#›</a:t>
            </a:fld>
            <a:endParaRPr lang="en-US"/>
          </a:p>
        </p:txBody>
      </p:sp>
    </p:spTree>
    <p:extLst>
      <p:ext uri="{BB962C8B-B14F-4D97-AF65-F5344CB8AC3E}">
        <p14:creationId xmlns:p14="http://schemas.microsoft.com/office/powerpoint/2010/main" val="1866087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E8DE2F5-66B7-2A45-A2BD-C061A5EC0AAB}"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989EE-8228-B54F-939A-01C804E6DE34}" type="slidenum">
              <a:rPr lang="en-US" smtClean="0"/>
              <a:t>‹#›</a:t>
            </a:fld>
            <a:endParaRPr lang="en-US"/>
          </a:p>
        </p:txBody>
      </p:sp>
    </p:spTree>
    <p:extLst>
      <p:ext uri="{BB962C8B-B14F-4D97-AF65-F5344CB8AC3E}">
        <p14:creationId xmlns:p14="http://schemas.microsoft.com/office/powerpoint/2010/main" val="863550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E8DE2F5-66B7-2A45-A2BD-C061A5EC0AAB}"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989EE-8228-B54F-939A-01C804E6DE34}" type="slidenum">
              <a:rPr lang="en-US" smtClean="0"/>
              <a:t>‹#›</a:t>
            </a:fld>
            <a:endParaRPr lang="en-US"/>
          </a:p>
        </p:txBody>
      </p:sp>
    </p:spTree>
    <p:extLst>
      <p:ext uri="{BB962C8B-B14F-4D97-AF65-F5344CB8AC3E}">
        <p14:creationId xmlns:p14="http://schemas.microsoft.com/office/powerpoint/2010/main" val="2150198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E8DE2F5-66B7-2A45-A2BD-C061A5EC0AAB}"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989EE-8228-B54F-939A-01C804E6DE34}" type="slidenum">
              <a:rPr lang="en-US" smtClean="0"/>
              <a:t>‹#›</a:t>
            </a:fld>
            <a:endParaRPr lang="en-US"/>
          </a:p>
        </p:txBody>
      </p:sp>
    </p:spTree>
    <p:extLst>
      <p:ext uri="{BB962C8B-B14F-4D97-AF65-F5344CB8AC3E}">
        <p14:creationId xmlns:p14="http://schemas.microsoft.com/office/powerpoint/2010/main" val="2888322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32"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32"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E8DE2F5-66B7-2A45-A2BD-C061A5EC0AAB}" type="datetimeFigureOut">
              <a:rPr lang="en-US" smtClean="0"/>
              <a:t>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E989EE-8228-B54F-939A-01C804E6DE34}" type="slidenum">
              <a:rPr lang="en-US" smtClean="0"/>
              <a:t>‹#›</a:t>
            </a:fld>
            <a:endParaRPr lang="en-US"/>
          </a:p>
        </p:txBody>
      </p:sp>
    </p:spTree>
    <p:extLst>
      <p:ext uri="{BB962C8B-B14F-4D97-AF65-F5344CB8AC3E}">
        <p14:creationId xmlns:p14="http://schemas.microsoft.com/office/powerpoint/2010/main" val="877917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E8DE2F5-66B7-2A45-A2BD-C061A5EC0AAB}" type="datetimeFigureOut">
              <a:rPr lang="en-US" smtClean="0"/>
              <a:t>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E989EE-8228-B54F-939A-01C804E6DE34}" type="slidenum">
              <a:rPr lang="en-US" smtClean="0"/>
              <a:t>‹#›</a:t>
            </a:fld>
            <a:endParaRPr lang="en-US"/>
          </a:p>
        </p:txBody>
      </p:sp>
    </p:spTree>
    <p:extLst>
      <p:ext uri="{BB962C8B-B14F-4D97-AF65-F5344CB8AC3E}">
        <p14:creationId xmlns:p14="http://schemas.microsoft.com/office/powerpoint/2010/main" val="1407048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8DE2F5-66B7-2A45-A2BD-C061A5EC0AAB}" type="datetimeFigureOut">
              <a:rPr lang="en-US" smtClean="0"/>
              <a:t>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E989EE-8228-B54F-939A-01C804E6DE34}" type="slidenum">
              <a:rPr lang="en-US" smtClean="0"/>
              <a:t>‹#›</a:t>
            </a:fld>
            <a:endParaRPr lang="en-US"/>
          </a:p>
        </p:txBody>
      </p:sp>
    </p:spTree>
    <p:extLst>
      <p:ext uri="{BB962C8B-B14F-4D97-AF65-F5344CB8AC3E}">
        <p14:creationId xmlns:p14="http://schemas.microsoft.com/office/powerpoint/2010/main" val="1956140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27543"/>
            <a:ext cx="3008313" cy="968375"/>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7"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E8DE2F5-66B7-2A45-A2BD-C061A5EC0AAB}"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989EE-8228-B54F-939A-01C804E6DE34}" type="slidenum">
              <a:rPr lang="en-US" smtClean="0"/>
              <a:t>‹#›</a:t>
            </a:fld>
            <a:endParaRPr lang="en-US"/>
          </a:p>
        </p:txBody>
      </p:sp>
    </p:spTree>
    <p:extLst>
      <p:ext uri="{BB962C8B-B14F-4D97-AF65-F5344CB8AC3E}">
        <p14:creationId xmlns:p14="http://schemas.microsoft.com/office/powerpoint/2010/main" val="3268533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E8DE2F5-66B7-2A45-A2BD-C061A5EC0AAB}" type="datetimeFigureOut">
              <a:rPr lang="en-US" smtClean="0"/>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989EE-8228-B54F-939A-01C804E6DE34}" type="slidenum">
              <a:rPr lang="en-US" smtClean="0"/>
              <a:t>‹#›</a:t>
            </a:fld>
            <a:endParaRPr lang="en-US"/>
          </a:p>
        </p:txBody>
      </p:sp>
    </p:spTree>
    <p:extLst>
      <p:ext uri="{BB962C8B-B14F-4D97-AF65-F5344CB8AC3E}">
        <p14:creationId xmlns:p14="http://schemas.microsoft.com/office/powerpoint/2010/main" val="3943139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5296962"/>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6E8DE2F5-66B7-2A45-A2BD-C061A5EC0AAB}" type="datetimeFigureOut">
              <a:rPr lang="en-US" smtClean="0"/>
              <a:t>1/27/2020</a:t>
            </a:fld>
            <a:endParaRPr lang="en-US"/>
          </a:p>
        </p:txBody>
      </p:sp>
      <p:sp>
        <p:nvSpPr>
          <p:cNvPr id="5" name="Footer Placeholder 4"/>
          <p:cNvSpPr>
            <a:spLocks noGrp="1"/>
          </p:cNvSpPr>
          <p:nvPr>
            <p:ph type="ftr" sz="quarter" idx="3"/>
          </p:nvPr>
        </p:nvSpPr>
        <p:spPr>
          <a:xfrm>
            <a:off x="3124200" y="5296962"/>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62"/>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02E989EE-8228-B54F-939A-01C804E6DE34}" type="slidenum">
              <a:rPr lang="en-US" smtClean="0"/>
              <a:t>‹#›</a:t>
            </a:fld>
            <a:endParaRPr lang="en-US"/>
          </a:p>
        </p:txBody>
      </p:sp>
    </p:spTree>
    <p:extLst>
      <p:ext uri="{BB962C8B-B14F-4D97-AF65-F5344CB8AC3E}">
        <p14:creationId xmlns:p14="http://schemas.microsoft.com/office/powerpoint/2010/main" val="538265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Picture 120"/>
          <p:cNvPicPr>
            <a:picLocks noChangeAspect="1"/>
          </p:cNvPicPr>
          <p:nvPr/>
        </p:nvPicPr>
        <p:blipFill>
          <a:blip r:embed="rId3">
            <a:duotone>
              <a:prstClr val="black"/>
              <a:schemeClr val="accent2">
                <a:tint val="45000"/>
                <a:satMod val="400000"/>
              </a:schemeClr>
            </a:duotone>
          </a:blip>
          <a:stretch>
            <a:fillRect/>
          </a:stretch>
        </p:blipFill>
        <p:spPr>
          <a:xfrm rot="18996855">
            <a:off x="3544667" y="1018784"/>
            <a:ext cx="1861899" cy="1861899"/>
          </a:xfrm>
          <a:prstGeom prst="rect">
            <a:avLst/>
          </a:prstGeom>
        </p:spPr>
      </p:pic>
      <p:pic>
        <p:nvPicPr>
          <p:cNvPr id="4" name="Picture 3"/>
          <p:cNvPicPr>
            <a:picLocks noChangeAspect="1"/>
          </p:cNvPicPr>
          <p:nvPr/>
        </p:nvPicPr>
        <p:blipFill>
          <a:blip r:embed="rId4"/>
          <a:stretch>
            <a:fillRect/>
          </a:stretch>
        </p:blipFill>
        <p:spPr>
          <a:xfrm>
            <a:off x="16153" y="35700"/>
            <a:ext cx="2635337" cy="597907"/>
          </a:xfrm>
          <a:prstGeom prst="rect">
            <a:avLst/>
          </a:prstGeom>
        </p:spPr>
      </p:pic>
      <p:sp>
        <p:nvSpPr>
          <p:cNvPr id="3" name="Rectangle 2"/>
          <p:cNvSpPr/>
          <p:nvPr/>
        </p:nvSpPr>
        <p:spPr>
          <a:xfrm>
            <a:off x="2738519" y="66832"/>
            <a:ext cx="773723" cy="566775"/>
          </a:xfrm>
          <a:prstGeom prst="rect">
            <a:avLst/>
          </a:prstGeom>
          <a:solidFill>
            <a:schemeClr val="accent5">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solidFill>
                  <a:schemeClr val="tx1"/>
                </a:solidFill>
              </a:rPr>
              <a:t>1:1 The Witches are introduced</a:t>
            </a:r>
          </a:p>
        </p:txBody>
      </p:sp>
      <p:sp>
        <p:nvSpPr>
          <p:cNvPr id="5" name="Rectangle 4"/>
          <p:cNvSpPr/>
          <p:nvPr/>
        </p:nvSpPr>
        <p:spPr>
          <a:xfrm>
            <a:off x="3512241" y="66831"/>
            <a:ext cx="733530" cy="566775"/>
          </a:xfrm>
          <a:prstGeom prst="rect">
            <a:avLst/>
          </a:prstGeom>
          <a:solidFill>
            <a:schemeClr val="accent5">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solidFill>
                  <a:schemeClr val="tx1"/>
                </a:solidFill>
              </a:rPr>
              <a:t>1:2 Duncan talks about  the battle</a:t>
            </a:r>
          </a:p>
        </p:txBody>
      </p:sp>
      <p:sp>
        <p:nvSpPr>
          <p:cNvPr id="7" name="Rectangle 6"/>
          <p:cNvSpPr/>
          <p:nvPr/>
        </p:nvSpPr>
        <p:spPr>
          <a:xfrm>
            <a:off x="4245773" y="66832"/>
            <a:ext cx="1507254" cy="566775"/>
          </a:xfrm>
          <a:prstGeom prst="rect">
            <a:avLst/>
          </a:prstGeom>
          <a:solidFill>
            <a:schemeClr val="accent2">
              <a:lumMod val="40000"/>
              <a:lumOff val="6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numCol="2" rtlCol="0" anchor="ctr"/>
          <a:lstStyle/>
          <a:p>
            <a:pPr algn="ctr"/>
            <a:r>
              <a:rPr lang="en-GB" sz="700" dirty="0">
                <a:solidFill>
                  <a:schemeClr val="tx1"/>
                </a:solidFill>
              </a:rPr>
              <a:t>1:3 Macbeth meets the Witches who tell him he’ll be King. </a:t>
            </a:r>
          </a:p>
        </p:txBody>
      </p:sp>
      <p:sp>
        <p:nvSpPr>
          <p:cNvPr id="8" name="Rectangle 7"/>
          <p:cNvSpPr/>
          <p:nvPr/>
        </p:nvSpPr>
        <p:spPr>
          <a:xfrm>
            <a:off x="5759729" y="66831"/>
            <a:ext cx="733530" cy="566775"/>
          </a:xfrm>
          <a:prstGeom prst="rect">
            <a:avLst/>
          </a:prstGeom>
          <a:solidFill>
            <a:schemeClr val="accent5">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dirty="0">
                <a:solidFill>
                  <a:schemeClr val="tx1"/>
                </a:solidFill>
              </a:rPr>
              <a:t>1:4 Macbeth starts to think about killing Duncan.</a:t>
            </a:r>
          </a:p>
        </p:txBody>
      </p:sp>
      <p:sp>
        <p:nvSpPr>
          <p:cNvPr id="9" name="Rectangle 8"/>
          <p:cNvSpPr/>
          <p:nvPr/>
        </p:nvSpPr>
        <p:spPr>
          <a:xfrm>
            <a:off x="6498619" y="70126"/>
            <a:ext cx="1069136" cy="566775"/>
          </a:xfrm>
          <a:prstGeom prst="rect">
            <a:avLst/>
          </a:prstGeom>
          <a:solidFill>
            <a:schemeClr val="accent5">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dirty="0">
                <a:solidFill>
                  <a:schemeClr val="tx1"/>
                </a:solidFill>
              </a:rPr>
              <a:t>1:5&amp;6 Lady Macbeth learns of the Witches’ prophecy. Duncan arrives at Macbeth’s castle</a:t>
            </a:r>
          </a:p>
        </p:txBody>
      </p:sp>
      <p:sp>
        <p:nvSpPr>
          <p:cNvPr id="10" name="Rectangle 9"/>
          <p:cNvSpPr/>
          <p:nvPr/>
        </p:nvSpPr>
        <p:spPr>
          <a:xfrm>
            <a:off x="7567755" y="70126"/>
            <a:ext cx="1507254" cy="566775"/>
          </a:xfrm>
          <a:prstGeom prst="rect">
            <a:avLst/>
          </a:prstGeom>
          <a:solidFill>
            <a:schemeClr val="accent2">
              <a:lumMod val="40000"/>
              <a:lumOff val="6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numCol="2" rtlCol="0" anchor="ctr"/>
          <a:lstStyle/>
          <a:p>
            <a:pPr algn="ctr"/>
            <a:r>
              <a:rPr lang="en-GB" sz="700" dirty="0">
                <a:solidFill>
                  <a:schemeClr val="tx1"/>
                </a:solidFill>
              </a:rPr>
              <a:t>1:7 Lady Macbeth persuades Macbeth to kill Duncan</a:t>
            </a:r>
          </a:p>
        </p:txBody>
      </p:sp>
      <p:sp>
        <p:nvSpPr>
          <p:cNvPr id="12" name="Rectangle 11"/>
          <p:cNvSpPr/>
          <p:nvPr/>
        </p:nvSpPr>
        <p:spPr>
          <a:xfrm>
            <a:off x="8341479" y="639133"/>
            <a:ext cx="733530" cy="566775"/>
          </a:xfrm>
          <a:prstGeom prst="rect">
            <a:avLst/>
          </a:prstGeom>
          <a:solidFill>
            <a:schemeClr val="accent2">
              <a:lumMod val="40000"/>
              <a:lumOff val="6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dirty="0">
                <a:solidFill>
                  <a:schemeClr val="tx1"/>
                </a:solidFill>
              </a:rPr>
              <a:t>2:1 Macbeth goes to kill Duncan</a:t>
            </a:r>
          </a:p>
          <a:p>
            <a:pPr algn="ctr"/>
            <a:endParaRPr lang="en-GB" sz="700" dirty="0">
              <a:solidFill>
                <a:schemeClr val="tx1"/>
              </a:solidFill>
            </a:endParaRPr>
          </a:p>
          <a:p>
            <a:pPr algn="ctr"/>
            <a:endParaRPr lang="en-GB" sz="700" dirty="0">
              <a:solidFill>
                <a:schemeClr val="tx1"/>
              </a:solidFill>
            </a:endParaRPr>
          </a:p>
        </p:txBody>
      </p:sp>
      <p:sp>
        <p:nvSpPr>
          <p:cNvPr id="13" name="Rectangle 12"/>
          <p:cNvSpPr/>
          <p:nvPr/>
        </p:nvSpPr>
        <p:spPr>
          <a:xfrm>
            <a:off x="8341479" y="1205681"/>
            <a:ext cx="733530" cy="566775"/>
          </a:xfrm>
          <a:prstGeom prst="rect">
            <a:avLst/>
          </a:prstGeom>
          <a:solidFill>
            <a:schemeClr val="accent5">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solidFill>
                  <a:schemeClr val="tx1"/>
                </a:solidFill>
              </a:rPr>
              <a:t>2:2 Lady Macbeth covers up the murder</a:t>
            </a:r>
          </a:p>
        </p:txBody>
      </p:sp>
      <p:sp>
        <p:nvSpPr>
          <p:cNvPr id="14" name="Rectangle 13"/>
          <p:cNvSpPr/>
          <p:nvPr/>
        </p:nvSpPr>
        <p:spPr>
          <a:xfrm>
            <a:off x="8341479" y="1772456"/>
            <a:ext cx="733530" cy="566775"/>
          </a:xfrm>
          <a:prstGeom prst="rect">
            <a:avLst/>
          </a:prstGeom>
          <a:solidFill>
            <a:schemeClr val="accent2">
              <a:lumMod val="40000"/>
              <a:lumOff val="6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dirty="0">
                <a:solidFill>
                  <a:schemeClr val="tx1"/>
                </a:solidFill>
              </a:rPr>
              <a:t>2:3 Macduff finds Duncan’s body</a:t>
            </a:r>
          </a:p>
          <a:p>
            <a:pPr algn="ctr"/>
            <a:endParaRPr lang="en-GB" sz="700" dirty="0">
              <a:solidFill>
                <a:schemeClr val="tx1"/>
              </a:solidFill>
            </a:endParaRPr>
          </a:p>
          <a:p>
            <a:pPr algn="ctr"/>
            <a:endParaRPr lang="en-GB" sz="800" dirty="0">
              <a:solidFill>
                <a:schemeClr val="tx1"/>
              </a:solidFill>
            </a:endParaRPr>
          </a:p>
        </p:txBody>
      </p:sp>
      <p:sp>
        <p:nvSpPr>
          <p:cNvPr id="15" name="Rectangle 14"/>
          <p:cNvSpPr/>
          <p:nvPr/>
        </p:nvSpPr>
        <p:spPr>
          <a:xfrm>
            <a:off x="8341479" y="2339231"/>
            <a:ext cx="733530" cy="566775"/>
          </a:xfrm>
          <a:prstGeom prst="rect">
            <a:avLst/>
          </a:prstGeom>
          <a:solidFill>
            <a:schemeClr val="accent5">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dirty="0">
                <a:solidFill>
                  <a:schemeClr val="tx1"/>
                </a:solidFill>
              </a:rPr>
              <a:t>2:4 An old man talks about weird events. Macbeth is crowned King </a:t>
            </a:r>
          </a:p>
        </p:txBody>
      </p:sp>
      <p:sp>
        <p:nvSpPr>
          <p:cNvPr id="16" name="Rectangle 15"/>
          <p:cNvSpPr/>
          <p:nvPr/>
        </p:nvSpPr>
        <p:spPr>
          <a:xfrm>
            <a:off x="8341479" y="2905777"/>
            <a:ext cx="733530" cy="743110"/>
          </a:xfrm>
          <a:prstGeom prst="rect">
            <a:avLst/>
          </a:prstGeom>
          <a:solidFill>
            <a:schemeClr val="accent5">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solidFill>
                  <a:schemeClr val="tx1"/>
                </a:solidFill>
              </a:rPr>
              <a:t>3:1-3 Macbeth realises that Banquo’s a threat so has him killed</a:t>
            </a:r>
          </a:p>
        </p:txBody>
      </p:sp>
      <p:sp>
        <p:nvSpPr>
          <p:cNvPr id="17" name="Rectangle 16"/>
          <p:cNvSpPr/>
          <p:nvPr/>
        </p:nvSpPr>
        <p:spPr>
          <a:xfrm>
            <a:off x="8341479" y="3648887"/>
            <a:ext cx="733530" cy="882452"/>
          </a:xfrm>
          <a:prstGeom prst="rect">
            <a:avLst/>
          </a:prstGeom>
          <a:solidFill>
            <a:schemeClr val="accent2">
              <a:lumMod val="40000"/>
              <a:lumOff val="6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solidFill>
                  <a:schemeClr val="tx1"/>
                </a:solidFill>
              </a:rPr>
              <a:t>3:4 Macbeth sees Banquo’s ghost</a:t>
            </a:r>
          </a:p>
          <a:p>
            <a:pPr algn="ctr"/>
            <a:endParaRPr lang="en-GB" sz="800" dirty="0">
              <a:solidFill>
                <a:schemeClr val="tx1"/>
              </a:solidFill>
            </a:endParaRPr>
          </a:p>
          <a:p>
            <a:pPr algn="ctr"/>
            <a:endParaRPr lang="en-GB" sz="800" dirty="0">
              <a:solidFill>
                <a:schemeClr val="tx1"/>
              </a:solidFill>
            </a:endParaRPr>
          </a:p>
        </p:txBody>
      </p:sp>
      <p:sp>
        <p:nvSpPr>
          <p:cNvPr id="18" name="Rectangle 17"/>
          <p:cNvSpPr/>
          <p:nvPr/>
        </p:nvSpPr>
        <p:spPr>
          <a:xfrm>
            <a:off x="8341479" y="4527737"/>
            <a:ext cx="733530" cy="566775"/>
          </a:xfrm>
          <a:prstGeom prst="rect">
            <a:avLst/>
          </a:prstGeom>
          <a:solidFill>
            <a:schemeClr val="accent5">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solidFill>
                  <a:schemeClr val="tx1"/>
                </a:solidFill>
              </a:rPr>
              <a:t>3:5 Hecate plans to ruin Macbeth</a:t>
            </a:r>
          </a:p>
        </p:txBody>
      </p:sp>
      <p:sp>
        <p:nvSpPr>
          <p:cNvPr id="19" name="Rectangle 18"/>
          <p:cNvSpPr/>
          <p:nvPr/>
        </p:nvSpPr>
        <p:spPr>
          <a:xfrm>
            <a:off x="8341479" y="5094512"/>
            <a:ext cx="733530" cy="566775"/>
          </a:xfrm>
          <a:prstGeom prst="rect">
            <a:avLst/>
          </a:prstGeom>
          <a:solidFill>
            <a:schemeClr val="accent5">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solidFill>
                  <a:schemeClr val="tx1"/>
                </a:solidFill>
              </a:rPr>
              <a:t>3:6 Lennox is told of a plot to overthrow Macbeth</a:t>
            </a:r>
          </a:p>
        </p:txBody>
      </p:sp>
      <p:sp>
        <p:nvSpPr>
          <p:cNvPr id="20" name="Rectangle 19"/>
          <p:cNvSpPr/>
          <p:nvPr/>
        </p:nvSpPr>
        <p:spPr>
          <a:xfrm>
            <a:off x="5759730" y="5094511"/>
            <a:ext cx="1074494" cy="566775"/>
          </a:xfrm>
          <a:prstGeom prst="rect">
            <a:avLst/>
          </a:prstGeom>
          <a:solidFill>
            <a:schemeClr val="accent5">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dirty="0">
                <a:solidFill>
                  <a:schemeClr val="tx1"/>
                </a:solidFill>
              </a:rPr>
              <a:t>4:2&amp;3 Macbeth has Macduff’s wife and son killed. Malcolm tests Macduff and Macduff learns of the murders</a:t>
            </a:r>
          </a:p>
        </p:txBody>
      </p:sp>
      <p:sp>
        <p:nvSpPr>
          <p:cNvPr id="21" name="Rectangle 20"/>
          <p:cNvSpPr/>
          <p:nvPr/>
        </p:nvSpPr>
        <p:spPr>
          <a:xfrm>
            <a:off x="6834225" y="5094512"/>
            <a:ext cx="1507254" cy="566775"/>
          </a:xfrm>
          <a:prstGeom prst="rect">
            <a:avLst/>
          </a:prstGeom>
          <a:solidFill>
            <a:schemeClr val="accent2">
              <a:lumMod val="40000"/>
              <a:lumOff val="6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numCol="2" rtlCol="0" anchor="ctr"/>
          <a:lstStyle/>
          <a:p>
            <a:pPr algn="ctr"/>
            <a:r>
              <a:rPr lang="en-GB" sz="600" dirty="0">
                <a:solidFill>
                  <a:schemeClr val="tx1"/>
                </a:solidFill>
              </a:rPr>
              <a:t>4:1 Macbeth visits the Witches, and is shown three apparitions that predict his future</a:t>
            </a:r>
          </a:p>
        </p:txBody>
      </p:sp>
      <p:sp>
        <p:nvSpPr>
          <p:cNvPr id="22" name="Rectangle 21"/>
          <p:cNvSpPr/>
          <p:nvPr/>
        </p:nvSpPr>
        <p:spPr>
          <a:xfrm>
            <a:off x="3529010" y="5094511"/>
            <a:ext cx="1074494" cy="566775"/>
          </a:xfrm>
          <a:prstGeom prst="rect">
            <a:avLst/>
          </a:prstGeom>
          <a:solidFill>
            <a:schemeClr val="accent5">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solidFill>
                  <a:schemeClr val="tx1"/>
                </a:solidFill>
              </a:rPr>
              <a:t>5:2-4&amp;6 The English army advances, disguised as </a:t>
            </a:r>
            <a:r>
              <a:rPr lang="en-GB" sz="800" dirty="0" err="1">
                <a:solidFill>
                  <a:schemeClr val="tx1"/>
                </a:solidFill>
              </a:rPr>
              <a:t>Birnam</a:t>
            </a:r>
            <a:r>
              <a:rPr lang="en-GB" sz="800" dirty="0">
                <a:solidFill>
                  <a:schemeClr val="tx1"/>
                </a:solidFill>
              </a:rPr>
              <a:t> Wood</a:t>
            </a:r>
          </a:p>
        </p:txBody>
      </p:sp>
      <p:sp>
        <p:nvSpPr>
          <p:cNvPr id="23" name="Rectangle 22"/>
          <p:cNvSpPr/>
          <p:nvPr/>
        </p:nvSpPr>
        <p:spPr>
          <a:xfrm>
            <a:off x="4606834" y="5094512"/>
            <a:ext cx="1146866" cy="566775"/>
          </a:xfrm>
          <a:prstGeom prst="rect">
            <a:avLst/>
          </a:prstGeom>
          <a:solidFill>
            <a:schemeClr val="accent2">
              <a:lumMod val="40000"/>
              <a:lumOff val="6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numCol="2" rtlCol="0" anchor="ctr"/>
          <a:lstStyle/>
          <a:p>
            <a:pPr algn="ctr"/>
            <a:r>
              <a:rPr lang="en-GB" sz="800" dirty="0">
                <a:solidFill>
                  <a:schemeClr val="tx1"/>
                </a:solidFill>
              </a:rPr>
              <a:t>5:1 Lady Macbeth sleepwalks</a:t>
            </a:r>
          </a:p>
        </p:txBody>
      </p:sp>
      <p:sp>
        <p:nvSpPr>
          <p:cNvPr id="24" name="Rectangle 23"/>
          <p:cNvSpPr/>
          <p:nvPr/>
        </p:nvSpPr>
        <p:spPr>
          <a:xfrm>
            <a:off x="2457194" y="5094509"/>
            <a:ext cx="1074494" cy="566775"/>
          </a:xfrm>
          <a:prstGeom prst="rect">
            <a:avLst/>
          </a:prstGeom>
          <a:solidFill>
            <a:schemeClr val="accent5">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solidFill>
                  <a:schemeClr val="tx1"/>
                </a:solidFill>
              </a:rPr>
              <a:t>5:5&amp;7 Lady Macbeth  kills herself and Macbeth kills young </a:t>
            </a:r>
            <a:r>
              <a:rPr lang="en-GB" sz="800" dirty="0" err="1">
                <a:solidFill>
                  <a:schemeClr val="tx1"/>
                </a:solidFill>
              </a:rPr>
              <a:t>Siward</a:t>
            </a:r>
            <a:r>
              <a:rPr lang="en-GB" sz="800" dirty="0">
                <a:solidFill>
                  <a:schemeClr val="tx1"/>
                </a:solidFill>
              </a:rPr>
              <a:t>.</a:t>
            </a:r>
          </a:p>
        </p:txBody>
      </p:sp>
      <p:sp>
        <p:nvSpPr>
          <p:cNvPr id="25" name="Rectangle 24"/>
          <p:cNvSpPr/>
          <p:nvPr/>
        </p:nvSpPr>
        <p:spPr>
          <a:xfrm>
            <a:off x="1310328" y="5094508"/>
            <a:ext cx="1146866" cy="566775"/>
          </a:xfrm>
          <a:prstGeom prst="rect">
            <a:avLst/>
          </a:prstGeom>
          <a:solidFill>
            <a:schemeClr val="accent2">
              <a:lumMod val="40000"/>
              <a:lumOff val="6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numCol="2" rtlCol="0" anchor="ctr"/>
          <a:lstStyle/>
          <a:p>
            <a:pPr algn="ctr"/>
            <a:r>
              <a:rPr lang="en-GB" sz="700" dirty="0">
                <a:solidFill>
                  <a:schemeClr val="tx1"/>
                </a:solidFill>
              </a:rPr>
              <a:t>5:8 Macduff kills Macbeth</a:t>
            </a:r>
          </a:p>
        </p:txBody>
      </p:sp>
      <p:sp>
        <p:nvSpPr>
          <p:cNvPr id="26" name="Rectangle 25"/>
          <p:cNvSpPr/>
          <p:nvPr/>
        </p:nvSpPr>
        <p:spPr>
          <a:xfrm>
            <a:off x="716767" y="5094512"/>
            <a:ext cx="590546" cy="566775"/>
          </a:xfrm>
          <a:prstGeom prst="rect">
            <a:avLst/>
          </a:prstGeom>
          <a:solidFill>
            <a:schemeClr val="accent5">
              <a:lumMod val="20000"/>
              <a:lumOff val="80000"/>
            </a:schemeClr>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solidFill>
                  <a:schemeClr val="tx1"/>
                </a:solidFill>
              </a:rPr>
              <a:t>5:9 Malcolm becomes King</a:t>
            </a:r>
          </a:p>
        </p:txBody>
      </p:sp>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3581" y="5138059"/>
            <a:ext cx="478423" cy="478423"/>
          </a:xfrm>
          <a:prstGeom prst="rect">
            <a:avLst/>
          </a:prstGeom>
        </p:spPr>
      </p:pic>
      <p:pic>
        <p:nvPicPr>
          <p:cNvPr id="29" name="Picture 28"/>
          <p:cNvPicPr>
            <a:picLocks noChangeAspect="1"/>
          </p:cNvPicPr>
          <p:nvPr/>
        </p:nvPicPr>
        <p:blipFill rotWithShape="1">
          <a:blip r:embed="rId6">
            <a:extLst>
              <a:ext uri="{28A0092B-C50C-407E-A947-70E740481C1C}">
                <a14:useLocalDpi xmlns:a14="http://schemas.microsoft.com/office/drawing/2010/main" val="0"/>
              </a:ext>
            </a:extLst>
          </a:blip>
          <a:srcRect b="50019"/>
          <a:stretch/>
        </p:blipFill>
        <p:spPr>
          <a:xfrm>
            <a:off x="5069893" y="102373"/>
            <a:ext cx="596107" cy="495688"/>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76075" y="143391"/>
            <a:ext cx="260816" cy="413654"/>
          </a:xfrm>
          <a:prstGeom prst="rect">
            <a:avLst/>
          </a:prstGeom>
        </p:spPr>
      </p:pic>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08246" y="102374"/>
            <a:ext cx="257977" cy="507631"/>
          </a:xfrm>
          <a:prstGeom prst="rect">
            <a:avLst/>
          </a:prstGeom>
        </p:spPr>
      </p:pic>
      <p:pic>
        <p:nvPicPr>
          <p:cNvPr id="32" name="Picture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188227">
            <a:off x="8589051" y="955328"/>
            <a:ext cx="279072" cy="279072"/>
          </a:xfrm>
          <a:prstGeom prst="rect">
            <a:avLst/>
          </a:prstGeom>
        </p:spPr>
      </p:pic>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969192" flipH="1">
            <a:off x="8609243" y="2030601"/>
            <a:ext cx="318754" cy="312379"/>
          </a:xfrm>
          <a:prstGeom prst="rect">
            <a:avLst/>
          </a:prstGeom>
        </p:spPr>
      </p:pic>
      <p:pic>
        <p:nvPicPr>
          <p:cNvPr id="34" name="Picture 3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34060" y="4130023"/>
            <a:ext cx="269251" cy="382595"/>
          </a:xfrm>
          <a:prstGeom prst="rect">
            <a:avLst/>
          </a:prstGeom>
        </p:spPr>
      </p:pic>
      <p:pic>
        <p:nvPicPr>
          <p:cNvPr id="35" name="Picture 3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46764" y="5225150"/>
            <a:ext cx="568834" cy="332432"/>
          </a:xfrm>
          <a:prstGeom prst="rect">
            <a:avLst/>
          </a:prstGeom>
        </p:spPr>
      </p:pic>
      <p:pic>
        <p:nvPicPr>
          <p:cNvPr id="36" name="Picture 3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5267629" y="5143180"/>
            <a:ext cx="179004" cy="248186"/>
          </a:xfrm>
          <a:prstGeom prst="rect">
            <a:avLst/>
          </a:prstGeom>
        </p:spPr>
      </p:pic>
      <p:pic>
        <p:nvPicPr>
          <p:cNvPr id="37" name="Picture 3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453282" y="5213735"/>
            <a:ext cx="226278" cy="248186"/>
          </a:xfrm>
          <a:prstGeom prst="rect">
            <a:avLst/>
          </a:prstGeom>
        </p:spPr>
      </p:pic>
      <p:pic>
        <p:nvPicPr>
          <p:cNvPr id="39" name="Picture 3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491175">
            <a:off x="1780072" y="5024303"/>
            <a:ext cx="732758" cy="732758"/>
          </a:xfrm>
          <a:prstGeom prst="rect">
            <a:avLst/>
          </a:prstGeom>
        </p:spPr>
      </p:pic>
      <p:sp>
        <p:nvSpPr>
          <p:cNvPr id="41" name="Rectangle 40"/>
          <p:cNvSpPr/>
          <p:nvPr/>
        </p:nvSpPr>
        <p:spPr>
          <a:xfrm>
            <a:off x="5783148" y="909582"/>
            <a:ext cx="828676" cy="780980"/>
          </a:xfrm>
          <a:prstGeom prst="rect">
            <a:avLst/>
          </a:prstGeom>
          <a:solidFill>
            <a:schemeClr val="accent2">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b="1" dirty="0">
                <a:solidFill>
                  <a:schemeClr val="bg1"/>
                </a:solidFill>
              </a:rPr>
              <a:t>Macbeth</a:t>
            </a:r>
            <a:endParaRPr lang="en-GB" sz="600" b="1" dirty="0">
              <a:solidFill>
                <a:schemeClr val="bg1"/>
              </a:solidFill>
            </a:endParaRPr>
          </a:p>
          <a:p>
            <a:pPr algn="ctr"/>
            <a:r>
              <a:rPr lang="en-GB" sz="600" dirty="0">
                <a:solidFill>
                  <a:schemeClr val="bg1"/>
                </a:solidFill>
              </a:rPr>
              <a:t>- Easily manipulated</a:t>
            </a:r>
          </a:p>
          <a:p>
            <a:pPr algn="ctr"/>
            <a:r>
              <a:rPr lang="en-GB" sz="600" dirty="0">
                <a:solidFill>
                  <a:schemeClr val="bg1"/>
                </a:solidFill>
              </a:rPr>
              <a:t>- Fair but foul</a:t>
            </a:r>
          </a:p>
          <a:p>
            <a:pPr algn="ctr"/>
            <a:r>
              <a:rPr lang="en-GB" sz="600" dirty="0">
                <a:solidFill>
                  <a:schemeClr val="bg1"/>
                </a:solidFill>
              </a:rPr>
              <a:t>- Corrupted by ambition</a:t>
            </a:r>
          </a:p>
          <a:p>
            <a:pPr algn="ctr"/>
            <a:r>
              <a:rPr lang="en-GB" sz="600" dirty="0">
                <a:solidFill>
                  <a:schemeClr val="bg1"/>
                </a:solidFill>
              </a:rPr>
              <a:t>- Violent throughout</a:t>
            </a:r>
          </a:p>
          <a:p>
            <a:pPr algn="ctr"/>
            <a:r>
              <a:rPr lang="en-GB" sz="600" dirty="0">
                <a:solidFill>
                  <a:schemeClr val="bg1"/>
                </a:solidFill>
              </a:rPr>
              <a:t>- Final downfall = hubris</a:t>
            </a:r>
          </a:p>
        </p:txBody>
      </p:sp>
      <p:sp>
        <p:nvSpPr>
          <p:cNvPr id="42" name="Rectangle 41"/>
          <p:cNvSpPr/>
          <p:nvPr/>
        </p:nvSpPr>
        <p:spPr>
          <a:xfrm>
            <a:off x="6611824" y="909582"/>
            <a:ext cx="828676" cy="780980"/>
          </a:xfrm>
          <a:prstGeom prst="rect">
            <a:avLst/>
          </a:prstGeom>
          <a:solidFill>
            <a:schemeClr val="tx2">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b="1" dirty="0">
                <a:solidFill>
                  <a:srgbClr val="FFFFFF"/>
                </a:solidFill>
              </a:rPr>
              <a:t>Lady Macbeth</a:t>
            </a:r>
            <a:endParaRPr lang="en-GB" sz="600" b="1" dirty="0">
              <a:solidFill>
                <a:srgbClr val="FFFFFF"/>
              </a:solidFill>
            </a:endParaRPr>
          </a:p>
          <a:p>
            <a:pPr algn="ctr"/>
            <a:r>
              <a:rPr lang="en-GB" sz="600" dirty="0">
                <a:solidFill>
                  <a:srgbClr val="FFFFFF"/>
                </a:solidFill>
              </a:rPr>
              <a:t>- Cruel, ambitious and ruthless</a:t>
            </a:r>
          </a:p>
          <a:p>
            <a:pPr algn="ctr"/>
            <a:r>
              <a:rPr lang="en-GB" sz="600" dirty="0">
                <a:solidFill>
                  <a:srgbClr val="FFFFFF"/>
                </a:solidFill>
              </a:rPr>
              <a:t>- Initially in control </a:t>
            </a:r>
          </a:p>
          <a:p>
            <a:pPr algn="ctr"/>
            <a:r>
              <a:rPr lang="en-GB" sz="600" dirty="0">
                <a:solidFill>
                  <a:srgbClr val="FFFFFF"/>
                </a:solidFill>
              </a:rPr>
              <a:t>- Weaker than she thinks?</a:t>
            </a:r>
          </a:p>
          <a:p>
            <a:pPr algn="ctr"/>
            <a:r>
              <a:rPr lang="en-GB" sz="600" dirty="0">
                <a:solidFill>
                  <a:srgbClr val="FFFFFF"/>
                </a:solidFill>
              </a:rPr>
              <a:t>- Insomniac</a:t>
            </a:r>
          </a:p>
          <a:p>
            <a:pPr algn="ctr"/>
            <a:r>
              <a:rPr lang="en-GB" sz="600" dirty="0">
                <a:solidFill>
                  <a:srgbClr val="FFFFFF"/>
                </a:solidFill>
              </a:rPr>
              <a:t>- Insane with guilt</a:t>
            </a:r>
          </a:p>
        </p:txBody>
      </p:sp>
      <p:sp>
        <p:nvSpPr>
          <p:cNvPr id="43" name="Rectangle 42"/>
          <p:cNvSpPr/>
          <p:nvPr/>
        </p:nvSpPr>
        <p:spPr>
          <a:xfrm>
            <a:off x="6611824" y="1690562"/>
            <a:ext cx="828676" cy="780980"/>
          </a:xfrm>
          <a:prstGeom prst="rect">
            <a:avLst/>
          </a:prstGeom>
          <a:solidFill>
            <a:schemeClr val="accent6">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b="1" dirty="0">
                <a:solidFill>
                  <a:srgbClr val="FFFFFF"/>
                </a:solidFill>
              </a:rPr>
              <a:t>Banquo</a:t>
            </a:r>
            <a:endParaRPr lang="en-GB" sz="600" b="1" dirty="0">
              <a:solidFill>
                <a:srgbClr val="FFFFFF"/>
              </a:solidFill>
            </a:endParaRPr>
          </a:p>
          <a:p>
            <a:pPr algn="ctr"/>
            <a:r>
              <a:rPr lang="en-GB" sz="600" dirty="0">
                <a:solidFill>
                  <a:srgbClr val="FFFFFF"/>
                </a:solidFill>
              </a:rPr>
              <a:t>- Macbeth’s foil</a:t>
            </a:r>
          </a:p>
          <a:p>
            <a:pPr algn="ctr"/>
            <a:r>
              <a:rPr lang="en-GB" sz="600" dirty="0">
                <a:solidFill>
                  <a:srgbClr val="FFFFFF"/>
                </a:solidFill>
              </a:rPr>
              <a:t>- Macbeth obsessed by his prophecy</a:t>
            </a:r>
          </a:p>
          <a:p>
            <a:pPr algn="ctr"/>
            <a:r>
              <a:rPr lang="en-GB" sz="600" dirty="0">
                <a:solidFill>
                  <a:srgbClr val="FFFFFF"/>
                </a:solidFill>
              </a:rPr>
              <a:t>- Loyal and noble</a:t>
            </a:r>
          </a:p>
          <a:p>
            <a:pPr algn="ctr"/>
            <a:r>
              <a:rPr lang="en-GB" sz="600" dirty="0">
                <a:solidFill>
                  <a:srgbClr val="FFFFFF"/>
                </a:solidFill>
              </a:rPr>
              <a:t>- Terrifying ghost</a:t>
            </a:r>
          </a:p>
          <a:p>
            <a:pPr algn="ctr"/>
            <a:r>
              <a:rPr lang="en-GB" sz="600" dirty="0">
                <a:solidFill>
                  <a:srgbClr val="FFFFFF"/>
                </a:solidFill>
              </a:rPr>
              <a:t>- Sceptical of Witches &amp; Macbeth</a:t>
            </a:r>
          </a:p>
        </p:txBody>
      </p:sp>
      <p:sp>
        <p:nvSpPr>
          <p:cNvPr id="44" name="Rectangle 43"/>
          <p:cNvSpPr/>
          <p:nvPr/>
        </p:nvSpPr>
        <p:spPr>
          <a:xfrm>
            <a:off x="5783148" y="1690562"/>
            <a:ext cx="828676" cy="780980"/>
          </a:xfrm>
          <a:prstGeom prst="rect">
            <a:avLst/>
          </a:prstGeom>
          <a:solidFill>
            <a:schemeClr val="accent3">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b="1" dirty="0">
                <a:solidFill>
                  <a:srgbClr val="FFFFFF"/>
                </a:solidFill>
              </a:rPr>
              <a:t>The Witches</a:t>
            </a:r>
            <a:endParaRPr lang="en-GB" sz="600" b="1" dirty="0">
              <a:solidFill>
                <a:srgbClr val="FFFFFF"/>
              </a:solidFill>
            </a:endParaRPr>
          </a:p>
          <a:p>
            <a:pPr algn="ctr"/>
            <a:r>
              <a:rPr lang="en-GB" sz="600" dirty="0">
                <a:solidFill>
                  <a:srgbClr val="FFFFFF"/>
                </a:solidFill>
              </a:rPr>
              <a:t>- Deliberately vague</a:t>
            </a:r>
          </a:p>
          <a:p>
            <a:pPr algn="ctr"/>
            <a:r>
              <a:rPr lang="en-GB" sz="600" dirty="0">
                <a:solidFill>
                  <a:srgbClr val="FFFFFF"/>
                </a:solidFill>
              </a:rPr>
              <a:t>- Instruments of fate</a:t>
            </a:r>
          </a:p>
          <a:p>
            <a:pPr algn="ctr"/>
            <a:r>
              <a:rPr lang="en-GB" sz="600" dirty="0">
                <a:solidFill>
                  <a:srgbClr val="FFFFFF"/>
                </a:solidFill>
              </a:rPr>
              <a:t>- Enjoy causing trouble and chaos</a:t>
            </a:r>
          </a:p>
          <a:p>
            <a:pPr algn="ctr"/>
            <a:r>
              <a:rPr lang="en-GB" sz="600" dirty="0">
                <a:solidFill>
                  <a:srgbClr val="FFFFFF"/>
                </a:solidFill>
              </a:rPr>
              <a:t>- Manipulate Macbeth’s ambition</a:t>
            </a:r>
          </a:p>
          <a:p>
            <a:pPr algn="ctr"/>
            <a:r>
              <a:rPr lang="en-GB" sz="600" dirty="0">
                <a:solidFill>
                  <a:srgbClr val="FFFFFF"/>
                </a:solidFill>
              </a:rPr>
              <a:t>- One entity? </a:t>
            </a:r>
          </a:p>
        </p:txBody>
      </p:sp>
      <p:sp>
        <p:nvSpPr>
          <p:cNvPr id="45" name="Rectangle 44"/>
          <p:cNvSpPr/>
          <p:nvPr/>
        </p:nvSpPr>
        <p:spPr>
          <a:xfrm>
            <a:off x="5783148" y="2471542"/>
            <a:ext cx="828676" cy="780980"/>
          </a:xfrm>
          <a:prstGeom prst="rect">
            <a:avLst/>
          </a:prstGeom>
          <a:solidFill>
            <a:schemeClr val="accent4">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b="1" dirty="0">
                <a:solidFill>
                  <a:srgbClr val="FFFFFF"/>
                </a:solidFill>
              </a:rPr>
              <a:t>Duncan</a:t>
            </a:r>
            <a:endParaRPr lang="en-GB" sz="600" b="1" dirty="0">
              <a:solidFill>
                <a:srgbClr val="FFFFFF"/>
              </a:solidFill>
            </a:endParaRPr>
          </a:p>
          <a:p>
            <a:pPr algn="ctr"/>
            <a:r>
              <a:rPr lang="en-GB" sz="600" dirty="0">
                <a:solidFill>
                  <a:srgbClr val="FFFFFF"/>
                </a:solidFill>
              </a:rPr>
              <a:t>- Macbeth’s antithesis as King</a:t>
            </a:r>
          </a:p>
          <a:p>
            <a:pPr algn="ctr"/>
            <a:r>
              <a:rPr lang="en-GB" sz="600" dirty="0">
                <a:solidFill>
                  <a:srgbClr val="FFFFFF"/>
                </a:solidFill>
              </a:rPr>
              <a:t>- Popular and fair</a:t>
            </a:r>
          </a:p>
          <a:p>
            <a:pPr algn="ctr"/>
            <a:r>
              <a:rPr lang="en-GB" sz="600" dirty="0">
                <a:solidFill>
                  <a:srgbClr val="FFFFFF"/>
                </a:solidFill>
              </a:rPr>
              <a:t>- Emotional</a:t>
            </a:r>
          </a:p>
          <a:p>
            <a:pPr algn="ctr"/>
            <a:r>
              <a:rPr lang="en-GB" sz="600" dirty="0">
                <a:solidFill>
                  <a:srgbClr val="FFFFFF"/>
                </a:solidFill>
              </a:rPr>
              <a:t>- Far too trusting</a:t>
            </a:r>
          </a:p>
          <a:p>
            <a:pPr algn="ctr"/>
            <a:r>
              <a:rPr lang="en-GB" sz="600" dirty="0">
                <a:solidFill>
                  <a:srgbClr val="FFFFFF"/>
                </a:solidFill>
              </a:rPr>
              <a:t>- His sons are good men </a:t>
            </a:r>
          </a:p>
        </p:txBody>
      </p:sp>
      <p:sp>
        <p:nvSpPr>
          <p:cNvPr id="46" name="Rectangle 45"/>
          <p:cNvSpPr/>
          <p:nvPr/>
        </p:nvSpPr>
        <p:spPr>
          <a:xfrm>
            <a:off x="6611824" y="2471542"/>
            <a:ext cx="828676" cy="780980"/>
          </a:xfrm>
          <a:prstGeom prst="rect">
            <a:avLst/>
          </a:prstGeom>
          <a:solidFill>
            <a:schemeClr val="accent5">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b="1" dirty="0">
                <a:solidFill>
                  <a:srgbClr val="FFFFFF"/>
                </a:solidFill>
              </a:rPr>
              <a:t>The </a:t>
            </a:r>
            <a:r>
              <a:rPr lang="en-GB" sz="700" b="1" dirty="0" err="1">
                <a:solidFill>
                  <a:srgbClr val="FFFFFF"/>
                </a:solidFill>
              </a:rPr>
              <a:t>Macduffs</a:t>
            </a:r>
            <a:endParaRPr lang="en-GB" sz="600" b="1" dirty="0">
              <a:solidFill>
                <a:srgbClr val="FFFFFF"/>
              </a:solidFill>
            </a:endParaRPr>
          </a:p>
          <a:p>
            <a:pPr algn="ctr"/>
            <a:r>
              <a:rPr lang="en-GB" sz="600" dirty="0">
                <a:solidFill>
                  <a:srgbClr val="FFFFFF"/>
                </a:solidFill>
              </a:rPr>
              <a:t>- Macbeth’s antithesis as a man</a:t>
            </a:r>
          </a:p>
          <a:p>
            <a:pPr algn="ctr"/>
            <a:r>
              <a:rPr lang="en-GB" sz="600" dirty="0">
                <a:solidFill>
                  <a:srgbClr val="FFFFFF"/>
                </a:solidFill>
              </a:rPr>
              <a:t>- Wife contrasts LM</a:t>
            </a:r>
          </a:p>
          <a:p>
            <a:pPr algn="ctr"/>
            <a:r>
              <a:rPr lang="en-GB" sz="600" dirty="0">
                <a:solidFill>
                  <a:srgbClr val="FFFFFF"/>
                </a:solidFill>
              </a:rPr>
              <a:t>- Country &gt; family</a:t>
            </a:r>
          </a:p>
          <a:p>
            <a:pPr algn="ctr"/>
            <a:r>
              <a:rPr lang="en-GB" sz="600" dirty="0">
                <a:solidFill>
                  <a:srgbClr val="FFFFFF"/>
                </a:solidFill>
              </a:rPr>
              <a:t>- Loyal and strong</a:t>
            </a:r>
          </a:p>
          <a:p>
            <a:pPr algn="ctr"/>
            <a:r>
              <a:rPr lang="en-GB" sz="600" dirty="0">
                <a:solidFill>
                  <a:srgbClr val="FFFFFF"/>
                </a:solidFill>
              </a:rPr>
              <a:t>- </a:t>
            </a:r>
            <a:r>
              <a:rPr lang="en-GB" sz="600" dirty="0" err="1">
                <a:solidFill>
                  <a:srgbClr val="FFFFFF"/>
                </a:solidFill>
              </a:rPr>
              <a:t>Sirrah’s</a:t>
            </a:r>
            <a:r>
              <a:rPr lang="en-GB" sz="600" dirty="0">
                <a:solidFill>
                  <a:srgbClr val="FFFFFF"/>
                </a:solidFill>
              </a:rPr>
              <a:t> death = ruthless Macbeth</a:t>
            </a:r>
          </a:p>
        </p:txBody>
      </p:sp>
      <p:sp>
        <p:nvSpPr>
          <p:cNvPr id="47" name="Rectangle 46"/>
          <p:cNvSpPr/>
          <p:nvPr/>
        </p:nvSpPr>
        <p:spPr>
          <a:xfrm>
            <a:off x="5783751" y="3466469"/>
            <a:ext cx="828676" cy="780980"/>
          </a:xfrm>
          <a:prstGeom prst="rect">
            <a:avLst/>
          </a:prstGeom>
          <a:solidFill>
            <a:schemeClr val="accent2">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b="1" dirty="0">
                <a:solidFill>
                  <a:srgbClr val="FFFFFF"/>
                </a:solidFill>
              </a:rPr>
              <a:t>Supernatural</a:t>
            </a:r>
            <a:endParaRPr lang="en-GB" sz="600" b="1" dirty="0">
              <a:solidFill>
                <a:srgbClr val="FFFFFF"/>
              </a:solidFill>
            </a:endParaRPr>
          </a:p>
          <a:p>
            <a:pPr algn="ctr"/>
            <a:r>
              <a:rPr lang="en-GB" sz="600" dirty="0">
                <a:solidFill>
                  <a:srgbClr val="FFFFFF"/>
                </a:solidFill>
              </a:rPr>
              <a:t>- </a:t>
            </a:r>
            <a:r>
              <a:rPr lang="en-GB" sz="500" dirty="0">
                <a:solidFill>
                  <a:srgbClr val="FFFFFF"/>
                </a:solidFill>
              </a:rPr>
              <a:t>Witches are deliberately confusing</a:t>
            </a:r>
          </a:p>
          <a:p>
            <a:pPr algn="ctr"/>
            <a:r>
              <a:rPr lang="en-GB" sz="600" dirty="0">
                <a:solidFill>
                  <a:srgbClr val="FFFFFF"/>
                </a:solidFill>
              </a:rPr>
              <a:t>- Vision of dagger </a:t>
            </a:r>
          </a:p>
          <a:p>
            <a:pPr algn="ctr"/>
            <a:r>
              <a:rPr lang="en-GB" sz="600" dirty="0">
                <a:solidFill>
                  <a:srgbClr val="FFFFFF"/>
                </a:solidFill>
              </a:rPr>
              <a:t>- B’s ghost = guilt</a:t>
            </a:r>
          </a:p>
          <a:p>
            <a:pPr algn="ctr"/>
            <a:r>
              <a:rPr lang="en-GB" sz="600" dirty="0">
                <a:solidFill>
                  <a:srgbClr val="FFFFFF"/>
                </a:solidFill>
              </a:rPr>
              <a:t>- Apparitions and prophecies</a:t>
            </a:r>
          </a:p>
          <a:p>
            <a:pPr algn="ctr"/>
            <a:r>
              <a:rPr lang="en-GB" sz="600" dirty="0">
                <a:solidFill>
                  <a:srgbClr val="FFFFFF"/>
                </a:solidFill>
              </a:rPr>
              <a:t>- LM’s bloody hands</a:t>
            </a:r>
          </a:p>
        </p:txBody>
      </p:sp>
      <p:sp>
        <p:nvSpPr>
          <p:cNvPr id="48" name="Rectangle 47"/>
          <p:cNvSpPr/>
          <p:nvPr/>
        </p:nvSpPr>
        <p:spPr>
          <a:xfrm>
            <a:off x="6612427" y="3466469"/>
            <a:ext cx="828676" cy="780980"/>
          </a:xfrm>
          <a:prstGeom prst="rect">
            <a:avLst/>
          </a:prstGeom>
          <a:solidFill>
            <a:schemeClr val="tx2">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b="1" dirty="0">
                <a:solidFill>
                  <a:srgbClr val="FFFFFF"/>
                </a:solidFill>
              </a:rPr>
              <a:t>Fate vs Free Will</a:t>
            </a:r>
            <a:endParaRPr lang="en-GB" sz="600" b="1" dirty="0">
              <a:solidFill>
                <a:srgbClr val="FFFFFF"/>
              </a:solidFill>
            </a:endParaRPr>
          </a:p>
          <a:p>
            <a:pPr algn="ctr"/>
            <a:r>
              <a:rPr lang="en-GB" sz="600" dirty="0">
                <a:solidFill>
                  <a:srgbClr val="FFFFFF"/>
                </a:solidFill>
              </a:rPr>
              <a:t>- M’s choices?</a:t>
            </a:r>
          </a:p>
          <a:p>
            <a:pPr algn="ctr"/>
            <a:r>
              <a:rPr lang="en-GB" sz="600" dirty="0">
                <a:solidFill>
                  <a:srgbClr val="FFFFFF"/>
                </a:solidFill>
              </a:rPr>
              <a:t>- M doomed from the start?</a:t>
            </a:r>
          </a:p>
          <a:p>
            <a:pPr algn="ctr"/>
            <a:r>
              <a:rPr lang="en-GB" sz="600" dirty="0">
                <a:solidFill>
                  <a:srgbClr val="FFFFFF"/>
                </a:solidFill>
              </a:rPr>
              <a:t>- M believes his fate</a:t>
            </a:r>
            <a:br>
              <a:rPr lang="en-GB" sz="600" dirty="0">
                <a:solidFill>
                  <a:srgbClr val="FFFFFF"/>
                </a:solidFill>
              </a:rPr>
            </a:br>
            <a:r>
              <a:rPr lang="en-GB" sz="600" dirty="0">
                <a:solidFill>
                  <a:srgbClr val="FFFFFF"/>
                </a:solidFill>
              </a:rPr>
              <a:t>- B doesn’t act on prophecy</a:t>
            </a:r>
          </a:p>
          <a:p>
            <a:pPr algn="ctr"/>
            <a:r>
              <a:rPr lang="en-GB" sz="600" dirty="0">
                <a:solidFill>
                  <a:srgbClr val="FFFFFF"/>
                </a:solidFill>
              </a:rPr>
              <a:t>- </a:t>
            </a:r>
            <a:r>
              <a:rPr lang="en-GB" sz="500" dirty="0">
                <a:solidFill>
                  <a:srgbClr val="FFFFFF"/>
                </a:solidFill>
              </a:rPr>
              <a:t>M loses control of life</a:t>
            </a:r>
          </a:p>
        </p:txBody>
      </p:sp>
      <p:sp>
        <p:nvSpPr>
          <p:cNvPr id="49" name="Rectangle 48"/>
          <p:cNvSpPr/>
          <p:nvPr/>
        </p:nvSpPr>
        <p:spPr>
          <a:xfrm>
            <a:off x="7441103" y="3466469"/>
            <a:ext cx="828676" cy="780980"/>
          </a:xfrm>
          <a:prstGeom prst="rect">
            <a:avLst/>
          </a:prstGeom>
          <a:solidFill>
            <a:schemeClr val="accent3">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b="1" dirty="0">
                <a:solidFill>
                  <a:srgbClr val="FFFFFF"/>
                </a:solidFill>
              </a:rPr>
              <a:t>Reality vs appearance</a:t>
            </a:r>
            <a:endParaRPr lang="en-GB" sz="400" b="1" dirty="0">
              <a:solidFill>
                <a:srgbClr val="FFFFFF"/>
              </a:solidFill>
            </a:endParaRPr>
          </a:p>
          <a:p>
            <a:pPr algn="ctr"/>
            <a:r>
              <a:rPr lang="en-GB" sz="600" dirty="0">
                <a:solidFill>
                  <a:srgbClr val="FFFFFF"/>
                </a:solidFill>
              </a:rPr>
              <a:t>- ‘Fair is foul’ </a:t>
            </a:r>
          </a:p>
          <a:p>
            <a:pPr algn="ctr"/>
            <a:r>
              <a:rPr lang="en-GB" sz="600" dirty="0">
                <a:solidFill>
                  <a:srgbClr val="FFFFFF"/>
                </a:solidFill>
              </a:rPr>
              <a:t>- </a:t>
            </a:r>
            <a:r>
              <a:rPr lang="en-GB" sz="500" dirty="0">
                <a:solidFill>
                  <a:srgbClr val="FFFFFF"/>
                </a:solidFill>
              </a:rPr>
              <a:t>Hiding true thoughts</a:t>
            </a:r>
          </a:p>
          <a:p>
            <a:pPr algn="ctr"/>
            <a:r>
              <a:rPr lang="en-GB" sz="600" dirty="0">
                <a:solidFill>
                  <a:srgbClr val="FFFFFF"/>
                </a:solidFill>
              </a:rPr>
              <a:t>- </a:t>
            </a:r>
            <a:r>
              <a:rPr lang="en-GB" sz="500" dirty="0">
                <a:solidFill>
                  <a:srgbClr val="FFFFFF"/>
                </a:solidFill>
              </a:rPr>
              <a:t>Harder to hide (LM)</a:t>
            </a:r>
          </a:p>
          <a:p>
            <a:pPr algn="ctr"/>
            <a:r>
              <a:rPr lang="en-GB" sz="600" dirty="0">
                <a:solidFill>
                  <a:srgbClr val="FFFFFF"/>
                </a:solidFill>
              </a:rPr>
              <a:t>- Too trusting of appearances? (D)</a:t>
            </a:r>
          </a:p>
          <a:p>
            <a:pPr algn="ctr"/>
            <a:r>
              <a:rPr lang="en-GB" sz="600" dirty="0">
                <a:solidFill>
                  <a:srgbClr val="FFFFFF"/>
                </a:solidFill>
              </a:rPr>
              <a:t>- Audience see ‘true’ characters</a:t>
            </a:r>
          </a:p>
        </p:txBody>
      </p:sp>
      <p:sp>
        <p:nvSpPr>
          <p:cNvPr id="50" name="Rectangle 49"/>
          <p:cNvSpPr/>
          <p:nvPr/>
        </p:nvSpPr>
        <p:spPr>
          <a:xfrm>
            <a:off x="5783751" y="4247449"/>
            <a:ext cx="828676" cy="780980"/>
          </a:xfrm>
          <a:prstGeom prst="rect">
            <a:avLst/>
          </a:prstGeom>
          <a:solidFill>
            <a:schemeClr val="accent6">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b="1" dirty="0">
                <a:solidFill>
                  <a:srgbClr val="FFFFFF"/>
                </a:solidFill>
              </a:rPr>
              <a:t>Ambition</a:t>
            </a:r>
            <a:endParaRPr lang="en-GB" sz="600" b="1" dirty="0">
              <a:solidFill>
                <a:srgbClr val="FFFFFF"/>
              </a:solidFill>
            </a:endParaRPr>
          </a:p>
          <a:p>
            <a:pPr algn="ctr"/>
            <a:r>
              <a:rPr lang="en-GB" sz="600" dirty="0">
                <a:solidFill>
                  <a:srgbClr val="FFFFFF"/>
                </a:solidFill>
              </a:rPr>
              <a:t>- Motivates M &amp; LM </a:t>
            </a:r>
          </a:p>
          <a:p>
            <a:pPr algn="ctr"/>
            <a:r>
              <a:rPr lang="en-GB" sz="600" dirty="0">
                <a:solidFill>
                  <a:srgbClr val="FFFFFF"/>
                </a:solidFill>
              </a:rPr>
              <a:t>- M’s fatal flaw</a:t>
            </a:r>
          </a:p>
          <a:p>
            <a:pPr algn="ctr"/>
            <a:r>
              <a:rPr lang="en-GB" sz="600" dirty="0">
                <a:solidFill>
                  <a:srgbClr val="FFFFFF"/>
                </a:solidFill>
              </a:rPr>
              <a:t>- Corrupts M &amp; LM</a:t>
            </a:r>
          </a:p>
          <a:p>
            <a:pPr algn="ctr"/>
            <a:r>
              <a:rPr lang="en-GB" sz="600" dirty="0">
                <a:solidFill>
                  <a:srgbClr val="FFFFFF"/>
                </a:solidFill>
              </a:rPr>
              <a:t>- </a:t>
            </a:r>
            <a:r>
              <a:rPr lang="en-GB" sz="600" dirty="0" err="1">
                <a:solidFill>
                  <a:srgbClr val="FFFFFF"/>
                </a:solidFill>
              </a:rPr>
              <a:t>Macduff</a:t>
            </a:r>
            <a:r>
              <a:rPr lang="en-GB" sz="600" dirty="0">
                <a:solidFill>
                  <a:srgbClr val="FFFFFF"/>
                </a:solidFill>
              </a:rPr>
              <a:t> ambitious for Scotland</a:t>
            </a:r>
          </a:p>
          <a:p>
            <a:pPr algn="ctr"/>
            <a:r>
              <a:rPr lang="en-GB" sz="600" dirty="0">
                <a:solidFill>
                  <a:srgbClr val="FFFFFF"/>
                </a:solidFill>
              </a:rPr>
              <a:t>- </a:t>
            </a:r>
            <a:r>
              <a:rPr lang="en-GB" sz="600" dirty="0" err="1">
                <a:solidFill>
                  <a:srgbClr val="FFFFFF"/>
                </a:solidFill>
              </a:rPr>
              <a:t>Banquo</a:t>
            </a:r>
            <a:r>
              <a:rPr lang="en-GB" sz="600" dirty="0">
                <a:solidFill>
                  <a:srgbClr val="FFFFFF"/>
                </a:solidFill>
              </a:rPr>
              <a:t> doesn’t act on ambition</a:t>
            </a:r>
          </a:p>
        </p:txBody>
      </p:sp>
      <p:sp>
        <p:nvSpPr>
          <p:cNvPr id="51" name="Rectangle 50"/>
          <p:cNvSpPr/>
          <p:nvPr/>
        </p:nvSpPr>
        <p:spPr>
          <a:xfrm>
            <a:off x="6612427" y="4247449"/>
            <a:ext cx="828676" cy="780980"/>
          </a:xfrm>
          <a:prstGeom prst="rect">
            <a:avLst/>
          </a:prstGeom>
          <a:solidFill>
            <a:schemeClr val="accent4">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b="1" dirty="0">
                <a:solidFill>
                  <a:srgbClr val="FFFFFF"/>
                </a:solidFill>
              </a:rPr>
              <a:t>Good </a:t>
            </a:r>
            <a:r>
              <a:rPr lang="en-GB" sz="700" b="1" dirty="0" err="1">
                <a:solidFill>
                  <a:srgbClr val="FFFFFF"/>
                </a:solidFill>
              </a:rPr>
              <a:t>vs</a:t>
            </a:r>
            <a:r>
              <a:rPr lang="en-GB" sz="700" b="1" dirty="0">
                <a:solidFill>
                  <a:srgbClr val="FFFFFF"/>
                </a:solidFill>
              </a:rPr>
              <a:t> Evil</a:t>
            </a:r>
            <a:endParaRPr lang="en-GB" sz="600" b="1" dirty="0">
              <a:solidFill>
                <a:srgbClr val="FFFFFF"/>
              </a:solidFill>
            </a:endParaRPr>
          </a:p>
          <a:p>
            <a:pPr algn="ctr"/>
            <a:r>
              <a:rPr lang="en-GB" sz="600" dirty="0">
                <a:solidFill>
                  <a:srgbClr val="FFFFFF"/>
                </a:solidFill>
              </a:rPr>
              <a:t>- M initially good</a:t>
            </a:r>
          </a:p>
          <a:p>
            <a:pPr algn="ctr"/>
            <a:r>
              <a:rPr lang="en-GB" sz="600" dirty="0">
                <a:solidFill>
                  <a:srgbClr val="FFFFFF"/>
                </a:solidFill>
              </a:rPr>
              <a:t>- Women = evil?</a:t>
            </a:r>
          </a:p>
          <a:p>
            <a:pPr algn="ctr"/>
            <a:r>
              <a:rPr lang="en-GB" sz="600" dirty="0">
                <a:solidFill>
                  <a:srgbClr val="FFFFFF"/>
                </a:solidFill>
              </a:rPr>
              <a:t>- Constant battle</a:t>
            </a:r>
          </a:p>
          <a:p>
            <a:pPr algn="ctr"/>
            <a:r>
              <a:rPr lang="en-GB" sz="600" dirty="0">
                <a:solidFill>
                  <a:srgbClr val="FFFFFF"/>
                </a:solidFill>
              </a:rPr>
              <a:t>- M overcome by evil desires</a:t>
            </a:r>
          </a:p>
          <a:p>
            <a:pPr algn="ctr"/>
            <a:r>
              <a:rPr lang="en-GB" sz="600" dirty="0">
                <a:solidFill>
                  <a:srgbClr val="FFFFFF"/>
                </a:solidFill>
              </a:rPr>
              <a:t>- Religious conflict (Heaven and Hell)</a:t>
            </a:r>
          </a:p>
        </p:txBody>
      </p:sp>
      <p:sp>
        <p:nvSpPr>
          <p:cNvPr id="52" name="Rectangle 51"/>
          <p:cNvSpPr/>
          <p:nvPr/>
        </p:nvSpPr>
        <p:spPr>
          <a:xfrm>
            <a:off x="7441103" y="4247449"/>
            <a:ext cx="828676" cy="780980"/>
          </a:xfrm>
          <a:prstGeom prst="rect">
            <a:avLst/>
          </a:prstGeom>
          <a:solidFill>
            <a:schemeClr val="accent5">
              <a:lumMod val="75000"/>
            </a:schemeClr>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700" b="1" dirty="0">
                <a:solidFill>
                  <a:srgbClr val="FFFFFF"/>
                </a:solidFill>
              </a:rPr>
              <a:t>Loyalty/Betrayal</a:t>
            </a:r>
            <a:endParaRPr lang="en-GB" sz="600" b="1" dirty="0">
              <a:solidFill>
                <a:srgbClr val="FFFFFF"/>
              </a:solidFill>
            </a:endParaRPr>
          </a:p>
          <a:p>
            <a:pPr algn="ctr"/>
            <a:r>
              <a:rPr lang="en-GB" sz="600" dirty="0">
                <a:solidFill>
                  <a:srgbClr val="FFFFFF"/>
                </a:solidFill>
              </a:rPr>
              <a:t>- B &amp; </a:t>
            </a:r>
            <a:r>
              <a:rPr lang="en-GB" sz="600" dirty="0" err="1">
                <a:solidFill>
                  <a:srgbClr val="FFFFFF"/>
                </a:solidFill>
              </a:rPr>
              <a:t>Macduff</a:t>
            </a:r>
            <a:r>
              <a:rPr lang="en-GB" sz="600" dirty="0">
                <a:solidFill>
                  <a:srgbClr val="FFFFFF"/>
                </a:solidFill>
              </a:rPr>
              <a:t> loyal</a:t>
            </a:r>
          </a:p>
          <a:p>
            <a:pPr algn="ctr"/>
            <a:r>
              <a:rPr lang="en-GB" sz="600" dirty="0">
                <a:solidFill>
                  <a:srgbClr val="FFFFFF"/>
                </a:solidFill>
              </a:rPr>
              <a:t>- M &amp; LM pretend to be loyal</a:t>
            </a:r>
          </a:p>
          <a:p>
            <a:pPr algn="ctr"/>
            <a:r>
              <a:rPr lang="en-GB" sz="600" dirty="0">
                <a:solidFill>
                  <a:srgbClr val="FFFFFF"/>
                </a:solidFill>
              </a:rPr>
              <a:t>- Loyalty to Scotland</a:t>
            </a:r>
          </a:p>
          <a:p>
            <a:pPr algn="ctr"/>
            <a:r>
              <a:rPr lang="en-GB" sz="600" dirty="0">
                <a:solidFill>
                  <a:srgbClr val="FFFFFF"/>
                </a:solidFill>
              </a:rPr>
              <a:t>- Betraying God </a:t>
            </a:r>
          </a:p>
          <a:p>
            <a:pPr algn="ctr"/>
            <a:r>
              <a:rPr lang="en-GB" sz="600" dirty="0">
                <a:solidFill>
                  <a:srgbClr val="FFFFFF"/>
                </a:solidFill>
              </a:rPr>
              <a:t>- Macbeth doesn’t earn loyalty as King</a:t>
            </a:r>
          </a:p>
        </p:txBody>
      </p:sp>
      <p:sp>
        <p:nvSpPr>
          <p:cNvPr id="53" name="Rectangle 52"/>
          <p:cNvSpPr/>
          <p:nvPr/>
        </p:nvSpPr>
        <p:spPr>
          <a:xfrm>
            <a:off x="5783148" y="702273"/>
            <a:ext cx="1657352" cy="204016"/>
          </a:xfrm>
          <a:prstGeom prst="rect">
            <a:avLst/>
          </a:prstGeom>
          <a:solidFill>
            <a:schemeClr val="tx1"/>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b="1" dirty="0">
                <a:solidFill>
                  <a:schemeClr val="bg1"/>
                </a:solidFill>
              </a:rPr>
              <a:t>Characters</a:t>
            </a:r>
            <a:endParaRPr lang="en-GB" sz="900" dirty="0">
              <a:solidFill>
                <a:schemeClr val="bg1"/>
              </a:solidFill>
            </a:endParaRPr>
          </a:p>
        </p:txBody>
      </p:sp>
      <p:sp>
        <p:nvSpPr>
          <p:cNvPr id="54" name="Rectangle 53"/>
          <p:cNvSpPr/>
          <p:nvPr/>
        </p:nvSpPr>
        <p:spPr>
          <a:xfrm>
            <a:off x="5784858" y="3327139"/>
            <a:ext cx="2486028" cy="138165"/>
          </a:xfrm>
          <a:prstGeom prst="rect">
            <a:avLst/>
          </a:prstGeom>
          <a:solidFill>
            <a:srgbClr val="000000"/>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b="1" dirty="0">
                <a:solidFill>
                  <a:srgbClr val="FFFFFF"/>
                </a:solidFill>
              </a:rPr>
              <a:t>Themes</a:t>
            </a:r>
            <a:endParaRPr lang="en-GB" sz="800" dirty="0">
              <a:solidFill>
                <a:srgbClr val="FFFFFF"/>
              </a:solidFill>
            </a:endParaRPr>
          </a:p>
        </p:txBody>
      </p:sp>
      <p:sp>
        <p:nvSpPr>
          <p:cNvPr id="55" name="TextBox 54"/>
          <p:cNvSpPr txBox="1"/>
          <p:nvPr/>
        </p:nvSpPr>
        <p:spPr>
          <a:xfrm>
            <a:off x="7440502" y="659097"/>
            <a:ext cx="900979" cy="169277"/>
          </a:xfrm>
          <a:prstGeom prst="rect">
            <a:avLst/>
          </a:prstGeom>
          <a:noFill/>
        </p:spPr>
        <p:txBody>
          <a:bodyPr wrap="square" rtlCol="0">
            <a:spAutoFit/>
          </a:bodyPr>
          <a:lstStyle/>
          <a:p>
            <a:pPr algn="ctr"/>
            <a:r>
              <a:rPr lang="en-GB" sz="500" i="1" dirty="0">
                <a:solidFill>
                  <a:schemeClr val="tx2">
                    <a:lumMod val="75000"/>
                  </a:schemeClr>
                </a:solidFill>
              </a:rPr>
              <a:t>Unsex me here 1:5</a:t>
            </a:r>
          </a:p>
        </p:txBody>
      </p:sp>
      <p:sp>
        <p:nvSpPr>
          <p:cNvPr id="56" name="TextBox 55"/>
          <p:cNvSpPr txBox="1"/>
          <p:nvPr/>
        </p:nvSpPr>
        <p:spPr>
          <a:xfrm>
            <a:off x="7355551" y="793196"/>
            <a:ext cx="986532" cy="246221"/>
          </a:xfrm>
          <a:prstGeom prst="rect">
            <a:avLst/>
          </a:prstGeom>
          <a:noFill/>
        </p:spPr>
        <p:txBody>
          <a:bodyPr wrap="square" rtlCol="0">
            <a:spAutoFit/>
          </a:bodyPr>
          <a:lstStyle/>
          <a:p>
            <a:pPr algn="ctr"/>
            <a:r>
              <a:rPr lang="en-GB" sz="500" i="1" dirty="0">
                <a:solidFill>
                  <a:schemeClr val="tx2">
                    <a:lumMod val="75000"/>
                  </a:schemeClr>
                </a:solidFill>
              </a:rPr>
              <a:t>Look like the innocent flower, but be the serpent </a:t>
            </a:r>
            <a:r>
              <a:rPr lang="en-GB" sz="500" i="1" dirty="0" err="1">
                <a:solidFill>
                  <a:schemeClr val="tx2">
                    <a:lumMod val="75000"/>
                  </a:schemeClr>
                </a:solidFill>
              </a:rPr>
              <a:t>under’t</a:t>
            </a:r>
            <a:r>
              <a:rPr lang="en-GB" sz="500" i="1" dirty="0">
                <a:solidFill>
                  <a:schemeClr val="tx2">
                    <a:lumMod val="75000"/>
                  </a:schemeClr>
                </a:solidFill>
              </a:rPr>
              <a:t> 1:5</a:t>
            </a:r>
          </a:p>
        </p:txBody>
      </p:sp>
      <p:sp>
        <p:nvSpPr>
          <p:cNvPr id="57" name="TextBox 56"/>
          <p:cNvSpPr txBox="1"/>
          <p:nvPr/>
        </p:nvSpPr>
        <p:spPr>
          <a:xfrm>
            <a:off x="7441105" y="1019247"/>
            <a:ext cx="900979" cy="169277"/>
          </a:xfrm>
          <a:prstGeom prst="rect">
            <a:avLst/>
          </a:prstGeom>
          <a:noFill/>
        </p:spPr>
        <p:txBody>
          <a:bodyPr wrap="square" rtlCol="0">
            <a:spAutoFit/>
          </a:bodyPr>
          <a:lstStyle/>
          <a:p>
            <a:pPr algn="ctr"/>
            <a:r>
              <a:rPr lang="en-GB" sz="500" i="1" dirty="0" err="1">
                <a:solidFill>
                  <a:schemeClr val="tx2">
                    <a:lumMod val="75000"/>
                  </a:schemeClr>
                </a:solidFill>
              </a:rPr>
              <a:t>dash’d</a:t>
            </a:r>
            <a:r>
              <a:rPr lang="en-GB" sz="500" i="1" dirty="0">
                <a:solidFill>
                  <a:schemeClr val="tx2">
                    <a:lumMod val="75000"/>
                  </a:schemeClr>
                </a:solidFill>
              </a:rPr>
              <a:t> the brains out 1:7</a:t>
            </a:r>
          </a:p>
        </p:txBody>
      </p:sp>
      <p:sp>
        <p:nvSpPr>
          <p:cNvPr id="58" name="TextBox 57"/>
          <p:cNvSpPr txBox="1"/>
          <p:nvPr/>
        </p:nvSpPr>
        <p:spPr>
          <a:xfrm>
            <a:off x="7475098" y="1188524"/>
            <a:ext cx="900979" cy="246221"/>
          </a:xfrm>
          <a:prstGeom prst="rect">
            <a:avLst/>
          </a:prstGeom>
          <a:noFill/>
        </p:spPr>
        <p:txBody>
          <a:bodyPr wrap="square" rtlCol="0">
            <a:spAutoFit/>
          </a:bodyPr>
          <a:lstStyle/>
          <a:p>
            <a:pPr algn="ctr"/>
            <a:r>
              <a:rPr lang="is-IS" sz="500" i="1" dirty="0">
                <a:solidFill>
                  <a:schemeClr val="tx2">
                    <a:lumMod val="75000"/>
                  </a:schemeClr>
                </a:solidFill>
              </a:rPr>
              <a:t>…but I shame to wear a heart so white 2:2</a:t>
            </a:r>
            <a:endParaRPr lang="en-GB" sz="500" i="1" dirty="0">
              <a:solidFill>
                <a:schemeClr val="tx2">
                  <a:lumMod val="75000"/>
                </a:schemeClr>
              </a:solidFill>
            </a:endParaRPr>
          </a:p>
        </p:txBody>
      </p:sp>
      <p:sp>
        <p:nvSpPr>
          <p:cNvPr id="59" name="TextBox 58"/>
          <p:cNvSpPr txBox="1"/>
          <p:nvPr/>
        </p:nvSpPr>
        <p:spPr>
          <a:xfrm>
            <a:off x="7475776" y="1371754"/>
            <a:ext cx="900979" cy="246221"/>
          </a:xfrm>
          <a:prstGeom prst="rect">
            <a:avLst/>
          </a:prstGeom>
          <a:noFill/>
        </p:spPr>
        <p:txBody>
          <a:bodyPr wrap="square" rtlCol="0">
            <a:spAutoFit/>
          </a:bodyPr>
          <a:lstStyle/>
          <a:p>
            <a:pPr algn="ctr"/>
            <a:r>
              <a:rPr lang="en-GB" sz="500" i="1" dirty="0">
                <a:solidFill>
                  <a:schemeClr val="tx2">
                    <a:lumMod val="75000"/>
                  </a:schemeClr>
                </a:solidFill>
              </a:rPr>
              <a:t>Out, damned spot! out, I say! 5:1</a:t>
            </a:r>
          </a:p>
        </p:txBody>
      </p:sp>
      <p:sp>
        <p:nvSpPr>
          <p:cNvPr id="60" name="TextBox 59"/>
          <p:cNvSpPr txBox="1"/>
          <p:nvPr/>
        </p:nvSpPr>
        <p:spPr>
          <a:xfrm>
            <a:off x="7440502" y="1594839"/>
            <a:ext cx="900979" cy="246221"/>
          </a:xfrm>
          <a:prstGeom prst="rect">
            <a:avLst/>
          </a:prstGeom>
          <a:noFill/>
        </p:spPr>
        <p:txBody>
          <a:bodyPr wrap="square" rtlCol="0">
            <a:spAutoFit/>
          </a:bodyPr>
          <a:lstStyle/>
          <a:p>
            <a:pPr algn="ctr"/>
            <a:r>
              <a:rPr lang="en-GB" sz="500" i="1" dirty="0">
                <a:solidFill>
                  <a:schemeClr val="accent6">
                    <a:lumMod val="75000"/>
                  </a:schemeClr>
                </a:solidFill>
              </a:rPr>
              <a:t>Lesser than Macbeth, and greater 1:3</a:t>
            </a:r>
          </a:p>
        </p:txBody>
      </p:sp>
      <p:sp>
        <p:nvSpPr>
          <p:cNvPr id="61" name="TextBox 60"/>
          <p:cNvSpPr txBox="1"/>
          <p:nvPr/>
        </p:nvSpPr>
        <p:spPr>
          <a:xfrm>
            <a:off x="7441105" y="1772456"/>
            <a:ext cx="900979" cy="246221"/>
          </a:xfrm>
          <a:prstGeom prst="rect">
            <a:avLst/>
          </a:prstGeom>
          <a:noFill/>
        </p:spPr>
        <p:txBody>
          <a:bodyPr wrap="square" rtlCol="0">
            <a:spAutoFit/>
          </a:bodyPr>
          <a:lstStyle/>
          <a:p>
            <a:pPr algn="ctr"/>
            <a:r>
              <a:rPr lang="en-GB" sz="500" i="1" dirty="0">
                <a:solidFill>
                  <a:schemeClr val="accent6">
                    <a:lumMod val="75000"/>
                  </a:schemeClr>
                </a:solidFill>
              </a:rPr>
              <a:t>I fear thou </a:t>
            </a:r>
            <a:r>
              <a:rPr lang="en-GB" sz="500" i="1" dirty="0" err="1">
                <a:solidFill>
                  <a:schemeClr val="accent6">
                    <a:lumMod val="75000"/>
                  </a:schemeClr>
                </a:solidFill>
              </a:rPr>
              <a:t>play’dst</a:t>
            </a:r>
            <a:r>
              <a:rPr lang="en-GB" sz="500" i="1" dirty="0">
                <a:solidFill>
                  <a:schemeClr val="accent6">
                    <a:lumMod val="75000"/>
                  </a:schemeClr>
                </a:solidFill>
              </a:rPr>
              <a:t> most foully </a:t>
            </a:r>
            <a:r>
              <a:rPr lang="en-GB" sz="500" i="1" dirty="0" err="1">
                <a:solidFill>
                  <a:schemeClr val="accent6">
                    <a:lumMod val="75000"/>
                  </a:schemeClr>
                </a:solidFill>
              </a:rPr>
              <a:t>for’t</a:t>
            </a:r>
            <a:r>
              <a:rPr lang="en-GB" sz="500" i="1" dirty="0">
                <a:solidFill>
                  <a:schemeClr val="accent6">
                    <a:lumMod val="75000"/>
                  </a:schemeClr>
                </a:solidFill>
              </a:rPr>
              <a:t> 3:1</a:t>
            </a:r>
          </a:p>
        </p:txBody>
      </p:sp>
      <p:sp>
        <p:nvSpPr>
          <p:cNvPr id="62" name="TextBox 61"/>
          <p:cNvSpPr txBox="1"/>
          <p:nvPr/>
        </p:nvSpPr>
        <p:spPr>
          <a:xfrm>
            <a:off x="7476381" y="1962632"/>
            <a:ext cx="806993" cy="246221"/>
          </a:xfrm>
          <a:prstGeom prst="rect">
            <a:avLst/>
          </a:prstGeom>
          <a:noFill/>
        </p:spPr>
        <p:txBody>
          <a:bodyPr wrap="square" rtlCol="0">
            <a:spAutoFit/>
          </a:bodyPr>
          <a:lstStyle/>
          <a:p>
            <a:pPr algn="ctr"/>
            <a:r>
              <a:rPr lang="en-GB" sz="500" i="1" dirty="0">
                <a:solidFill>
                  <a:schemeClr val="accent6">
                    <a:lumMod val="75000"/>
                  </a:schemeClr>
                </a:solidFill>
              </a:rPr>
              <a:t>Our fears in </a:t>
            </a:r>
            <a:r>
              <a:rPr lang="en-GB" sz="500" i="1" dirty="0" err="1">
                <a:solidFill>
                  <a:schemeClr val="accent6">
                    <a:lumMod val="75000"/>
                  </a:schemeClr>
                </a:solidFill>
              </a:rPr>
              <a:t>Banquo</a:t>
            </a:r>
            <a:r>
              <a:rPr lang="en-GB" sz="500" i="1" dirty="0">
                <a:solidFill>
                  <a:schemeClr val="accent6">
                    <a:lumMod val="75000"/>
                  </a:schemeClr>
                </a:solidFill>
              </a:rPr>
              <a:t> stick deep 3:1 </a:t>
            </a:r>
          </a:p>
        </p:txBody>
      </p:sp>
      <p:sp>
        <p:nvSpPr>
          <p:cNvPr id="63" name="TextBox 62"/>
          <p:cNvSpPr txBox="1"/>
          <p:nvPr/>
        </p:nvSpPr>
        <p:spPr>
          <a:xfrm>
            <a:off x="7382711" y="2127808"/>
            <a:ext cx="985928" cy="169277"/>
          </a:xfrm>
          <a:prstGeom prst="rect">
            <a:avLst/>
          </a:prstGeom>
          <a:noFill/>
        </p:spPr>
        <p:txBody>
          <a:bodyPr wrap="square" rtlCol="0">
            <a:spAutoFit/>
          </a:bodyPr>
          <a:lstStyle/>
          <a:p>
            <a:pPr algn="ctr"/>
            <a:r>
              <a:rPr lang="en-GB" sz="500" i="1" dirty="0">
                <a:solidFill>
                  <a:schemeClr val="accent6">
                    <a:lumMod val="75000"/>
                  </a:schemeClr>
                </a:solidFill>
              </a:rPr>
              <a:t>Take any shape but that  3:4</a:t>
            </a:r>
          </a:p>
        </p:txBody>
      </p:sp>
      <p:sp>
        <p:nvSpPr>
          <p:cNvPr id="64" name="TextBox 63"/>
          <p:cNvSpPr txBox="1"/>
          <p:nvPr/>
        </p:nvSpPr>
        <p:spPr>
          <a:xfrm>
            <a:off x="7475776" y="2276994"/>
            <a:ext cx="900979" cy="246221"/>
          </a:xfrm>
          <a:prstGeom prst="rect">
            <a:avLst/>
          </a:prstGeom>
          <a:noFill/>
        </p:spPr>
        <p:txBody>
          <a:bodyPr wrap="square" rtlCol="0">
            <a:spAutoFit/>
          </a:bodyPr>
          <a:lstStyle/>
          <a:p>
            <a:pPr algn="ctr"/>
            <a:r>
              <a:rPr lang="en-GB" sz="500" i="1" dirty="0">
                <a:solidFill>
                  <a:schemeClr val="accent6">
                    <a:lumMod val="75000"/>
                  </a:schemeClr>
                </a:solidFill>
              </a:rPr>
              <a:t>blood-</a:t>
            </a:r>
            <a:r>
              <a:rPr lang="en-GB" sz="500" i="1" dirty="0" err="1">
                <a:solidFill>
                  <a:schemeClr val="accent6">
                    <a:lumMod val="75000"/>
                  </a:schemeClr>
                </a:solidFill>
              </a:rPr>
              <a:t>bolter’d</a:t>
            </a:r>
            <a:r>
              <a:rPr lang="en-GB" sz="500" i="1" dirty="0">
                <a:solidFill>
                  <a:schemeClr val="accent6">
                    <a:lumMod val="75000"/>
                  </a:schemeClr>
                </a:solidFill>
              </a:rPr>
              <a:t> </a:t>
            </a:r>
            <a:r>
              <a:rPr lang="en-GB" sz="500" i="1" dirty="0" err="1">
                <a:solidFill>
                  <a:schemeClr val="accent6">
                    <a:lumMod val="75000"/>
                  </a:schemeClr>
                </a:solidFill>
              </a:rPr>
              <a:t>Banquo</a:t>
            </a:r>
            <a:r>
              <a:rPr lang="en-GB" sz="500" i="1" dirty="0">
                <a:solidFill>
                  <a:schemeClr val="accent6">
                    <a:lumMod val="75000"/>
                  </a:schemeClr>
                </a:solidFill>
              </a:rPr>
              <a:t> smiles upon me 4:1</a:t>
            </a:r>
          </a:p>
        </p:txBody>
      </p:sp>
      <p:sp>
        <p:nvSpPr>
          <p:cNvPr id="65" name="TextBox 64"/>
          <p:cNvSpPr txBox="1"/>
          <p:nvPr/>
        </p:nvSpPr>
        <p:spPr>
          <a:xfrm>
            <a:off x="7385697" y="2471641"/>
            <a:ext cx="986531" cy="246221"/>
          </a:xfrm>
          <a:prstGeom prst="rect">
            <a:avLst/>
          </a:prstGeom>
          <a:noFill/>
        </p:spPr>
        <p:txBody>
          <a:bodyPr wrap="square" rtlCol="0">
            <a:spAutoFit/>
          </a:bodyPr>
          <a:lstStyle/>
          <a:p>
            <a:pPr algn="ctr"/>
            <a:r>
              <a:rPr lang="en-GB" sz="500" i="1" dirty="0">
                <a:solidFill>
                  <a:schemeClr val="accent5">
                    <a:lumMod val="75000"/>
                  </a:schemeClr>
                </a:solidFill>
              </a:rPr>
              <a:t>The repetition, in a woman’s ear, would murder as it fell 2:3</a:t>
            </a:r>
          </a:p>
        </p:txBody>
      </p:sp>
      <p:sp>
        <p:nvSpPr>
          <p:cNvPr id="66" name="TextBox 65"/>
          <p:cNvSpPr txBox="1"/>
          <p:nvPr/>
        </p:nvSpPr>
        <p:spPr>
          <a:xfrm>
            <a:off x="7441708" y="2642994"/>
            <a:ext cx="900979" cy="169277"/>
          </a:xfrm>
          <a:prstGeom prst="rect">
            <a:avLst/>
          </a:prstGeom>
          <a:noFill/>
        </p:spPr>
        <p:txBody>
          <a:bodyPr wrap="square" rtlCol="0">
            <a:spAutoFit/>
          </a:bodyPr>
          <a:lstStyle/>
          <a:p>
            <a:pPr algn="ctr"/>
            <a:r>
              <a:rPr lang="en-GB" sz="500" i="1" dirty="0">
                <a:solidFill>
                  <a:schemeClr val="accent5">
                    <a:lumMod val="75000"/>
                  </a:schemeClr>
                </a:solidFill>
              </a:rPr>
              <a:t>No, cousin, I’ll to Fife 2:4 </a:t>
            </a:r>
          </a:p>
        </p:txBody>
      </p:sp>
      <p:sp>
        <p:nvSpPr>
          <p:cNvPr id="67" name="TextBox 66"/>
          <p:cNvSpPr txBox="1"/>
          <p:nvPr/>
        </p:nvSpPr>
        <p:spPr>
          <a:xfrm>
            <a:off x="7441708" y="2757486"/>
            <a:ext cx="900979" cy="246221"/>
          </a:xfrm>
          <a:prstGeom prst="rect">
            <a:avLst/>
          </a:prstGeom>
          <a:noFill/>
        </p:spPr>
        <p:txBody>
          <a:bodyPr wrap="square" rtlCol="0">
            <a:spAutoFit/>
          </a:bodyPr>
          <a:lstStyle/>
          <a:p>
            <a:pPr algn="ctr"/>
            <a:r>
              <a:rPr lang="is-IS" sz="500" i="1" dirty="0">
                <a:solidFill>
                  <a:schemeClr val="accent5">
                    <a:lumMod val="75000"/>
                  </a:schemeClr>
                </a:solidFill>
              </a:rPr>
              <a:t>…to do harm is often laudable 4:2 (LM)</a:t>
            </a:r>
            <a:endParaRPr lang="en-GB" sz="500" i="1" dirty="0">
              <a:solidFill>
                <a:schemeClr val="accent5">
                  <a:lumMod val="75000"/>
                </a:schemeClr>
              </a:solidFill>
            </a:endParaRPr>
          </a:p>
        </p:txBody>
      </p:sp>
      <p:sp>
        <p:nvSpPr>
          <p:cNvPr id="68" name="TextBox 67"/>
          <p:cNvSpPr txBox="1"/>
          <p:nvPr/>
        </p:nvSpPr>
        <p:spPr>
          <a:xfrm>
            <a:off x="7475701" y="2945717"/>
            <a:ext cx="900979" cy="246221"/>
          </a:xfrm>
          <a:prstGeom prst="rect">
            <a:avLst/>
          </a:prstGeom>
          <a:noFill/>
        </p:spPr>
        <p:txBody>
          <a:bodyPr wrap="square" rtlCol="0">
            <a:spAutoFit/>
          </a:bodyPr>
          <a:lstStyle/>
          <a:p>
            <a:pPr algn="ctr"/>
            <a:r>
              <a:rPr lang="en-GB" sz="500" i="1" dirty="0">
                <a:solidFill>
                  <a:schemeClr val="accent5">
                    <a:lumMod val="75000"/>
                  </a:schemeClr>
                </a:solidFill>
              </a:rPr>
              <a:t>But I must also feel it as a man 4:3</a:t>
            </a:r>
          </a:p>
        </p:txBody>
      </p:sp>
      <p:sp>
        <p:nvSpPr>
          <p:cNvPr id="69" name="TextBox 68"/>
          <p:cNvSpPr txBox="1"/>
          <p:nvPr/>
        </p:nvSpPr>
        <p:spPr>
          <a:xfrm>
            <a:off x="7476381" y="3103675"/>
            <a:ext cx="900979" cy="246221"/>
          </a:xfrm>
          <a:prstGeom prst="rect">
            <a:avLst/>
          </a:prstGeom>
          <a:noFill/>
        </p:spPr>
        <p:txBody>
          <a:bodyPr wrap="square" rtlCol="0">
            <a:spAutoFit/>
          </a:bodyPr>
          <a:lstStyle/>
          <a:p>
            <a:pPr algn="ctr"/>
            <a:r>
              <a:rPr lang="is-IS" sz="500" i="1" dirty="0">
                <a:solidFill>
                  <a:schemeClr val="accent5">
                    <a:lumMod val="75000"/>
                  </a:schemeClr>
                </a:solidFill>
              </a:rPr>
              <a:t>…from his mother’s womb untimely ripped 5:8</a:t>
            </a:r>
            <a:endParaRPr lang="en-GB" sz="500" i="1" dirty="0">
              <a:solidFill>
                <a:schemeClr val="accent5">
                  <a:lumMod val="75000"/>
                </a:schemeClr>
              </a:solidFill>
            </a:endParaRPr>
          </a:p>
        </p:txBody>
      </p:sp>
      <p:sp>
        <p:nvSpPr>
          <p:cNvPr id="70" name="TextBox 69"/>
          <p:cNvSpPr txBox="1"/>
          <p:nvPr/>
        </p:nvSpPr>
        <p:spPr>
          <a:xfrm>
            <a:off x="4890754" y="620436"/>
            <a:ext cx="900979" cy="246221"/>
          </a:xfrm>
          <a:prstGeom prst="rect">
            <a:avLst/>
          </a:prstGeom>
          <a:noFill/>
        </p:spPr>
        <p:txBody>
          <a:bodyPr wrap="square" rtlCol="0">
            <a:spAutoFit/>
          </a:bodyPr>
          <a:lstStyle/>
          <a:p>
            <a:pPr algn="ctr"/>
            <a:r>
              <a:rPr lang="en-GB" sz="500" i="1" dirty="0">
                <a:solidFill>
                  <a:schemeClr val="accent2">
                    <a:lumMod val="75000"/>
                  </a:schemeClr>
                </a:solidFill>
              </a:rPr>
              <a:t>So foul and fair a day I have not seen 1:3</a:t>
            </a:r>
          </a:p>
        </p:txBody>
      </p:sp>
      <p:sp>
        <p:nvSpPr>
          <p:cNvPr id="71" name="TextBox 70"/>
          <p:cNvSpPr txBox="1"/>
          <p:nvPr/>
        </p:nvSpPr>
        <p:spPr>
          <a:xfrm>
            <a:off x="4891357" y="797355"/>
            <a:ext cx="900979" cy="246221"/>
          </a:xfrm>
          <a:prstGeom prst="rect">
            <a:avLst/>
          </a:prstGeom>
          <a:noFill/>
        </p:spPr>
        <p:txBody>
          <a:bodyPr wrap="square" rtlCol="0">
            <a:spAutoFit/>
          </a:bodyPr>
          <a:lstStyle/>
          <a:p>
            <a:pPr algn="ctr"/>
            <a:r>
              <a:rPr lang="en-GB" sz="500" i="1" dirty="0">
                <a:solidFill>
                  <a:schemeClr val="accent2">
                    <a:lumMod val="75000"/>
                  </a:schemeClr>
                </a:solidFill>
              </a:rPr>
              <a:t>art thou but a dagger of the mind 2:1</a:t>
            </a:r>
          </a:p>
        </p:txBody>
      </p:sp>
      <p:sp>
        <p:nvSpPr>
          <p:cNvPr id="72" name="TextBox 71"/>
          <p:cNvSpPr txBox="1"/>
          <p:nvPr/>
        </p:nvSpPr>
        <p:spPr>
          <a:xfrm>
            <a:off x="4872321" y="961736"/>
            <a:ext cx="900979" cy="246221"/>
          </a:xfrm>
          <a:prstGeom prst="rect">
            <a:avLst/>
          </a:prstGeom>
          <a:noFill/>
        </p:spPr>
        <p:txBody>
          <a:bodyPr wrap="square" rtlCol="0">
            <a:spAutoFit/>
          </a:bodyPr>
          <a:lstStyle/>
          <a:p>
            <a:pPr algn="ctr"/>
            <a:r>
              <a:rPr lang="en-GB" sz="500" i="1" dirty="0">
                <a:solidFill>
                  <a:schemeClr val="accent2">
                    <a:lumMod val="75000"/>
                  </a:schemeClr>
                </a:solidFill>
              </a:rPr>
              <a:t>O, full of Scorpions is my mind, dear wife! 3:2</a:t>
            </a:r>
          </a:p>
        </p:txBody>
      </p:sp>
      <p:sp>
        <p:nvSpPr>
          <p:cNvPr id="73" name="TextBox 72"/>
          <p:cNvSpPr txBox="1"/>
          <p:nvPr/>
        </p:nvSpPr>
        <p:spPr>
          <a:xfrm>
            <a:off x="4714006" y="1163816"/>
            <a:ext cx="1112322" cy="169277"/>
          </a:xfrm>
          <a:prstGeom prst="rect">
            <a:avLst/>
          </a:prstGeom>
          <a:noFill/>
        </p:spPr>
        <p:txBody>
          <a:bodyPr wrap="square" rtlCol="0">
            <a:spAutoFit/>
          </a:bodyPr>
          <a:lstStyle/>
          <a:p>
            <a:pPr algn="ctr"/>
            <a:r>
              <a:rPr lang="en-GB" sz="500" i="1" dirty="0">
                <a:solidFill>
                  <a:schemeClr val="accent2">
                    <a:lumMod val="75000"/>
                  </a:schemeClr>
                </a:solidFill>
              </a:rPr>
              <a:t>I am in blood </a:t>
            </a:r>
            <a:r>
              <a:rPr lang="en-GB" sz="500" i="1" dirty="0" err="1">
                <a:solidFill>
                  <a:schemeClr val="accent2">
                    <a:lumMod val="75000"/>
                  </a:schemeClr>
                </a:solidFill>
              </a:rPr>
              <a:t>stepp’d</a:t>
            </a:r>
            <a:r>
              <a:rPr lang="en-GB" sz="500" i="1" dirty="0">
                <a:solidFill>
                  <a:schemeClr val="accent2">
                    <a:lumMod val="75000"/>
                  </a:schemeClr>
                </a:solidFill>
              </a:rPr>
              <a:t> in so far </a:t>
            </a:r>
            <a:r>
              <a:rPr lang="is-IS" sz="500" i="1" dirty="0">
                <a:solidFill>
                  <a:schemeClr val="accent2">
                    <a:lumMod val="75000"/>
                  </a:schemeClr>
                </a:solidFill>
              </a:rPr>
              <a:t>…3:4</a:t>
            </a:r>
            <a:endParaRPr lang="en-GB" sz="500" i="1" dirty="0">
              <a:solidFill>
                <a:schemeClr val="accent2">
                  <a:lumMod val="75000"/>
                </a:schemeClr>
              </a:solidFill>
            </a:endParaRPr>
          </a:p>
        </p:txBody>
      </p:sp>
      <p:sp>
        <p:nvSpPr>
          <p:cNvPr id="74" name="TextBox 73"/>
          <p:cNvSpPr txBox="1"/>
          <p:nvPr/>
        </p:nvSpPr>
        <p:spPr>
          <a:xfrm>
            <a:off x="4926030" y="1302262"/>
            <a:ext cx="900979" cy="246221"/>
          </a:xfrm>
          <a:prstGeom prst="rect">
            <a:avLst/>
          </a:prstGeom>
          <a:noFill/>
        </p:spPr>
        <p:txBody>
          <a:bodyPr wrap="square" rtlCol="0">
            <a:spAutoFit/>
          </a:bodyPr>
          <a:lstStyle/>
          <a:p>
            <a:pPr algn="ctr"/>
            <a:r>
              <a:rPr lang="en-GB" sz="500" i="1" dirty="0">
                <a:solidFill>
                  <a:schemeClr val="accent2">
                    <a:lumMod val="75000"/>
                  </a:schemeClr>
                </a:solidFill>
              </a:rPr>
              <a:t>Life’s but a walking shadow, a poor player</a:t>
            </a:r>
            <a:r>
              <a:rPr lang="is-IS" sz="500" i="1" dirty="0">
                <a:solidFill>
                  <a:schemeClr val="accent2">
                    <a:lumMod val="75000"/>
                  </a:schemeClr>
                </a:solidFill>
              </a:rPr>
              <a:t>… 5:5</a:t>
            </a:r>
            <a:endParaRPr lang="en-GB" sz="500" i="1" dirty="0">
              <a:solidFill>
                <a:schemeClr val="accent2">
                  <a:lumMod val="75000"/>
                </a:schemeClr>
              </a:solidFill>
            </a:endParaRPr>
          </a:p>
        </p:txBody>
      </p:sp>
      <p:sp>
        <p:nvSpPr>
          <p:cNvPr id="75" name="TextBox 74"/>
          <p:cNvSpPr txBox="1"/>
          <p:nvPr/>
        </p:nvSpPr>
        <p:spPr>
          <a:xfrm>
            <a:off x="4836568" y="1520716"/>
            <a:ext cx="961867" cy="169277"/>
          </a:xfrm>
          <a:prstGeom prst="rect">
            <a:avLst/>
          </a:prstGeom>
          <a:noFill/>
        </p:spPr>
        <p:txBody>
          <a:bodyPr wrap="square" rtlCol="0">
            <a:spAutoFit/>
          </a:bodyPr>
          <a:lstStyle/>
          <a:p>
            <a:pPr algn="ctr"/>
            <a:r>
              <a:rPr lang="en-GB" sz="500" i="1" dirty="0">
                <a:solidFill>
                  <a:schemeClr val="accent3">
                    <a:lumMod val="75000"/>
                  </a:schemeClr>
                </a:solidFill>
              </a:rPr>
              <a:t>Fair is foul, and foul is fair 1:1</a:t>
            </a:r>
          </a:p>
        </p:txBody>
      </p:sp>
      <p:sp>
        <p:nvSpPr>
          <p:cNvPr id="76" name="TextBox 75"/>
          <p:cNvSpPr txBox="1"/>
          <p:nvPr/>
        </p:nvSpPr>
        <p:spPr>
          <a:xfrm>
            <a:off x="4839001" y="1619946"/>
            <a:ext cx="900979" cy="246221"/>
          </a:xfrm>
          <a:prstGeom prst="rect">
            <a:avLst/>
          </a:prstGeom>
          <a:noFill/>
        </p:spPr>
        <p:txBody>
          <a:bodyPr wrap="square" rtlCol="0">
            <a:spAutoFit/>
          </a:bodyPr>
          <a:lstStyle/>
          <a:p>
            <a:pPr algn="ctr"/>
            <a:r>
              <a:rPr lang="en-GB" sz="500" i="1" dirty="0">
                <a:solidFill>
                  <a:schemeClr val="accent3">
                    <a:lumMod val="75000"/>
                  </a:schemeClr>
                </a:solidFill>
              </a:rPr>
              <a:t>You secret, black, and midnight hags! 4:1</a:t>
            </a:r>
          </a:p>
        </p:txBody>
      </p:sp>
      <p:sp>
        <p:nvSpPr>
          <p:cNvPr id="77" name="TextBox 76"/>
          <p:cNvSpPr txBox="1"/>
          <p:nvPr/>
        </p:nvSpPr>
        <p:spPr>
          <a:xfrm>
            <a:off x="4813136" y="1807861"/>
            <a:ext cx="900979" cy="246221"/>
          </a:xfrm>
          <a:prstGeom prst="rect">
            <a:avLst/>
          </a:prstGeom>
          <a:noFill/>
        </p:spPr>
        <p:txBody>
          <a:bodyPr wrap="square" rtlCol="0">
            <a:spAutoFit/>
          </a:bodyPr>
          <a:lstStyle/>
          <a:p>
            <a:pPr algn="ctr"/>
            <a:r>
              <a:rPr lang="en-GB" sz="500" i="1" dirty="0">
                <a:solidFill>
                  <a:schemeClr val="accent3">
                    <a:lumMod val="75000"/>
                  </a:schemeClr>
                </a:solidFill>
              </a:rPr>
              <a:t>Loves for his own ends, not for you 3:5</a:t>
            </a:r>
          </a:p>
        </p:txBody>
      </p:sp>
      <p:sp>
        <p:nvSpPr>
          <p:cNvPr id="78" name="TextBox 77"/>
          <p:cNvSpPr txBox="1"/>
          <p:nvPr/>
        </p:nvSpPr>
        <p:spPr>
          <a:xfrm>
            <a:off x="4816167" y="2001073"/>
            <a:ext cx="900979" cy="246221"/>
          </a:xfrm>
          <a:prstGeom prst="rect">
            <a:avLst/>
          </a:prstGeom>
          <a:noFill/>
        </p:spPr>
        <p:txBody>
          <a:bodyPr wrap="square" rtlCol="0">
            <a:spAutoFit/>
          </a:bodyPr>
          <a:lstStyle/>
          <a:p>
            <a:pPr algn="ctr"/>
            <a:r>
              <a:rPr lang="en-GB" sz="500" i="1" dirty="0">
                <a:solidFill>
                  <a:schemeClr val="accent3">
                    <a:lumMod val="75000"/>
                  </a:schemeClr>
                </a:solidFill>
              </a:rPr>
              <a:t>I conjure you</a:t>
            </a:r>
            <a:r>
              <a:rPr lang="is-IS" sz="500" i="1" dirty="0">
                <a:solidFill>
                  <a:schemeClr val="accent3">
                    <a:lumMod val="75000"/>
                  </a:schemeClr>
                </a:solidFill>
              </a:rPr>
              <a:t>…answer me to what I ask you 4:1</a:t>
            </a:r>
            <a:endParaRPr lang="en-GB" sz="500" i="1" dirty="0">
              <a:solidFill>
                <a:schemeClr val="accent3">
                  <a:lumMod val="75000"/>
                </a:schemeClr>
              </a:solidFill>
            </a:endParaRPr>
          </a:p>
        </p:txBody>
      </p:sp>
      <p:sp>
        <p:nvSpPr>
          <p:cNvPr id="79" name="TextBox 78"/>
          <p:cNvSpPr txBox="1"/>
          <p:nvPr/>
        </p:nvSpPr>
        <p:spPr>
          <a:xfrm>
            <a:off x="4870167" y="2195942"/>
            <a:ext cx="900979" cy="246221"/>
          </a:xfrm>
          <a:prstGeom prst="rect">
            <a:avLst/>
          </a:prstGeom>
          <a:noFill/>
        </p:spPr>
        <p:txBody>
          <a:bodyPr wrap="square" rtlCol="0">
            <a:spAutoFit/>
          </a:bodyPr>
          <a:lstStyle/>
          <a:p>
            <a:pPr algn="ctr"/>
            <a:r>
              <a:rPr lang="en-GB" sz="500" i="1" dirty="0">
                <a:solidFill>
                  <a:schemeClr val="accent3">
                    <a:lumMod val="75000"/>
                  </a:schemeClr>
                </a:solidFill>
              </a:rPr>
              <a:t>Stay, you imperfect speakers, tell me more 1:3</a:t>
            </a:r>
          </a:p>
        </p:txBody>
      </p:sp>
      <p:sp>
        <p:nvSpPr>
          <p:cNvPr id="80" name="TextBox 79"/>
          <p:cNvSpPr txBox="1"/>
          <p:nvPr/>
        </p:nvSpPr>
        <p:spPr>
          <a:xfrm>
            <a:off x="4746138" y="2395071"/>
            <a:ext cx="1007402" cy="169277"/>
          </a:xfrm>
          <a:prstGeom prst="rect">
            <a:avLst/>
          </a:prstGeom>
          <a:noFill/>
        </p:spPr>
        <p:txBody>
          <a:bodyPr wrap="square" rtlCol="0">
            <a:spAutoFit/>
          </a:bodyPr>
          <a:lstStyle/>
          <a:p>
            <a:pPr algn="ctr"/>
            <a:r>
              <a:rPr lang="en-GB" sz="500" i="1" dirty="0">
                <a:solidFill>
                  <a:schemeClr val="accent4">
                    <a:lumMod val="75000"/>
                  </a:schemeClr>
                </a:solidFill>
              </a:rPr>
              <a:t>I have begun to plant thee 1:4</a:t>
            </a:r>
          </a:p>
        </p:txBody>
      </p:sp>
      <p:sp>
        <p:nvSpPr>
          <p:cNvPr id="81" name="TextBox 80"/>
          <p:cNvSpPr txBox="1"/>
          <p:nvPr/>
        </p:nvSpPr>
        <p:spPr>
          <a:xfrm>
            <a:off x="4890677" y="2501769"/>
            <a:ext cx="900979" cy="246221"/>
          </a:xfrm>
          <a:prstGeom prst="rect">
            <a:avLst/>
          </a:prstGeom>
          <a:noFill/>
        </p:spPr>
        <p:txBody>
          <a:bodyPr wrap="square" rtlCol="0">
            <a:spAutoFit/>
          </a:bodyPr>
          <a:lstStyle/>
          <a:p>
            <a:pPr algn="ctr"/>
            <a:r>
              <a:rPr lang="en-GB" sz="500" i="1" dirty="0">
                <a:solidFill>
                  <a:schemeClr val="accent4">
                    <a:lumMod val="75000"/>
                  </a:schemeClr>
                </a:solidFill>
              </a:rPr>
              <a:t>whom I built absolute trust 1:4</a:t>
            </a:r>
          </a:p>
        </p:txBody>
      </p:sp>
      <p:sp>
        <p:nvSpPr>
          <p:cNvPr id="82" name="TextBox 81"/>
          <p:cNvSpPr txBox="1"/>
          <p:nvPr/>
        </p:nvSpPr>
        <p:spPr>
          <a:xfrm>
            <a:off x="4783651" y="2654169"/>
            <a:ext cx="1008004" cy="246221"/>
          </a:xfrm>
          <a:prstGeom prst="rect">
            <a:avLst/>
          </a:prstGeom>
          <a:noFill/>
        </p:spPr>
        <p:txBody>
          <a:bodyPr wrap="square" rtlCol="0">
            <a:spAutoFit/>
          </a:bodyPr>
          <a:lstStyle/>
          <a:p>
            <a:pPr algn="ctr"/>
            <a:r>
              <a:rPr lang="en-GB" sz="500" i="1" dirty="0">
                <a:solidFill>
                  <a:schemeClr val="accent4">
                    <a:lumMod val="75000"/>
                  </a:schemeClr>
                </a:solidFill>
              </a:rPr>
              <a:t>That summons thee to heaven or to hell 2:1</a:t>
            </a:r>
          </a:p>
        </p:txBody>
      </p:sp>
      <p:sp>
        <p:nvSpPr>
          <p:cNvPr id="83" name="TextBox 82"/>
          <p:cNvSpPr txBox="1"/>
          <p:nvPr/>
        </p:nvSpPr>
        <p:spPr>
          <a:xfrm>
            <a:off x="4714007" y="2854666"/>
            <a:ext cx="1144833" cy="246221"/>
          </a:xfrm>
          <a:prstGeom prst="rect">
            <a:avLst/>
          </a:prstGeom>
          <a:noFill/>
        </p:spPr>
        <p:txBody>
          <a:bodyPr wrap="square" rtlCol="0">
            <a:spAutoFit/>
          </a:bodyPr>
          <a:lstStyle/>
          <a:p>
            <a:pPr algn="ctr"/>
            <a:r>
              <a:rPr lang="en-GB" sz="500" i="1" dirty="0">
                <a:solidFill>
                  <a:schemeClr val="accent4">
                    <a:lumMod val="75000"/>
                  </a:schemeClr>
                </a:solidFill>
              </a:rPr>
              <a:t>broke </a:t>
            </a:r>
            <a:r>
              <a:rPr lang="en-GB" sz="500" i="1" dirty="0" err="1">
                <a:solidFill>
                  <a:schemeClr val="accent4">
                    <a:lumMod val="75000"/>
                  </a:schemeClr>
                </a:solidFill>
              </a:rPr>
              <a:t>ope</a:t>
            </a:r>
            <a:r>
              <a:rPr lang="en-GB" sz="500" i="1" dirty="0">
                <a:solidFill>
                  <a:schemeClr val="accent4">
                    <a:lumMod val="75000"/>
                  </a:schemeClr>
                </a:solidFill>
              </a:rPr>
              <a:t> The Lord’s anointed temple 2:3</a:t>
            </a:r>
          </a:p>
        </p:txBody>
      </p:sp>
      <p:sp>
        <p:nvSpPr>
          <p:cNvPr id="84" name="TextBox 83"/>
          <p:cNvSpPr txBox="1"/>
          <p:nvPr/>
        </p:nvSpPr>
        <p:spPr>
          <a:xfrm>
            <a:off x="4769034" y="3042821"/>
            <a:ext cx="959087" cy="246221"/>
          </a:xfrm>
          <a:prstGeom prst="rect">
            <a:avLst/>
          </a:prstGeom>
          <a:noFill/>
        </p:spPr>
        <p:txBody>
          <a:bodyPr wrap="square" rtlCol="0">
            <a:spAutoFit/>
          </a:bodyPr>
          <a:lstStyle/>
          <a:p>
            <a:pPr algn="ctr"/>
            <a:r>
              <a:rPr lang="en-GB" sz="500" i="1" dirty="0">
                <a:solidFill>
                  <a:schemeClr val="accent4">
                    <a:lumMod val="75000"/>
                  </a:schemeClr>
                </a:solidFill>
              </a:rPr>
              <a:t>After life’s fitful fever he sleeps well 3:2</a:t>
            </a:r>
          </a:p>
        </p:txBody>
      </p:sp>
      <p:sp>
        <p:nvSpPr>
          <p:cNvPr id="6" name="TextBox 5"/>
          <p:cNvSpPr txBox="1"/>
          <p:nvPr/>
        </p:nvSpPr>
        <p:spPr>
          <a:xfrm>
            <a:off x="25293" y="5107288"/>
            <a:ext cx="653568" cy="553998"/>
          </a:xfrm>
          <a:prstGeom prst="rect">
            <a:avLst/>
          </a:prstGeom>
          <a:solidFill>
            <a:schemeClr val="accent6"/>
          </a:solidFill>
          <a:ln w="38100" cmpd="sng">
            <a:solidFill>
              <a:schemeClr val="bg1"/>
            </a:solidFill>
          </a:ln>
        </p:spPr>
        <p:txBody>
          <a:bodyPr wrap="square" rtlCol="0">
            <a:spAutoFit/>
          </a:bodyPr>
          <a:lstStyle/>
          <a:p>
            <a:pPr algn="ctr"/>
            <a:r>
              <a:rPr lang="en-US" sz="500" dirty="0">
                <a:solidFill>
                  <a:schemeClr val="bg1"/>
                </a:solidFill>
              </a:rPr>
              <a:t>The play has a </a:t>
            </a:r>
            <a:r>
              <a:rPr lang="en-US" sz="500" b="1" dirty="0">
                <a:solidFill>
                  <a:schemeClr val="bg1"/>
                </a:solidFill>
              </a:rPr>
              <a:t>cyclical structure</a:t>
            </a:r>
            <a:r>
              <a:rPr lang="en-US" sz="500" dirty="0">
                <a:solidFill>
                  <a:schemeClr val="bg1"/>
                </a:solidFill>
              </a:rPr>
              <a:t>. Macbeth begins and ends in battle (ironically with a beheading too).</a:t>
            </a:r>
          </a:p>
        </p:txBody>
      </p:sp>
      <p:sp>
        <p:nvSpPr>
          <p:cNvPr id="85" name="Rectangle 84"/>
          <p:cNvSpPr/>
          <p:nvPr/>
        </p:nvSpPr>
        <p:spPr>
          <a:xfrm>
            <a:off x="4660105" y="3324845"/>
            <a:ext cx="1075338" cy="582874"/>
          </a:xfrm>
          <a:prstGeom prst="rect">
            <a:avLst/>
          </a:prstGeom>
          <a:solidFill>
            <a:schemeClr val="tx1">
              <a:lumMod val="95000"/>
              <a:lumOff val="5000"/>
            </a:schemeClr>
          </a:solidFill>
          <a:ln w="28575">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b="1" dirty="0">
                <a:solidFill>
                  <a:schemeClr val="accent2"/>
                </a:solidFill>
              </a:rPr>
              <a:t>Blank verse:</a:t>
            </a:r>
          </a:p>
          <a:p>
            <a:pPr algn="ctr"/>
            <a:r>
              <a:rPr lang="en-GB" sz="500" dirty="0">
                <a:solidFill>
                  <a:schemeClr val="accent2"/>
                </a:solidFill>
              </a:rPr>
              <a:t>- Used by majority of characters</a:t>
            </a:r>
          </a:p>
          <a:p>
            <a:pPr algn="ctr"/>
            <a:r>
              <a:rPr lang="en-GB" sz="500" dirty="0">
                <a:solidFill>
                  <a:schemeClr val="accent2"/>
                </a:solidFill>
              </a:rPr>
              <a:t>- Lines don’t usually rhyme</a:t>
            </a:r>
          </a:p>
          <a:p>
            <a:pPr algn="ctr"/>
            <a:r>
              <a:rPr lang="en-GB" sz="500" dirty="0">
                <a:solidFill>
                  <a:schemeClr val="accent2"/>
                </a:solidFill>
              </a:rPr>
              <a:t>- 10 or 11 syllables per line</a:t>
            </a:r>
          </a:p>
          <a:p>
            <a:pPr algn="ctr"/>
            <a:r>
              <a:rPr lang="en-GB" sz="500" dirty="0">
                <a:solidFill>
                  <a:schemeClr val="accent2"/>
                </a:solidFill>
              </a:rPr>
              <a:t>- Typically iambic pentameter</a:t>
            </a:r>
            <a:br>
              <a:rPr lang="en-GB" sz="500" dirty="0">
                <a:solidFill>
                  <a:schemeClr val="accent2"/>
                </a:solidFill>
              </a:rPr>
            </a:br>
            <a:r>
              <a:rPr lang="en-GB" sz="500" dirty="0">
                <a:solidFill>
                  <a:schemeClr val="accent2"/>
                </a:solidFill>
              </a:rPr>
              <a:t>- Regular rhythm of the lines = characters sound well spoken</a:t>
            </a:r>
          </a:p>
        </p:txBody>
      </p:sp>
      <p:sp>
        <p:nvSpPr>
          <p:cNvPr id="86" name="Rectangle 85"/>
          <p:cNvSpPr/>
          <p:nvPr/>
        </p:nvSpPr>
        <p:spPr>
          <a:xfrm>
            <a:off x="4660310" y="3907719"/>
            <a:ext cx="1075338" cy="582721"/>
          </a:xfrm>
          <a:prstGeom prst="rect">
            <a:avLst/>
          </a:prstGeom>
          <a:solidFill>
            <a:srgbClr val="0D0D0D"/>
          </a:solidFill>
          <a:ln w="28575">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b="1" dirty="0">
                <a:solidFill>
                  <a:schemeClr val="accent1"/>
                </a:solidFill>
              </a:rPr>
              <a:t>Prose</a:t>
            </a:r>
          </a:p>
          <a:p>
            <a:pPr algn="ctr"/>
            <a:r>
              <a:rPr lang="en-GB" sz="500" dirty="0">
                <a:solidFill>
                  <a:schemeClr val="accent1"/>
                </a:solidFill>
              </a:rPr>
              <a:t>- Lower class characters use prose</a:t>
            </a:r>
          </a:p>
          <a:p>
            <a:pPr algn="ctr"/>
            <a:r>
              <a:rPr lang="en-GB" sz="500" dirty="0">
                <a:solidFill>
                  <a:schemeClr val="accent1"/>
                </a:solidFill>
              </a:rPr>
              <a:t>- Speech sounds more natural with no set rhythm</a:t>
            </a:r>
          </a:p>
          <a:p>
            <a:pPr algn="ctr"/>
            <a:r>
              <a:rPr lang="en-GB" sz="500" dirty="0">
                <a:solidFill>
                  <a:schemeClr val="accent1"/>
                </a:solidFill>
              </a:rPr>
              <a:t>- Porter speaks in prose</a:t>
            </a:r>
          </a:p>
          <a:p>
            <a:pPr algn="ctr"/>
            <a:r>
              <a:rPr lang="en-GB" sz="500" dirty="0">
                <a:solidFill>
                  <a:schemeClr val="accent1"/>
                </a:solidFill>
              </a:rPr>
              <a:t>- Lady Macbeth speaks in prose when she sleepwalks = insanity.</a:t>
            </a:r>
          </a:p>
        </p:txBody>
      </p:sp>
      <p:sp>
        <p:nvSpPr>
          <p:cNvPr id="87" name="Rectangle 86"/>
          <p:cNvSpPr/>
          <p:nvPr/>
        </p:nvSpPr>
        <p:spPr>
          <a:xfrm>
            <a:off x="4660105" y="4491268"/>
            <a:ext cx="1075338" cy="537161"/>
          </a:xfrm>
          <a:prstGeom prst="rect">
            <a:avLst/>
          </a:prstGeom>
          <a:solidFill>
            <a:srgbClr val="0D0D0D"/>
          </a:solidFill>
          <a:ln w="28575">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dirty="0">
                <a:solidFill>
                  <a:schemeClr val="accent3"/>
                </a:solidFill>
              </a:rPr>
              <a:t>Rhyme</a:t>
            </a:r>
          </a:p>
          <a:p>
            <a:pPr algn="ctr"/>
            <a:r>
              <a:rPr lang="en-GB" sz="500" dirty="0">
                <a:solidFill>
                  <a:schemeClr val="accent3"/>
                </a:solidFill>
              </a:rPr>
              <a:t>- Sets the witches apart as evil and unnatural</a:t>
            </a:r>
            <a:br>
              <a:rPr lang="en-GB" sz="500" dirty="0">
                <a:solidFill>
                  <a:schemeClr val="accent3"/>
                </a:solidFill>
              </a:rPr>
            </a:br>
            <a:r>
              <a:rPr lang="en-GB" sz="500" dirty="0">
                <a:solidFill>
                  <a:schemeClr val="accent3"/>
                </a:solidFill>
              </a:rPr>
              <a:t>- Witches use trochaic tetrameter</a:t>
            </a:r>
            <a:br>
              <a:rPr lang="en-GB" sz="500" dirty="0">
                <a:solidFill>
                  <a:schemeClr val="accent3"/>
                </a:solidFill>
              </a:rPr>
            </a:br>
            <a:r>
              <a:rPr lang="en-GB" sz="500" dirty="0">
                <a:solidFill>
                  <a:schemeClr val="accent3"/>
                </a:solidFill>
              </a:rPr>
              <a:t>-Sometimes rhyme is used for emphasis by other characters</a:t>
            </a:r>
            <a:endParaRPr lang="en-GB" sz="600" dirty="0">
              <a:solidFill>
                <a:schemeClr val="accent3"/>
              </a:solidFill>
            </a:endParaRPr>
          </a:p>
        </p:txBody>
      </p:sp>
      <p:sp>
        <p:nvSpPr>
          <p:cNvPr id="92" name="Rectangle 91"/>
          <p:cNvSpPr/>
          <p:nvPr/>
        </p:nvSpPr>
        <p:spPr>
          <a:xfrm>
            <a:off x="46169" y="836494"/>
            <a:ext cx="1269975" cy="385280"/>
          </a:xfrm>
          <a:prstGeom prst="rect">
            <a:avLst/>
          </a:prstGeom>
          <a:solidFill>
            <a:schemeClr val="accent2"/>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b="1" dirty="0">
                <a:solidFill>
                  <a:schemeClr val="bg1"/>
                </a:solidFill>
              </a:rPr>
              <a:t>Metaphors</a:t>
            </a:r>
            <a:r>
              <a:rPr lang="en-US" sz="500" dirty="0">
                <a:solidFill>
                  <a:schemeClr val="bg1"/>
                </a:solidFill>
              </a:rPr>
              <a:t> are when one thing is said to be something else. Metaphors about nature are commonly used, especially ones about snakes.</a:t>
            </a:r>
          </a:p>
        </p:txBody>
      </p:sp>
      <p:sp>
        <p:nvSpPr>
          <p:cNvPr id="93" name="Rectangle 92"/>
          <p:cNvSpPr/>
          <p:nvPr/>
        </p:nvSpPr>
        <p:spPr>
          <a:xfrm>
            <a:off x="46169" y="1241179"/>
            <a:ext cx="1269975" cy="385280"/>
          </a:xfrm>
          <a:prstGeom prst="rect">
            <a:avLst/>
          </a:prstGeom>
          <a:solidFill>
            <a:schemeClr val="accent2"/>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b="1" dirty="0">
                <a:solidFill>
                  <a:schemeClr val="bg1"/>
                </a:solidFill>
              </a:rPr>
              <a:t>Similes</a:t>
            </a:r>
            <a:r>
              <a:rPr lang="en-US" sz="500" dirty="0">
                <a:solidFill>
                  <a:schemeClr val="bg1"/>
                </a:solidFill>
              </a:rPr>
              <a:t> are when one thing is like something else. Similes are often used as they imply that things don’t look or seem like they should. </a:t>
            </a:r>
          </a:p>
        </p:txBody>
      </p:sp>
      <p:sp>
        <p:nvSpPr>
          <p:cNvPr id="94" name="Rectangle 93"/>
          <p:cNvSpPr/>
          <p:nvPr/>
        </p:nvSpPr>
        <p:spPr>
          <a:xfrm>
            <a:off x="46169" y="1655566"/>
            <a:ext cx="1269975" cy="363110"/>
          </a:xfrm>
          <a:prstGeom prst="rect">
            <a:avLst/>
          </a:prstGeom>
          <a:solidFill>
            <a:schemeClr val="accent2"/>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b="1" dirty="0">
                <a:solidFill>
                  <a:schemeClr val="bg1"/>
                </a:solidFill>
              </a:rPr>
              <a:t>Personification</a:t>
            </a:r>
            <a:r>
              <a:rPr lang="en-US" sz="500" dirty="0">
                <a:solidFill>
                  <a:schemeClr val="bg1"/>
                </a:solidFill>
              </a:rPr>
              <a:t> is describing something as if it were a person. The earth is personified regularly to show that God is angered by Macbeth</a:t>
            </a:r>
          </a:p>
        </p:txBody>
      </p:sp>
      <p:sp>
        <p:nvSpPr>
          <p:cNvPr id="95" name="Rectangle 94"/>
          <p:cNvSpPr/>
          <p:nvPr/>
        </p:nvSpPr>
        <p:spPr>
          <a:xfrm>
            <a:off x="46169" y="2042973"/>
            <a:ext cx="1269975" cy="709783"/>
          </a:xfrm>
          <a:prstGeom prst="rect">
            <a:avLst/>
          </a:prstGeom>
          <a:solidFill>
            <a:schemeClr val="accent2"/>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b="1" dirty="0">
                <a:solidFill>
                  <a:schemeClr val="bg1"/>
                </a:solidFill>
              </a:rPr>
              <a:t>Irony </a:t>
            </a:r>
            <a:r>
              <a:rPr lang="en-US" sz="500" dirty="0">
                <a:solidFill>
                  <a:schemeClr val="bg1"/>
                </a:solidFill>
              </a:rPr>
              <a:t>is found in a situation which is strange or interesting because it’s the opposite of expectations. There are plenty of interesting and subtle links between characters throughout. For example: LM telling M not to think about the murder of D, or else he’ll go mad, or the porter pretending to be the gatekeeper to Hell.</a:t>
            </a:r>
          </a:p>
        </p:txBody>
      </p:sp>
      <p:sp>
        <p:nvSpPr>
          <p:cNvPr id="96" name="Rectangle 95"/>
          <p:cNvSpPr/>
          <p:nvPr/>
        </p:nvSpPr>
        <p:spPr>
          <a:xfrm>
            <a:off x="46169" y="2789512"/>
            <a:ext cx="1269975" cy="314162"/>
          </a:xfrm>
          <a:prstGeom prst="rect">
            <a:avLst/>
          </a:prstGeom>
          <a:solidFill>
            <a:schemeClr val="accent2"/>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b="1" dirty="0">
                <a:solidFill>
                  <a:schemeClr val="bg1"/>
                </a:solidFill>
              </a:rPr>
              <a:t>Imperatives </a:t>
            </a:r>
            <a:r>
              <a:rPr lang="en-US" sz="500" dirty="0">
                <a:solidFill>
                  <a:schemeClr val="bg1"/>
                </a:solidFill>
              </a:rPr>
              <a:t>command someone to do something. Lady Macbeth’s language is full of imperatives as she takes control at the start.</a:t>
            </a:r>
          </a:p>
        </p:txBody>
      </p:sp>
      <p:sp>
        <p:nvSpPr>
          <p:cNvPr id="97" name="Rectangle 96"/>
          <p:cNvSpPr/>
          <p:nvPr/>
        </p:nvSpPr>
        <p:spPr>
          <a:xfrm>
            <a:off x="46169" y="3134499"/>
            <a:ext cx="1269975" cy="385280"/>
          </a:xfrm>
          <a:prstGeom prst="rect">
            <a:avLst/>
          </a:prstGeom>
          <a:solidFill>
            <a:schemeClr val="accent2"/>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dirty="0">
                <a:solidFill>
                  <a:schemeClr val="bg1"/>
                </a:solidFill>
              </a:rPr>
              <a:t>A </a:t>
            </a:r>
            <a:r>
              <a:rPr lang="en-US" sz="500" b="1" dirty="0">
                <a:solidFill>
                  <a:schemeClr val="bg1"/>
                </a:solidFill>
              </a:rPr>
              <a:t>paradox</a:t>
            </a:r>
            <a:r>
              <a:rPr lang="en-US" sz="500" dirty="0">
                <a:solidFill>
                  <a:schemeClr val="bg1"/>
                </a:solidFill>
              </a:rPr>
              <a:t> is a statement which contradicts itself. The whole play is based on the paradox of ‘fair is foul, and foul is fair’, as everything is not as it seems.</a:t>
            </a:r>
          </a:p>
        </p:txBody>
      </p:sp>
      <p:sp>
        <p:nvSpPr>
          <p:cNvPr id="98" name="Rectangle 97"/>
          <p:cNvSpPr/>
          <p:nvPr/>
        </p:nvSpPr>
        <p:spPr>
          <a:xfrm>
            <a:off x="1381515" y="836494"/>
            <a:ext cx="1269975" cy="385280"/>
          </a:xfrm>
          <a:prstGeom prst="rect">
            <a:avLst/>
          </a:prstGeom>
          <a:solidFill>
            <a:schemeClr val="accent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b="1" dirty="0">
                <a:solidFill>
                  <a:srgbClr val="FFFFFF"/>
                </a:solidFill>
              </a:rPr>
              <a:t>Monosyllabic language</a:t>
            </a:r>
            <a:r>
              <a:rPr lang="en-US" sz="500" dirty="0">
                <a:solidFill>
                  <a:srgbClr val="FFFFFF"/>
                </a:solidFill>
              </a:rPr>
              <a:t> is the use of one syllable words. It is often used to show extreme emotions, such as insanity, anger, grief or paranoia.</a:t>
            </a:r>
          </a:p>
        </p:txBody>
      </p:sp>
      <p:sp>
        <p:nvSpPr>
          <p:cNvPr id="99" name="Rectangle 98"/>
          <p:cNvSpPr/>
          <p:nvPr/>
        </p:nvSpPr>
        <p:spPr>
          <a:xfrm>
            <a:off x="1381515" y="1255041"/>
            <a:ext cx="1269975" cy="321531"/>
          </a:xfrm>
          <a:prstGeom prst="rect">
            <a:avLst/>
          </a:prstGeom>
          <a:solidFill>
            <a:schemeClr val="accent2"/>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b="1" dirty="0">
                <a:solidFill>
                  <a:schemeClr val="bg1"/>
                </a:solidFill>
              </a:rPr>
              <a:t>Hyperboles </a:t>
            </a:r>
            <a:r>
              <a:rPr lang="en-US" sz="500" dirty="0">
                <a:solidFill>
                  <a:schemeClr val="bg1"/>
                </a:solidFill>
              </a:rPr>
              <a:t>are examples of excessive exaggeration. Duncan is prone to hyperbole, which hints at his naivety.</a:t>
            </a:r>
          </a:p>
        </p:txBody>
      </p:sp>
      <p:sp>
        <p:nvSpPr>
          <p:cNvPr id="100" name="Rectangle 99"/>
          <p:cNvSpPr/>
          <p:nvPr/>
        </p:nvSpPr>
        <p:spPr>
          <a:xfrm>
            <a:off x="46169" y="4350594"/>
            <a:ext cx="1269975" cy="249875"/>
          </a:xfrm>
          <a:prstGeom prst="rect">
            <a:avLst/>
          </a:prstGeom>
          <a:solidFill>
            <a:schemeClr val="accent2"/>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b="1" dirty="0">
                <a:solidFill>
                  <a:schemeClr val="bg1"/>
                </a:solidFill>
              </a:rPr>
              <a:t>Sibilance</a:t>
            </a:r>
            <a:r>
              <a:rPr lang="en-US" sz="500" dirty="0">
                <a:solidFill>
                  <a:schemeClr val="bg1"/>
                </a:solidFill>
              </a:rPr>
              <a:t> is an alliterated ‘S’ sound. It can resemble the hissing of a snake and can often be found in speeches by M and LM. </a:t>
            </a:r>
          </a:p>
        </p:txBody>
      </p:sp>
      <p:sp>
        <p:nvSpPr>
          <p:cNvPr id="101" name="Rectangle 100"/>
          <p:cNvSpPr/>
          <p:nvPr/>
        </p:nvSpPr>
        <p:spPr>
          <a:xfrm>
            <a:off x="46169" y="4621636"/>
            <a:ext cx="1269975" cy="385280"/>
          </a:xfrm>
          <a:prstGeom prst="rect">
            <a:avLst/>
          </a:prstGeom>
          <a:solidFill>
            <a:schemeClr val="accent2"/>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b="1" dirty="0">
                <a:solidFill>
                  <a:schemeClr val="bg1"/>
                </a:solidFill>
              </a:rPr>
              <a:t>Euphemisms</a:t>
            </a:r>
            <a:r>
              <a:rPr lang="en-US" sz="500" dirty="0">
                <a:solidFill>
                  <a:schemeClr val="bg1"/>
                </a:solidFill>
              </a:rPr>
              <a:t> make something seem better than what it is. Using euphemisms can represent denial, or that someone is unwilling to accept the reality of a situation. </a:t>
            </a:r>
          </a:p>
        </p:txBody>
      </p:sp>
      <p:sp>
        <p:nvSpPr>
          <p:cNvPr id="102" name="Rectangle 101"/>
          <p:cNvSpPr/>
          <p:nvPr/>
        </p:nvSpPr>
        <p:spPr>
          <a:xfrm>
            <a:off x="46169" y="3976558"/>
            <a:ext cx="1269975" cy="348075"/>
          </a:xfrm>
          <a:prstGeom prst="rect">
            <a:avLst/>
          </a:prstGeom>
          <a:solidFill>
            <a:schemeClr val="accent2"/>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b="1" dirty="0">
                <a:solidFill>
                  <a:schemeClr val="bg1"/>
                </a:solidFill>
              </a:rPr>
              <a:t>Cacophony</a:t>
            </a:r>
            <a:r>
              <a:rPr lang="en-US" sz="500" dirty="0">
                <a:solidFill>
                  <a:schemeClr val="bg1"/>
                </a:solidFill>
              </a:rPr>
              <a:t> is an excessive use of harsh sounds and words. The Witches’ speech is sometimes jarring and unpleasant, to emphasise how evil they are.</a:t>
            </a:r>
          </a:p>
        </p:txBody>
      </p:sp>
      <p:sp>
        <p:nvSpPr>
          <p:cNvPr id="103" name="Rectangle 102"/>
          <p:cNvSpPr/>
          <p:nvPr/>
        </p:nvSpPr>
        <p:spPr>
          <a:xfrm>
            <a:off x="46169" y="3551269"/>
            <a:ext cx="1269975" cy="395564"/>
          </a:xfrm>
          <a:prstGeom prst="rect">
            <a:avLst/>
          </a:prstGeom>
          <a:solidFill>
            <a:schemeClr val="accent2"/>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b="1" dirty="0">
                <a:solidFill>
                  <a:schemeClr val="bg1"/>
                </a:solidFill>
              </a:rPr>
              <a:t>Euphony</a:t>
            </a:r>
            <a:r>
              <a:rPr lang="en-US" sz="500" dirty="0">
                <a:solidFill>
                  <a:schemeClr val="bg1"/>
                </a:solidFill>
              </a:rPr>
              <a:t> is an overwhelming use of pleasing sounds and words. Macbeth and his castle are initially presented as being overwhelmingly positive by Duncan; an ironic misinterpretation.</a:t>
            </a:r>
          </a:p>
        </p:txBody>
      </p:sp>
      <p:sp>
        <p:nvSpPr>
          <p:cNvPr id="104" name="Rectangle 103"/>
          <p:cNvSpPr/>
          <p:nvPr/>
        </p:nvSpPr>
        <p:spPr>
          <a:xfrm>
            <a:off x="1381515" y="2106226"/>
            <a:ext cx="1269975" cy="501316"/>
          </a:xfrm>
          <a:prstGeom prst="rect">
            <a:avLst/>
          </a:prstGeom>
          <a:solidFill>
            <a:schemeClr val="accent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b="1" dirty="0">
                <a:solidFill>
                  <a:srgbClr val="FFFFFF"/>
                </a:solidFill>
              </a:rPr>
              <a:t>Foreshadowing </a:t>
            </a:r>
            <a:r>
              <a:rPr lang="en-US" sz="500" dirty="0">
                <a:solidFill>
                  <a:srgbClr val="FFFFFF"/>
                </a:solidFill>
              </a:rPr>
              <a:t>is when the audience is given a clue about what is coming up later on. Macbeth is full of foreshadowing, albeit subtle. Examples include: Macbeth’s violence in 1:2 and  Lady Macbeth’s isolation in 1:7.</a:t>
            </a:r>
          </a:p>
        </p:txBody>
      </p:sp>
      <p:sp>
        <p:nvSpPr>
          <p:cNvPr id="105" name="Rectangle 104"/>
          <p:cNvSpPr/>
          <p:nvPr/>
        </p:nvSpPr>
        <p:spPr>
          <a:xfrm>
            <a:off x="1392855" y="2632266"/>
            <a:ext cx="1269975" cy="410555"/>
          </a:xfrm>
          <a:prstGeom prst="rect">
            <a:avLst/>
          </a:prstGeom>
          <a:solidFill>
            <a:schemeClr val="accent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b="1" dirty="0">
                <a:solidFill>
                  <a:srgbClr val="FFFFFF"/>
                </a:solidFill>
              </a:rPr>
              <a:t>Juxtaposition </a:t>
            </a:r>
            <a:r>
              <a:rPr lang="en-US" sz="500" dirty="0">
                <a:solidFill>
                  <a:srgbClr val="FFFFFF"/>
                </a:solidFill>
              </a:rPr>
              <a:t>is where two ideas are contrasted in the same scene or situation. Macbeth is full of contrasts, including the juxtaposition of Macbeth and </a:t>
            </a:r>
            <a:r>
              <a:rPr lang="en-US" sz="500" dirty="0" err="1">
                <a:solidFill>
                  <a:srgbClr val="FFFFFF"/>
                </a:solidFill>
              </a:rPr>
              <a:t>Banquo’s</a:t>
            </a:r>
            <a:r>
              <a:rPr lang="en-US" sz="500" dirty="0">
                <a:solidFill>
                  <a:srgbClr val="FFFFFF"/>
                </a:solidFill>
              </a:rPr>
              <a:t> reactions to the Witches. </a:t>
            </a:r>
          </a:p>
        </p:txBody>
      </p:sp>
      <p:sp>
        <p:nvSpPr>
          <p:cNvPr id="106" name="Rectangle 105"/>
          <p:cNvSpPr/>
          <p:nvPr/>
        </p:nvSpPr>
        <p:spPr>
          <a:xfrm>
            <a:off x="1381515" y="3083764"/>
            <a:ext cx="1269975" cy="275030"/>
          </a:xfrm>
          <a:prstGeom prst="rect">
            <a:avLst/>
          </a:prstGeom>
          <a:solidFill>
            <a:schemeClr val="accent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dirty="0">
                <a:solidFill>
                  <a:srgbClr val="FFFFFF"/>
                </a:solidFill>
              </a:rPr>
              <a:t>When examining dialogue, look out for </a:t>
            </a:r>
            <a:r>
              <a:rPr lang="en-US" sz="500" b="1" dirty="0">
                <a:solidFill>
                  <a:srgbClr val="FFFFFF"/>
                </a:solidFill>
              </a:rPr>
              <a:t>interruptions </a:t>
            </a:r>
            <a:r>
              <a:rPr lang="en-US" sz="500" dirty="0">
                <a:solidFill>
                  <a:srgbClr val="FFFFFF"/>
                </a:solidFill>
              </a:rPr>
              <a:t>by other characters. This can be used to assert dominance.</a:t>
            </a:r>
            <a:endParaRPr lang="en-US" sz="500" b="1" dirty="0">
              <a:solidFill>
                <a:srgbClr val="FFFFFF"/>
              </a:solidFill>
            </a:endParaRPr>
          </a:p>
        </p:txBody>
      </p:sp>
      <p:sp>
        <p:nvSpPr>
          <p:cNvPr id="107" name="Rectangle 106"/>
          <p:cNvSpPr/>
          <p:nvPr/>
        </p:nvSpPr>
        <p:spPr>
          <a:xfrm>
            <a:off x="1381515" y="3405256"/>
            <a:ext cx="1269975" cy="450101"/>
          </a:xfrm>
          <a:prstGeom prst="rect">
            <a:avLst/>
          </a:prstGeom>
          <a:solidFill>
            <a:schemeClr val="accent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b="1" dirty="0">
                <a:solidFill>
                  <a:srgbClr val="FFFFFF"/>
                </a:solidFill>
              </a:rPr>
              <a:t>Rhetorical questions</a:t>
            </a:r>
            <a:r>
              <a:rPr lang="en-US" sz="500" dirty="0">
                <a:solidFill>
                  <a:srgbClr val="FFFFFF"/>
                </a:solidFill>
              </a:rPr>
              <a:t>, or questions that do not require answers, can indicate power in conversations. Lady Macbeth frequently uses them in 1:7 to assert her authority over her husband.</a:t>
            </a:r>
            <a:endParaRPr lang="en-US" sz="500" b="1" dirty="0">
              <a:solidFill>
                <a:srgbClr val="FFFFFF"/>
              </a:solidFill>
            </a:endParaRPr>
          </a:p>
        </p:txBody>
      </p:sp>
      <p:sp>
        <p:nvSpPr>
          <p:cNvPr id="108" name="Rectangle 107"/>
          <p:cNvSpPr/>
          <p:nvPr/>
        </p:nvSpPr>
        <p:spPr>
          <a:xfrm>
            <a:off x="1392855" y="3910925"/>
            <a:ext cx="1269975" cy="450101"/>
          </a:xfrm>
          <a:prstGeom prst="rect">
            <a:avLst/>
          </a:prstGeom>
          <a:solidFill>
            <a:schemeClr val="accent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b="1" dirty="0">
                <a:solidFill>
                  <a:srgbClr val="FFFFFF"/>
                </a:solidFill>
              </a:rPr>
              <a:t>Repetition</a:t>
            </a:r>
            <a:r>
              <a:rPr lang="en-US" sz="500" dirty="0">
                <a:solidFill>
                  <a:srgbClr val="FFFFFF"/>
                </a:solidFill>
              </a:rPr>
              <a:t>, when an idea or quote is repeated, can be used to indicate power, or suggest confusion. Repeated questions, such as Macbeth in 1:3, imply weakness, as he doesn't</a:t>
            </a:r>
            <a:r>
              <a:rPr lang="uk-UA" sz="500" dirty="0">
                <a:solidFill>
                  <a:srgbClr val="FFFFFF"/>
                </a:solidFill>
              </a:rPr>
              <a:t>’</a:t>
            </a:r>
            <a:r>
              <a:rPr lang="en-US" sz="500" dirty="0">
                <a:solidFill>
                  <a:srgbClr val="FFFFFF"/>
                </a:solidFill>
              </a:rPr>
              <a:t>t have the answers.</a:t>
            </a:r>
            <a:endParaRPr lang="en-US" sz="500" b="1" dirty="0">
              <a:solidFill>
                <a:srgbClr val="FFFFFF"/>
              </a:solidFill>
            </a:endParaRPr>
          </a:p>
        </p:txBody>
      </p:sp>
      <p:sp>
        <p:nvSpPr>
          <p:cNvPr id="109" name="Rectangle 108"/>
          <p:cNvSpPr/>
          <p:nvPr/>
        </p:nvSpPr>
        <p:spPr>
          <a:xfrm>
            <a:off x="2704892" y="4212282"/>
            <a:ext cx="1269975" cy="847058"/>
          </a:xfrm>
          <a:prstGeom prst="rect">
            <a:avLst/>
          </a:prstGeom>
          <a:solidFill>
            <a:schemeClr val="accent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b="1" dirty="0">
                <a:solidFill>
                  <a:srgbClr val="FFFFFF"/>
                </a:solidFill>
              </a:rPr>
              <a:t>Sentence lengths</a:t>
            </a:r>
            <a:r>
              <a:rPr lang="en-GB" sz="500" dirty="0">
                <a:solidFill>
                  <a:srgbClr val="FFFFFF"/>
                </a:solidFill>
              </a:rPr>
              <a:t> and </a:t>
            </a:r>
            <a:r>
              <a:rPr lang="en-GB" sz="500" b="1" dirty="0">
                <a:solidFill>
                  <a:srgbClr val="FFFFFF"/>
                </a:solidFill>
              </a:rPr>
              <a:t>punctuation </a:t>
            </a:r>
            <a:r>
              <a:rPr lang="en-GB" sz="500" dirty="0">
                <a:solidFill>
                  <a:srgbClr val="FFFFFF"/>
                </a:solidFill>
              </a:rPr>
              <a:t>can give a good indication of the emotions of a character. Upon hearing about Duncan’s death in 2:3, most characters use short sentences to show their shock (even LM manages to). Macbeth, meanwhile uses longer sentences, which hints that he is not surprised by the death. Also, by disrupting the rhythm of the blank verse, Shakespeare can further emphasise emotions.</a:t>
            </a:r>
            <a:endParaRPr lang="en-US" sz="500" b="1" dirty="0">
              <a:solidFill>
                <a:srgbClr val="FFFFFF"/>
              </a:solidFill>
            </a:endParaRPr>
          </a:p>
        </p:txBody>
      </p:sp>
      <p:sp>
        <p:nvSpPr>
          <p:cNvPr id="110" name="Rectangle 109"/>
          <p:cNvSpPr/>
          <p:nvPr/>
        </p:nvSpPr>
        <p:spPr>
          <a:xfrm>
            <a:off x="2706201" y="834137"/>
            <a:ext cx="1269975" cy="686578"/>
          </a:xfrm>
          <a:prstGeom prst="rect">
            <a:avLst/>
          </a:prstGeom>
          <a:solidFill>
            <a:schemeClr val="accent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b="1" dirty="0">
                <a:solidFill>
                  <a:srgbClr val="FFFFFF"/>
                </a:solidFill>
              </a:rPr>
              <a:t>Exclamative</a:t>
            </a:r>
            <a:r>
              <a:rPr lang="en-US" sz="500" dirty="0">
                <a:solidFill>
                  <a:srgbClr val="FFFFFF"/>
                </a:solidFill>
              </a:rPr>
              <a:t> sentences, or sentences ending in an exclamation mark (!), can be used to show extreme emotions, especially if they are used frequently in a short speech. </a:t>
            </a:r>
            <a:r>
              <a:rPr lang="en-US" sz="500" dirty="0" err="1">
                <a:solidFill>
                  <a:srgbClr val="FFFFFF"/>
                </a:solidFill>
              </a:rPr>
              <a:t>Macduff’s</a:t>
            </a:r>
            <a:r>
              <a:rPr lang="en-US" sz="500" dirty="0">
                <a:solidFill>
                  <a:srgbClr val="FFFFFF"/>
                </a:solidFill>
              </a:rPr>
              <a:t> immediate reaction to Duncan’s death, in 2:3, is a good example of excessive </a:t>
            </a:r>
            <a:r>
              <a:rPr lang="en-US" sz="500" dirty="0" err="1">
                <a:solidFill>
                  <a:srgbClr val="FFFFFF"/>
                </a:solidFill>
              </a:rPr>
              <a:t>exclamatives</a:t>
            </a:r>
            <a:r>
              <a:rPr lang="en-US" sz="500" dirty="0">
                <a:solidFill>
                  <a:srgbClr val="FFFFFF"/>
                </a:solidFill>
              </a:rPr>
              <a:t> representing overwhelming emotion.</a:t>
            </a:r>
          </a:p>
        </p:txBody>
      </p:sp>
      <p:sp>
        <p:nvSpPr>
          <p:cNvPr id="111" name="Rectangle 110"/>
          <p:cNvSpPr/>
          <p:nvPr/>
        </p:nvSpPr>
        <p:spPr>
          <a:xfrm>
            <a:off x="2706201" y="1562274"/>
            <a:ext cx="1269975" cy="562533"/>
          </a:xfrm>
          <a:prstGeom prst="rect">
            <a:avLst/>
          </a:prstGeom>
          <a:solidFill>
            <a:schemeClr val="accent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dirty="0">
                <a:solidFill>
                  <a:srgbClr val="FFFFFF"/>
                </a:solidFill>
              </a:rPr>
              <a:t>A </a:t>
            </a:r>
            <a:r>
              <a:rPr lang="en-US" sz="500" b="1" dirty="0">
                <a:solidFill>
                  <a:srgbClr val="FFFFFF"/>
                </a:solidFill>
              </a:rPr>
              <a:t>motif </a:t>
            </a:r>
            <a:r>
              <a:rPr lang="en-US" sz="500" dirty="0">
                <a:solidFill>
                  <a:srgbClr val="FFFFFF"/>
                </a:solidFill>
              </a:rPr>
              <a:t>is a reoccurring idea in a text and often links different parts of a text together. Recurrent motifs in Macbeth include plants, birds and storms. These natural motifs are often used to imply that nature has been disturbed, and God is not happy.  </a:t>
            </a:r>
          </a:p>
        </p:txBody>
      </p:sp>
      <p:sp>
        <p:nvSpPr>
          <p:cNvPr id="112" name="Rectangle 111"/>
          <p:cNvSpPr/>
          <p:nvPr/>
        </p:nvSpPr>
        <p:spPr>
          <a:xfrm>
            <a:off x="2706201" y="2171704"/>
            <a:ext cx="1269975" cy="546155"/>
          </a:xfrm>
          <a:prstGeom prst="rect">
            <a:avLst/>
          </a:prstGeom>
          <a:solidFill>
            <a:schemeClr val="accent3">
              <a:lumMod val="7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b="1" dirty="0">
                <a:solidFill>
                  <a:srgbClr val="FFFFFF"/>
                </a:solidFill>
              </a:rPr>
              <a:t>Stage Directions</a:t>
            </a:r>
            <a:r>
              <a:rPr lang="en-US" sz="500" dirty="0">
                <a:solidFill>
                  <a:srgbClr val="FFFFFF"/>
                </a:solidFill>
              </a:rPr>
              <a:t> direct the actors throughout the scenes. Often they can be used to infer a mood, such as celebration (hautboys) or tension (thunder). Thunder often accompanies the Witches and can be viewed as a </a:t>
            </a:r>
            <a:r>
              <a:rPr lang="en-US" sz="500" b="1" dirty="0">
                <a:solidFill>
                  <a:srgbClr val="FFFFFF"/>
                </a:solidFill>
              </a:rPr>
              <a:t>pathetic fallacy</a:t>
            </a:r>
            <a:r>
              <a:rPr lang="en-US" sz="500" dirty="0">
                <a:solidFill>
                  <a:srgbClr val="FFFFFF"/>
                </a:solidFill>
              </a:rPr>
              <a:t>, to indicate the trouble ahead.. </a:t>
            </a:r>
            <a:endParaRPr lang="en-US" sz="500" b="1" dirty="0">
              <a:solidFill>
                <a:srgbClr val="FFFFFF"/>
              </a:solidFill>
            </a:endParaRPr>
          </a:p>
        </p:txBody>
      </p:sp>
      <p:sp>
        <p:nvSpPr>
          <p:cNvPr id="113" name="Rectangle 112"/>
          <p:cNvSpPr/>
          <p:nvPr/>
        </p:nvSpPr>
        <p:spPr>
          <a:xfrm>
            <a:off x="2706201" y="2747990"/>
            <a:ext cx="1269975" cy="466689"/>
          </a:xfrm>
          <a:prstGeom prst="rect">
            <a:avLst/>
          </a:prstGeom>
          <a:solidFill>
            <a:schemeClr val="accent3">
              <a:lumMod val="7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b="1" dirty="0">
                <a:solidFill>
                  <a:srgbClr val="FFFFFF"/>
                </a:solidFill>
              </a:rPr>
              <a:t>Entrances </a:t>
            </a:r>
            <a:r>
              <a:rPr lang="en-US" sz="500" dirty="0">
                <a:solidFill>
                  <a:srgbClr val="FFFFFF"/>
                </a:solidFill>
              </a:rPr>
              <a:t>and </a:t>
            </a:r>
            <a:r>
              <a:rPr lang="en-US" sz="500" b="1" dirty="0">
                <a:solidFill>
                  <a:srgbClr val="FFFFFF"/>
                </a:solidFill>
              </a:rPr>
              <a:t>exits</a:t>
            </a:r>
            <a:r>
              <a:rPr lang="en-US" sz="500" dirty="0">
                <a:solidFill>
                  <a:srgbClr val="FFFFFF"/>
                </a:solidFill>
              </a:rPr>
              <a:t> on the stage are also worth noting. They can sometimes emphasise certain ideas, such as Lady Macbeth’s isolation as she enters the stage alone, to face Duncan and his attendants in 1:6. </a:t>
            </a:r>
            <a:endParaRPr lang="en-US" sz="500" b="1" dirty="0">
              <a:solidFill>
                <a:srgbClr val="FFFFFF"/>
              </a:solidFill>
            </a:endParaRPr>
          </a:p>
        </p:txBody>
      </p:sp>
      <p:sp>
        <p:nvSpPr>
          <p:cNvPr id="114" name="Rectangle 113"/>
          <p:cNvSpPr/>
          <p:nvPr/>
        </p:nvSpPr>
        <p:spPr>
          <a:xfrm>
            <a:off x="2706201" y="3248315"/>
            <a:ext cx="1269975" cy="492097"/>
          </a:xfrm>
          <a:prstGeom prst="rect">
            <a:avLst/>
          </a:prstGeom>
          <a:solidFill>
            <a:schemeClr val="accent3">
              <a:lumMod val="7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b="1" dirty="0">
                <a:solidFill>
                  <a:srgbClr val="FFFFFF"/>
                </a:solidFill>
              </a:rPr>
              <a:t>Soliloquies </a:t>
            </a:r>
            <a:r>
              <a:rPr lang="en-US" sz="500" dirty="0">
                <a:solidFill>
                  <a:srgbClr val="FFFFFF"/>
                </a:solidFill>
              </a:rPr>
              <a:t>are speeches by characters when they are either alone on the stage or when no-one else can hear them. Effectively, an audience is able to find out exactly what that character is truly feeling.</a:t>
            </a:r>
            <a:endParaRPr lang="en-US" sz="500" b="1" dirty="0">
              <a:solidFill>
                <a:srgbClr val="FFFFFF"/>
              </a:solidFill>
            </a:endParaRPr>
          </a:p>
        </p:txBody>
      </p:sp>
      <p:sp>
        <p:nvSpPr>
          <p:cNvPr id="115" name="Rectangle 114"/>
          <p:cNvSpPr/>
          <p:nvPr/>
        </p:nvSpPr>
        <p:spPr>
          <a:xfrm>
            <a:off x="2704892" y="3763601"/>
            <a:ext cx="1269975" cy="420455"/>
          </a:xfrm>
          <a:prstGeom prst="rect">
            <a:avLst/>
          </a:prstGeom>
          <a:solidFill>
            <a:schemeClr val="accent3">
              <a:lumMod val="7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b="1" dirty="0">
                <a:solidFill>
                  <a:srgbClr val="FFFFFF"/>
                </a:solidFill>
              </a:rPr>
              <a:t>Asides</a:t>
            </a:r>
            <a:r>
              <a:rPr lang="en-US" sz="500" dirty="0">
                <a:solidFill>
                  <a:srgbClr val="FFFFFF"/>
                </a:solidFill>
              </a:rPr>
              <a:t> are sections of speech where characters speak only to themselves (and the audience), and can reveal their true thoughts and feelings. Macbeth begins to plot against Duncan in an aside in 1:4.</a:t>
            </a:r>
            <a:endParaRPr lang="en-US" sz="500" b="1" dirty="0">
              <a:solidFill>
                <a:srgbClr val="FFFFFF"/>
              </a:solidFill>
            </a:endParaRPr>
          </a:p>
        </p:txBody>
      </p:sp>
      <p:sp>
        <p:nvSpPr>
          <p:cNvPr id="116" name="Rectangle 115"/>
          <p:cNvSpPr/>
          <p:nvPr/>
        </p:nvSpPr>
        <p:spPr>
          <a:xfrm>
            <a:off x="1392855" y="4386276"/>
            <a:ext cx="1269975" cy="620641"/>
          </a:xfrm>
          <a:prstGeom prst="rect">
            <a:avLst/>
          </a:prstGeom>
          <a:solidFill>
            <a:schemeClr val="accent3">
              <a:lumMod val="7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b="1" dirty="0">
                <a:solidFill>
                  <a:srgbClr val="FFFFFF"/>
                </a:solidFill>
              </a:rPr>
              <a:t>Dramatic irony</a:t>
            </a:r>
            <a:r>
              <a:rPr lang="en-US" sz="500" dirty="0">
                <a:solidFill>
                  <a:srgbClr val="FFFFFF"/>
                </a:solidFill>
              </a:rPr>
              <a:t> is when an audience has more information or knows more than a character on the stage. It is frequently used to build tension, especially at the start where the audience know Macbeth’s plan to kill Duncan yet they helplessly watch Duncan walk to his death in 1:6.</a:t>
            </a:r>
            <a:endParaRPr lang="en-US" sz="500" b="1" dirty="0">
              <a:solidFill>
                <a:srgbClr val="FFFFFF"/>
              </a:solidFill>
            </a:endParaRPr>
          </a:p>
        </p:txBody>
      </p:sp>
      <p:sp>
        <p:nvSpPr>
          <p:cNvPr id="117" name="Rectangle 116"/>
          <p:cNvSpPr/>
          <p:nvPr/>
        </p:nvSpPr>
        <p:spPr>
          <a:xfrm>
            <a:off x="46169" y="678383"/>
            <a:ext cx="3930007" cy="134098"/>
          </a:xfrm>
          <a:prstGeom prst="rect">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AO2: </a:t>
            </a:r>
            <a:r>
              <a:rPr lang="en-US" sz="800" dirty="0">
                <a:solidFill>
                  <a:schemeClr val="accent2"/>
                </a:solidFill>
              </a:rPr>
              <a:t>Language</a:t>
            </a:r>
            <a:r>
              <a:rPr lang="en-US" sz="800" dirty="0">
                <a:solidFill>
                  <a:schemeClr val="bg1"/>
                </a:solidFill>
              </a:rPr>
              <a:t>, </a:t>
            </a:r>
            <a:r>
              <a:rPr lang="en-US" sz="800" dirty="0">
                <a:solidFill>
                  <a:schemeClr val="accent1"/>
                </a:solidFill>
              </a:rPr>
              <a:t>structure</a:t>
            </a:r>
            <a:r>
              <a:rPr lang="en-US" sz="800" dirty="0">
                <a:solidFill>
                  <a:schemeClr val="bg1"/>
                </a:solidFill>
              </a:rPr>
              <a:t> and </a:t>
            </a:r>
            <a:r>
              <a:rPr lang="en-US" sz="800" dirty="0">
                <a:solidFill>
                  <a:schemeClr val="accent3"/>
                </a:solidFill>
              </a:rPr>
              <a:t>form</a:t>
            </a:r>
            <a:r>
              <a:rPr lang="en-US" sz="800" dirty="0">
                <a:solidFill>
                  <a:schemeClr val="bg1"/>
                </a:solidFill>
              </a:rPr>
              <a:t> analysis </a:t>
            </a:r>
          </a:p>
        </p:txBody>
      </p:sp>
      <p:sp>
        <p:nvSpPr>
          <p:cNvPr id="118" name="Rectangle 117"/>
          <p:cNvSpPr/>
          <p:nvPr/>
        </p:nvSpPr>
        <p:spPr>
          <a:xfrm>
            <a:off x="4029488" y="3324845"/>
            <a:ext cx="592651" cy="1703584"/>
          </a:xfrm>
          <a:prstGeom prst="rect">
            <a:avLst/>
          </a:prstGeom>
          <a:solidFill>
            <a:srgbClr val="000000"/>
          </a:solidFill>
          <a:ln w="28575">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500" b="1" dirty="0">
                <a:solidFill>
                  <a:schemeClr val="bg1"/>
                </a:solidFill>
              </a:rPr>
              <a:t>Symbolism:</a:t>
            </a:r>
            <a:br>
              <a:rPr lang="en-GB" sz="500" b="1" dirty="0">
                <a:solidFill>
                  <a:schemeClr val="bg1"/>
                </a:solidFill>
              </a:rPr>
            </a:br>
            <a:endParaRPr lang="en-GB" sz="500" b="1" dirty="0">
              <a:solidFill>
                <a:schemeClr val="bg1"/>
              </a:solidFill>
            </a:endParaRPr>
          </a:p>
          <a:p>
            <a:pPr algn="ctr"/>
            <a:r>
              <a:rPr lang="en-GB" sz="500" dirty="0">
                <a:solidFill>
                  <a:srgbClr val="FFFF00"/>
                </a:solidFill>
              </a:rPr>
              <a:t>Light = good</a:t>
            </a:r>
            <a:br>
              <a:rPr lang="en-GB" sz="500" dirty="0">
                <a:solidFill>
                  <a:srgbClr val="FFFF00"/>
                </a:solidFill>
              </a:rPr>
            </a:br>
            <a:endParaRPr lang="en-GB" sz="500" dirty="0">
              <a:solidFill>
                <a:srgbClr val="FFFF00"/>
              </a:solidFill>
            </a:endParaRPr>
          </a:p>
          <a:p>
            <a:pPr algn="ctr"/>
            <a:r>
              <a:rPr lang="en-GB" sz="500" dirty="0">
                <a:solidFill>
                  <a:srgbClr val="FFFF00"/>
                </a:solidFill>
              </a:rPr>
              <a:t>Dark = evil</a:t>
            </a:r>
            <a:br>
              <a:rPr lang="en-GB" sz="500" dirty="0">
                <a:solidFill>
                  <a:srgbClr val="FFFF00"/>
                </a:solidFill>
              </a:rPr>
            </a:br>
            <a:endParaRPr lang="en-GB" sz="500" dirty="0">
              <a:solidFill>
                <a:srgbClr val="FFFF00"/>
              </a:solidFill>
            </a:endParaRPr>
          </a:p>
          <a:p>
            <a:pPr algn="ctr"/>
            <a:r>
              <a:rPr lang="en-GB" sz="500" dirty="0">
                <a:solidFill>
                  <a:srgbClr val="FFFF00"/>
                </a:solidFill>
              </a:rPr>
              <a:t>Nature = correct order</a:t>
            </a:r>
          </a:p>
          <a:p>
            <a:pPr algn="ctr"/>
            <a:r>
              <a:rPr lang="en-GB" sz="500" dirty="0">
                <a:solidFill>
                  <a:srgbClr val="FFFF00"/>
                </a:solidFill>
              </a:rPr>
              <a:t/>
            </a:r>
            <a:br>
              <a:rPr lang="en-GB" sz="500" dirty="0">
                <a:solidFill>
                  <a:srgbClr val="FFFF00"/>
                </a:solidFill>
              </a:rPr>
            </a:br>
            <a:r>
              <a:rPr lang="en-GB" sz="500" dirty="0">
                <a:solidFill>
                  <a:srgbClr val="FFFF00"/>
                </a:solidFill>
              </a:rPr>
              <a:t>Health / disease = state of Scotland</a:t>
            </a:r>
            <a:br>
              <a:rPr lang="en-GB" sz="500" dirty="0">
                <a:solidFill>
                  <a:srgbClr val="FFFF00"/>
                </a:solidFill>
              </a:rPr>
            </a:br>
            <a:endParaRPr lang="en-GB" sz="500" dirty="0">
              <a:solidFill>
                <a:srgbClr val="FFFF00"/>
              </a:solidFill>
            </a:endParaRPr>
          </a:p>
          <a:p>
            <a:pPr algn="ctr"/>
            <a:r>
              <a:rPr lang="en-GB" sz="500" dirty="0">
                <a:solidFill>
                  <a:srgbClr val="FFFF00"/>
                </a:solidFill>
              </a:rPr>
              <a:t>Blood = guilt</a:t>
            </a:r>
          </a:p>
          <a:p>
            <a:pPr algn="ctr"/>
            <a:r>
              <a:rPr lang="en-GB" sz="500" dirty="0">
                <a:solidFill>
                  <a:srgbClr val="FFFF00"/>
                </a:solidFill>
              </a:rPr>
              <a:t/>
            </a:r>
            <a:br>
              <a:rPr lang="en-GB" sz="500" dirty="0">
                <a:solidFill>
                  <a:srgbClr val="FFFF00"/>
                </a:solidFill>
              </a:rPr>
            </a:br>
            <a:r>
              <a:rPr lang="en-GB" sz="500" dirty="0">
                <a:solidFill>
                  <a:srgbClr val="FFFF00"/>
                </a:solidFill>
              </a:rPr>
              <a:t>Water = innocence</a:t>
            </a:r>
            <a:br>
              <a:rPr lang="en-GB" sz="500" dirty="0">
                <a:solidFill>
                  <a:srgbClr val="FFFF00"/>
                </a:solidFill>
              </a:rPr>
            </a:br>
            <a:r>
              <a:rPr lang="en-GB" sz="500" dirty="0">
                <a:solidFill>
                  <a:srgbClr val="FFFF00"/>
                </a:solidFill>
              </a:rPr>
              <a:t/>
            </a:r>
            <a:br>
              <a:rPr lang="en-GB" sz="500" dirty="0">
                <a:solidFill>
                  <a:srgbClr val="FFFF00"/>
                </a:solidFill>
              </a:rPr>
            </a:br>
            <a:r>
              <a:rPr lang="en-GB" sz="500" dirty="0">
                <a:solidFill>
                  <a:srgbClr val="FFFF00"/>
                </a:solidFill>
              </a:rPr>
              <a:t>Masculinity = aggression / courage</a:t>
            </a:r>
            <a:br>
              <a:rPr lang="en-GB" sz="500" dirty="0">
                <a:solidFill>
                  <a:srgbClr val="FFFF00"/>
                </a:solidFill>
              </a:rPr>
            </a:br>
            <a:endParaRPr lang="en-GB" sz="500" dirty="0">
              <a:solidFill>
                <a:srgbClr val="FFFF00"/>
              </a:solidFill>
            </a:endParaRPr>
          </a:p>
        </p:txBody>
      </p:sp>
      <p:sp>
        <p:nvSpPr>
          <p:cNvPr id="122" name="Rectangle 121"/>
          <p:cNvSpPr/>
          <p:nvPr/>
        </p:nvSpPr>
        <p:spPr>
          <a:xfrm>
            <a:off x="1381515" y="1600079"/>
            <a:ext cx="1269975" cy="476371"/>
          </a:xfrm>
          <a:prstGeom prst="rect">
            <a:avLst/>
          </a:prstGeom>
          <a:solidFill>
            <a:schemeClr val="accent2"/>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 b="1" dirty="0">
                <a:solidFill>
                  <a:schemeClr val="bg1"/>
                </a:solidFill>
              </a:rPr>
              <a:t>Adjectives</a:t>
            </a:r>
            <a:r>
              <a:rPr lang="en-US" sz="500" dirty="0">
                <a:solidFill>
                  <a:schemeClr val="bg1"/>
                </a:solidFill>
              </a:rPr>
              <a:t> are describing words and can often indicate the attitude of one character about an another. Examples include: ‘brave’ Macbeth, ‘judicious’ </a:t>
            </a:r>
            <a:r>
              <a:rPr lang="en-US" sz="500" dirty="0" err="1">
                <a:solidFill>
                  <a:schemeClr val="bg1"/>
                </a:solidFill>
              </a:rPr>
              <a:t>Macduff</a:t>
            </a:r>
            <a:r>
              <a:rPr lang="en-US" sz="500" dirty="0">
                <a:solidFill>
                  <a:schemeClr val="bg1"/>
                </a:solidFill>
              </a:rPr>
              <a:t>, ‘gracious’ Duncan, and (ironically) the ‘</a:t>
            </a:r>
            <a:r>
              <a:rPr lang="en-US" sz="500" dirty="0" err="1">
                <a:solidFill>
                  <a:schemeClr val="bg1"/>
                </a:solidFill>
              </a:rPr>
              <a:t>honour’d</a:t>
            </a:r>
            <a:r>
              <a:rPr lang="en-US" sz="500" dirty="0">
                <a:solidFill>
                  <a:schemeClr val="bg1"/>
                </a:solidFill>
              </a:rPr>
              <a:t>’ Lady Macbeth.</a:t>
            </a:r>
          </a:p>
        </p:txBody>
      </p:sp>
    </p:spTree>
    <p:extLst>
      <p:ext uri="{BB962C8B-B14F-4D97-AF65-F5344CB8AC3E}">
        <p14:creationId xmlns:p14="http://schemas.microsoft.com/office/powerpoint/2010/main" val="27477670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227</TotalTime>
  <Words>1815</Words>
  <Application>Microsoft Office PowerPoint</Application>
  <PresentationFormat>On-screen Show (16:10)</PresentationFormat>
  <Paragraphs>172</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Couzens</dc:creator>
  <cp:lastModifiedBy>B Foxton</cp:lastModifiedBy>
  <cp:revision>4</cp:revision>
  <cp:lastPrinted>2018-05-19T10:03:38Z</cp:lastPrinted>
  <dcterms:created xsi:type="dcterms:W3CDTF">2017-02-10T20:33:24Z</dcterms:created>
  <dcterms:modified xsi:type="dcterms:W3CDTF">2020-01-27T09:39:33Z</dcterms:modified>
</cp:coreProperties>
</file>