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0" r:id="rId2"/>
    <p:sldId id="274" r:id="rId3"/>
    <p:sldId id="279" r:id="rId4"/>
    <p:sldId id="313" r:id="rId5"/>
    <p:sldId id="304" r:id="rId6"/>
    <p:sldId id="306" r:id="rId7"/>
    <p:sldId id="308" r:id="rId8"/>
    <p:sldId id="309" r:id="rId9"/>
    <p:sldId id="318" r:id="rId10"/>
    <p:sldId id="317" r:id="rId11"/>
    <p:sldId id="319" r:id="rId12"/>
    <p:sldId id="312" r:id="rId13"/>
    <p:sldId id="281" r:id="rId14"/>
    <p:sldId id="284" r:id="rId15"/>
    <p:sldId id="297" r:id="rId16"/>
    <p:sldId id="273" r:id="rId17"/>
    <p:sldId id="282" r:id="rId18"/>
    <p:sldId id="301" r:id="rId19"/>
    <p:sldId id="302" r:id="rId20"/>
    <p:sldId id="303" r:id="rId21"/>
    <p:sldId id="298" r:id="rId22"/>
    <p:sldId id="275" r:id="rId23"/>
    <p:sldId id="285" r:id="rId24"/>
    <p:sldId id="287" r:id="rId25"/>
    <p:sldId id="288" r:id="rId26"/>
    <p:sldId id="291" r:id="rId27"/>
    <p:sldId id="257" r:id="rId28"/>
    <p:sldId id="258" r:id="rId29"/>
    <p:sldId id="259" r:id="rId30"/>
    <p:sldId id="321" r:id="rId31"/>
    <p:sldId id="320" r:id="rId32"/>
    <p:sldId id="323" r:id="rId33"/>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66"/>
    <a:srgbClr val="0000FF"/>
    <a:srgbClr val="FF66CC"/>
    <a:srgbClr val="0033CC"/>
    <a:srgbClr val="0066FF"/>
    <a:srgbClr val="25C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0174" autoAdjust="0"/>
  </p:normalViewPr>
  <p:slideViewPr>
    <p:cSldViewPr snapToGrid="0">
      <p:cViewPr varScale="1">
        <p:scale>
          <a:sx n="93" d="100"/>
          <a:sy n="93" d="100"/>
        </p:scale>
        <p:origin x="408"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62ADD0-5381-402E-A600-5D60A5EC9DB1}" type="datetimeFigureOut">
              <a:rPr lang="en-GB" smtClean="0"/>
              <a:t>14/01/2020</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D2CA01-582F-4DA6-806C-DA06F6FDD0E9}" type="slidenum">
              <a:rPr lang="en-GB" smtClean="0"/>
              <a:t>‹#›</a:t>
            </a:fld>
            <a:endParaRPr lang="en-GB"/>
          </a:p>
        </p:txBody>
      </p:sp>
    </p:spTree>
    <p:extLst>
      <p:ext uri="{BB962C8B-B14F-4D97-AF65-F5344CB8AC3E}">
        <p14:creationId xmlns:p14="http://schemas.microsoft.com/office/powerpoint/2010/main" val="204837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2CA01-582F-4DA6-806C-DA06F6FDD0E9}" type="slidenum">
              <a:rPr lang="en-GB" smtClean="0"/>
              <a:t>2</a:t>
            </a:fld>
            <a:endParaRPr lang="en-GB"/>
          </a:p>
        </p:txBody>
      </p:sp>
    </p:spTree>
    <p:extLst>
      <p:ext uri="{BB962C8B-B14F-4D97-AF65-F5344CB8AC3E}">
        <p14:creationId xmlns:p14="http://schemas.microsoft.com/office/powerpoint/2010/main" val="222220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2CA01-582F-4DA6-806C-DA06F6FDD0E9}" type="slidenum">
              <a:rPr lang="en-GB" smtClean="0"/>
              <a:t>13</a:t>
            </a:fld>
            <a:endParaRPr lang="en-GB"/>
          </a:p>
        </p:txBody>
      </p:sp>
    </p:spTree>
    <p:extLst>
      <p:ext uri="{BB962C8B-B14F-4D97-AF65-F5344CB8AC3E}">
        <p14:creationId xmlns:p14="http://schemas.microsoft.com/office/powerpoint/2010/main" val="111310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27</a:t>
            </a:fld>
            <a:endParaRPr lang="en-US"/>
          </a:p>
        </p:txBody>
      </p:sp>
    </p:spTree>
    <p:extLst>
      <p:ext uri="{BB962C8B-B14F-4D97-AF65-F5344CB8AC3E}">
        <p14:creationId xmlns:p14="http://schemas.microsoft.com/office/powerpoint/2010/main" val="175012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28</a:t>
            </a:fld>
            <a:endParaRPr lang="en-US"/>
          </a:p>
        </p:txBody>
      </p:sp>
    </p:spTree>
    <p:extLst>
      <p:ext uri="{BB962C8B-B14F-4D97-AF65-F5344CB8AC3E}">
        <p14:creationId xmlns:p14="http://schemas.microsoft.com/office/powerpoint/2010/main" val="179507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CA01-582F-4DA6-806C-DA06F6FDD0E9}" type="slidenum">
              <a:rPr lang="en-GB" smtClean="0"/>
              <a:t>30</a:t>
            </a:fld>
            <a:endParaRPr lang="en-GB"/>
          </a:p>
        </p:txBody>
      </p:sp>
    </p:spTree>
    <p:extLst>
      <p:ext uri="{BB962C8B-B14F-4D97-AF65-F5344CB8AC3E}">
        <p14:creationId xmlns:p14="http://schemas.microsoft.com/office/powerpoint/2010/main" val="134659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CA01-582F-4DA6-806C-DA06F6FDD0E9}" type="slidenum">
              <a:rPr lang="en-GB" smtClean="0"/>
              <a:t>31</a:t>
            </a:fld>
            <a:endParaRPr lang="en-GB"/>
          </a:p>
        </p:txBody>
      </p:sp>
    </p:spTree>
    <p:extLst>
      <p:ext uri="{BB962C8B-B14F-4D97-AF65-F5344CB8AC3E}">
        <p14:creationId xmlns:p14="http://schemas.microsoft.com/office/powerpoint/2010/main" val="262060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31866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259466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8362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40343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373929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11026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183614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301237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72003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108269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D2670-2B95-4EA6-AC25-41B9FDA108BF}" type="datetimeFigureOut">
              <a:rPr lang="en-GB" smtClean="0"/>
              <a:pPr/>
              <a:t>14/01/2020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B0755-6F30-4B1C-9720-7BF024E78FF5}" type="slidenum">
              <a:rPr lang="en-GB" smtClean="0"/>
              <a:pPr/>
              <a:t>‹#›</a:t>
            </a:fld>
            <a:endParaRPr lang="en-GB"/>
          </a:p>
        </p:txBody>
      </p:sp>
    </p:spTree>
    <p:extLst>
      <p:ext uri="{BB962C8B-B14F-4D97-AF65-F5344CB8AC3E}">
        <p14:creationId xmlns:p14="http://schemas.microsoft.com/office/powerpoint/2010/main" val="130245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D2670-2B95-4EA6-AC25-41B9FDA108BF}" type="datetimeFigureOut">
              <a:rPr lang="en-GB" smtClean="0"/>
              <a:pPr/>
              <a:t>14/01/2020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B0755-6F30-4B1C-9720-7BF024E78FF5}" type="slidenum">
              <a:rPr lang="en-GB" smtClean="0"/>
              <a:pPr/>
              <a:t>‹#›</a:t>
            </a:fld>
            <a:endParaRPr lang="en-GB"/>
          </a:p>
        </p:txBody>
      </p:sp>
    </p:spTree>
    <p:extLst>
      <p:ext uri="{BB962C8B-B14F-4D97-AF65-F5344CB8AC3E}">
        <p14:creationId xmlns:p14="http://schemas.microsoft.com/office/powerpoint/2010/main" val="2061426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3D97-4F17-F142-BD5D-0DB1426B0373}"/>
              </a:ext>
            </a:extLst>
          </p:cNvPr>
          <p:cNvSpPr>
            <a:spLocks noGrp="1"/>
          </p:cNvSpPr>
          <p:nvPr>
            <p:ph type="ctrTitle"/>
          </p:nvPr>
        </p:nvSpPr>
        <p:spPr>
          <a:xfrm>
            <a:off x="5481635" y="1783959"/>
            <a:ext cx="3774265" cy="2889114"/>
          </a:xfrm>
        </p:spPr>
        <p:txBody>
          <a:bodyPr anchor="b">
            <a:normAutofit/>
          </a:bodyPr>
          <a:lstStyle/>
          <a:p>
            <a:pPr algn="l"/>
            <a:r>
              <a:rPr lang="en-US" sz="5100" dirty="0"/>
              <a:t>YOUR ENGLISH GCSE EXAMS</a:t>
            </a:r>
          </a:p>
        </p:txBody>
      </p:sp>
      <p:sp>
        <p:nvSpPr>
          <p:cNvPr id="3" name="Subtitle 2">
            <a:extLst>
              <a:ext uri="{FF2B5EF4-FFF2-40B4-BE49-F238E27FC236}">
                <a16:creationId xmlns:a16="http://schemas.microsoft.com/office/drawing/2014/main" id="{B856150B-F0F9-3F46-AE3C-873AA7721BCF}"/>
              </a:ext>
            </a:extLst>
          </p:cNvPr>
          <p:cNvSpPr>
            <a:spLocks noGrp="1"/>
          </p:cNvSpPr>
          <p:nvPr>
            <p:ph type="subTitle" idx="1"/>
          </p:nvPr>
        </p:nvSpPr>
        <p:spPr>
          <a:xfrm>
            <a:off x="5481634" y="4750893"/>
            <a:ext cx="3774266" cy="1147863"/>
          </a:xfrm>
        </p:spPr>
        <p:txBody>
          <a:bodyPr anchor="t">
            <a:normAutofit fontScale="85000" lnSpcReduction="20000"/>
          </a:bodyPr>
          <a:lstStyle/>
          <a:p>
            <a:pPr algn="l"/>
            <a:r>
              <a:rPr lang="en-US" sz="1800" dirty="0"/>
              <a:t>Literature Paper 1: Wed 13</a:t>
            </a:r>
            <a:r>
              <a:rPr lang="en-US" sz="1800" baseline="30000" dirty="0"/>
              <a:t>th</a:t>
            </a:r>
            <a:r>
              <a:rPr lang="en-US" sz="1800" dirty="0"/>
              <a:t> May</a:t>
            </a:r>
          </a:p>
          <a:p>
            <a:pPr algn="l"/>
            <a:r>
              <a:rPr lang="en-US" sz="1800" dirty="0"/>
              <a:t>Literature Paper 2: Thurs 21</a:t>
            </a:r>
            <a:r>
              <a:rPr lang="en-US" sz="1800" baseline="30000" dirty="0"/>
              <a:t>st</a:t>
            </a:r>
            <a:r>
              <a:rPr lang="en-US" sz="1800" dirty="0"/>
              <a:t> May</a:t>
            </a:r>
          </a:p>
          <a:p>
            <a:pPr algn="l"/>
            <a:r>
              <a:rPr lang="en-US" sz="1800" dirty="0"/>
              <a:t>Language Paper 1: Tues 2</a:t>
            </a:r>
            <a:r>
              <a:rPr lang="en-US" sz="1800" baseline="30000" dirty="0"/>
              <a:t>nd</a:t>
            </a:r>
            <a:r>
              <a:rPr lang="en-US" sz="1800" dirty="0"/>
              <a:t> June</a:t>
            </a:r>
          </a:p>
          <a:p>
            <a:pPr algn="l"/>
            <a:r>
              <a:rPr lang="en-US" sz="1800" dirty="0"/>
              <a:t>Language Paper 2: Fri 5</a:t>
            </a:r>
            <a:r>
              <a:rPr lang="en-US" sz="1800" baseline="30000" dirty="0"/>
              <a:t>th</a:t>
            </a:r>
            <a:r>
              <a:rPr lang="en-US" sz="1800" dirty="0"/>
              <a:t> June</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015385"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D7C076-8E1F-A945-8030-1372DC5EB74F}"/>
              </a:ext>
            </a:extLst>
          </p:cNvPr>
          <p:cNvPicPr>
            <a:picLocks noChangeAspect="1"/>
          </p:cNvPicPr>
          <p:nvPr/>
        </p:nvPicPr>
        <p:blipFill rotWithShape="1">
          <a:blip r:embed="rId2"/>
          <a:srcRect l="14970" r="13659"/>
          <a:stretch/>
        </p:blipFill>
        <p:spPr>
          <a:xfrm>
            <a:off x="20" y="10"/>
            <a:ext cx="489460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9659959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p:spPr>
        <p:style>
          <a:lnRef idx="2">
            <a:schemeClr val="accent1"/>
          </a:lnRef>
          <a:fillRef idx="1">
            <a:schemeClr val="lt1"/>
          </a:fillRef>
          <a:effectRef idx="0">
            <a:schemeClr val="accent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Q1 example </a:t>
            </a:r>
            <a:endParaRPr lang="en-GB" dirty="0"/>
          </a:p>
        </p:txBody>
      </p:sp>
      <p:pic>
        <p:nvPicPr>
          <p:cNvPr id="11" name="Picture 10"/>
          <p:cNvPicPr>
            <a:picLocks noChangeAspect="1"/>
          </p:cNvPicPr>
          <p:nvPr/>
        </p:nvPicPr>
        <p:blipFill rotWithShape="1">
          <a:blip r:embed="rId2"/>
          <a:srcRect l="12188" t="22656" r="27499" b="15234"/>
          <a:stretch/>
        </p:blipFill>
        <p:spPr>
          <a:xfrm>
            <a:off x="1595438" y="1327663"/>
            <a:ext cx="5757862" cy="4743524"/>
          </a:xfrm>
          <a:prstGeom prst="rect">
            <a:avLst/>
          </a:prstGeom>
        </p:spPr>
      </p:pic>
    </p:spTree>
    <p:extLst>
      <p:ext uri="{BB962C8B-B14F-4D97-AF65-F5344CB8AC3E}">
        <p14:creationId xmlns:p14="http://schemas.microsoft.com/office/powerpoint/2010/main" val="179020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882"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Q2 example </a:t>
            </a:r>
            <a:endParaRPr lang="en-GB" dirty="0"/>
          </a:p>
        </p:txBody>
      </p:sp>
      <p:sp>
        <p:nvSpPr>
          <p:cNvPr id="10" name="Title 1"/>
          <p:cNvSpPr txBox="1">
            <a:spLocks/>
          </p:cNvSpPr>
          <p:nvPr/>
        </p:nvSpPr>
        <p:spPr>
          <a:xfrm>
            <a:off x="5155067"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Q3 example </a:t>
            </a:r>
            <a:endParaRPr lang="en-GB" dirty="0"/>
          </a:p>
        </p:txBody>
      </p:sp>
      <p:sp>
        <p:nvSpPr>
          <p:cNvPr id="11" name="Rectangle 10"/>
          <p:cNvSpPr/>
          <p:nvPr/>
        </p:nvSpPr>
        <p:spPr>
          <a:xfrm>
            <a:off x="5155066" y="1456991"/>
            <a:ext cx="4600347" cy="2576090"/>
          </a:xfrm>
          <a:prstGeom prst="rect">
            <a:avLst/>
          </a:prstGeom>
        </p:spPr>
        <p:txBody>
          <a:bodyPr wrap="square">
            <a:spAutoFit/>
          </a:bodyPr>
          <a:lstStyle/>
          <a:p>
            <a:r>
              <a:rPr lang="en-US" sz="2000" dirty="0"/>
              <a:t>You now need to refer </a:t>
            </a:r>
            <a:r>
              <a:rPr lang="en-US" sz="2000" b="1" dirty="0"/>
              <a:t>only </a:t>
            </a:r>
            <a:r>
              <a:rPr lang="en-US" sz="2000" dirty="0"/>
              <a:t>to </a:t>
            </a:r>
            <a:r>
              <a:rPr lang="en-US" sz="2000" b="1" dirty="0"/>
              <a:t>source A, lines 3 to 9</a:t>
            </a:r>
            <a:r>
              <a:rPr lang="en-US" sz="2000" dirty="0"/>
              <a:t>. </a:t>
            </a:r>
            <a:endParaRPr lang="en-US" sz="2000" dirty="0" smtClean="0"/>
          </a:p>
          <a:p>
            <a:endParaRPr lang="en-US" sz="2000" dirty="0"/>
          </a:p>
          <a:p>
            <a:r>
              <a:rPr lang="en-US" sz="2000" dirty="0"/>
              <a:t>How does the writer use language to show the </a:t>
            </a:r>
            <a:r>
              <a:rPr lang="en-US" sz="2000" dirty="0" err="1"/>
              <a:t>behaviour</a:t>
            </a:r>
            <a:r>
              <a:rPr lang="en-US" sz="2000" dirty="0"/>
              <a:t> of the puppies? </a:t>
            </a:r>
            <a:endParaRPr lang="en-US" sz="2000" dirty="0" smtClean="0"/>
          </a:p>
          <a:p>
            <a:endParaRPr lang="en-US" sz="2000" dirty="0"/>
          </a:p>
          <a:p>
            <a:pPr algn="r"/>
            <a:r>
              <a:rPr lang="en-GB" sz="2000" b="1" dirty="0"/>
              <a:t>[12 marks] </a:t>
            </a:r>
            <a:endParaRPr lang="en-GB" sz="2000" dirty="0"/>
          </a:p>
          <a:p>
            <a:pPr marL="648335">
              <a:lnSpc>
                <a:spcPct val="107000"/>
              </a:lnSpc>
              <a:spcAft>
                <a:spcPts val="80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02066" y="1456991"/>
            <a:ext cx="4602163" cy="2862322"/>
          </a:xfrm>
          <a:prstGeom prst="rect">
            <a:avLst/>
          </a:prstGeom>
        </p:spPr>
        <p:txBody>
          <a:bodyPr wrap="square">
            <a:spAutoFit/>
          </a:bodyPr>
          <a:lstStyle/>
          <a:p>
            <a:r>
              <a:rPr lang="en-US" sz="2000" dirty="0">
                <a:solidFill>
                  <a:srgbClr val="000000"/>
                </a:solidFill>
                <a:latin typeface="Arial" panose="020B0604020202020204" pitchFamily="34" charset="0"/>
              </a:rPr>
              <a:t>You need to refer to </a:t>
            </a:r>
            <a:r>
              <a:rPr lang="en-US" sz="2000" b="1" dirty="0">
                <a:solidFill>
                  <a:srgbClr val="000000"/>
                </a:solidFill>
                <a:latin typeface="Arial" panose="020B0604020202020204" pitchFamily="34" charset="0"/>
              </a:rPr>
              <a:t>source A </a:t>
            </a:r>
            <a:r>
              <a:rPr lang="en-US" sz="2000" dirty="0">
                <a:solidFill>
                  <a:srgbClr val="000000"/>
                </a:solidFill>
                <a:latin typeface="Arial" panose="020B0604020202020204" pitchFamily="34" charset="0"/>
              </a:rPr>
              <a:t>and </a:t>
            </a:r>
            <a:r>
              <a:rPr lang="en-US" sz="2000" b="1" dirty="0">
                <a:solidFill>
                  <a:srgbClr val="000000"/>
                </a:solidFill>
                <a:latin typeface="Arial" panose="020B0604020202020204" pitchFamily="34" charset="0"/>
              </a:rPr>
              <a:t>source B </a:t>
            </a:r>
            <a:r>
              <a:rPr lang="en-US" sz="2000" dirty="0">
                <a:solidFill>
                  <a:srgbClr val="000000"/>
                </a:solidFill>
                <a:latin typeface="Arial" panose="020B0604020202020204" pitchFamily="34" charset="0"/>
              </a:rPr>
              <a:t>for this question. </a:t>
            </a:r>
            <a:endParaRPr lang="en-US" sz="2000" dirty="0" smtClean="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Use details from </a:t>
            </a:r>
            <a:r>
              <a:rPr lang="en-US" sz="2000" b="1" dirty="0">
                <a:solidFill>
                  <a:srgbClr val="000000"/>
                </a:solidFill>
                <a:latin typeface="Arial" panose="020B0604020202020204" pitchFamily="34" charset="0"/>
              </a:rPr>
              <a:t>both </a:t>
            </a:r>
            <a:r>
              <a:rPr lang="en-US" sz="2000" dirty="0">
                <a:solidFill>
                  <a:srgbClr val="000000"/>
                </a:solidFill>
                <a:latin typeface="Arial" panose="020B0604020202020204" pitchFamily="34" charset="0"/>
              </a:rPr>
              <a:t>sources. Write a summary of the different ways Milly’s vet and </a:t>
            </a:r>
            <a:r>
              <a:rPr lang="en-US" sz="2000" dirty="0" err="1">
                <a:solidFill>
                  <a:srgbClr val="000000"/>
                </a:solidFill>
                <a:latin typeface="Arial" panose="020B0604020202020204" pitchFamily="34" charset="0"/>
              </a:rPr>
              <a:t>Mr</a:t>
            </a:r>
            <a:r>
              <a:rPr lang="en-US" sz="2000" dirty="0">
                <a:solidFill>
                  <a:srgbClr val="000000"/>
                </a:solidFill>
                <a:latin typeface="Arial" panose="020B0604020202020204" pitchFamily="34" charset="0"/>
              </a:rPr>
              <a:t> Walker’s servant look after the dogs. </a:t>
            </a:r>
            <a:endParaRPr lang="en-US" sz="2000" dirty="0" smtClean="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pPr algn="r"/>
            <a:r>
              <a:rPr lang="en-GB" sz="2000" b="1" dirty="0" smtClean="0">
                <a:solidFill>
                  <a:srgbClr val="000000"/>
                </a:solidFill>
                <a:latin typeface="Arial" panose="020B0604020202020204" pitchFamily="34" charset="0"/>
              </a:rPr>
              <a:t>[</a:t>
            </a:r>
            <a:r>
              <a:rPr lang="en-GB" sz="2000" b="1" dirty="0">
                <a:solidFill>
                  <a:srgbClr val="000000"/>
                </a:solidFill>
                <a:latin typeface="Arial" panose="020B0604020202020204" pitchFamily="34" charset="0"/>
              </a:rPr>
              <a:t>8 marks] </a:t>
            </a:r>
            <a:endParaRPr lang="en-GB" sz="2000" dirty="0"/>
          </a:p>
        </p:txBody>
      </p:sp>
    </p:spTree>
    <p:extLst>
      <p:ext uri="{BB962C8B-B14F-4D97-AF65-F5344CB8AC3E}">
        <p14:creationId xmlns:p14="http://schemas.microsoft.com/office/powerpoint/2010/main" val="200907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p:spPr>
        <p:style>
          <a:lnRef idx="2">
            <a:schemeClr val="accent1"/>
          </a:lnRef>
          <a:fillRef idx="1">
            <a:schemeClr val="lt1"/>
          </a:fillRef>
          <a:effectRef idx="0">
            <a:schemeClr val="accent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Q4 example </a:t>
            </a:r>
            <a:endParaRPr lang="en-GB" dirty="0"/>
          </a:p>
        </p:txBody>
      </p:sp>
      <p:sp>
        <p:nvSpPr>
          <p:cNvPr id="9" name="Rectangle 8"/>
          <p:cNvSpPr/>
          <p:nvPr/>
        </p:nvSpPr>
        <p:spPr>
          <a:xfrm>
            <a:off x="681038" y="1722181"/>
            <a:ext cx="8543925" cy="3693319"/>
          </a:xfrm>
          <a:prstGeom prst="rect">
            <a:avLst/>
          </a:prstGeom>
        </p:spPr>
        <p:txBody>
          <a:bodyPr wrap="square">
            <a:spAutoFit/>
          </a:bodyPr>
          <a:lstStyle/>
          <a:p>
            <a:r>
              <a:rPr lang="en-US" dirty="0">
                <a:solidFill>
                  <a:srgbClr val="000000"/>
                </a:solidFill>
                <a:latin typeface="Arial" panose="020B0604020202020204" pitchFamily="34" charset="0"/>
              </a:rPr>
              <a:t>For this question, you need to refer to the </a:t>
            </a:r>
            <a:r>
              <a:rPr lang="en-US" b="1" dirty="0">
                <a:solidFill>
                  <a:srgbClr val="000000"/>
                </a:solidFill>
                <a:latin typeface="Arial" panose="020B0604020202020204" pitchFamily="34" charset="0"/>
              </a:rPr>
              <a:t>whole of source A, </a:t>
            </a:r>
            <a:r>
              <a:rPr lang="en-US" dirty="0">
                <a:solidFill>
                  <a:srgbClr val="000000"/>
                </a:solidFill>
                <a:latin typeface="Arial" panose="020B0604020202020204" pitchFamily="34" charset="0"/>
              </a:rPr>
              <a:t>together with </a:t>
            </a:r>
            <a:r>
              <a:rPr lang="en-US" b="1" dirty="0">
                <a:solidFill>
                  <a:srgbClr val="000000"/>
                </a:solidFill>
                <a:latin typeface="Arial" panose="020B0604020202020204" pitchFamily="34" charset="0"/>
              </a:rPr>
              <a:t>source B, lines 15 to the end. </a:t>
            </a:r>
            <a:endParaRPr lang="en-US" b="1"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writers have shown how Dalmatians form close relationships with others: Milly with the puppies and Becky, and the small Dalmatian dog with the horse. </a:t>
            </a:r>
          </a:p>
          <a:p>
            <a:r>
              <a:rPr lang="en-US" dirty="0">
                <a:solidFill>
                  <a:srgbClr val="000000"/>
                </a:solidFill>
                <a:latin typeface="Arial" panose="020B0604020202020204" pitchFamily="34" charset="0"/>
              </a:rPr>
              <a:t>Compare how the two writers convey these relationships. </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In your answer, you should: </a:t>
            </a:r>
          </a:p>
          <a:p>
            <a:r>
              <a:rPr lang="en-GB" dirty="0">
                <a:solidFill>
                  <a:srgbClr val="000000"/>
                </a:solidFill>
                <a:latin typeface="Arial" panose="020B0604020202020204" pitchFamily="34" charset="0"/>
              </a:rPr>
              <a:t>• compare the different relationships </a:t>
            </a:r>
          </a:p>
          <a:p>
            <a:r>
              <a:rPr lang="en-US" dirty="0">
                <a:solidFill>
                  <a:srgbClr val="000000"/>
                </a:solidFill>
                <a:latin typeface="Arial" panose="020B0604020202020204" pitchFamily="34" charset="0"/>
              </a:rPr>
              <a:t>• compare the methods the writers use to convey the relationships </a:t>
            </a:r>
          </a:p>
          <a:p>
            <a:r>
              <a:rPr lang="en-US" dirty="0">
                <a:solidFill>
                  <a:srgbClr val="000000"/>
                </a:solidFill>
                <a:latin typeface="Arial" panose="020B0604020202020204" pitchFamily="34" charset="0"/>
              </a:rPr>
              <a:t>• support your ideas with quotations from both texts. </a:t>
            </a:r>
          </a:p>
          <a:p>
            <a:endParaRPr lang="en-GB" dirty="0">
              <a:solidFill>
                <a:srgbClr val="000000"/>
              </a:solidFill>
              <a:latin typeface="Arial" panose="020B0604020202020204" pitchFamily="34" charset="0"/>
            </a:endParaRPr>
          </a:p>
          <a:p>
            <a:pPr algn="r"/>
            <a:r>
              <a:rPr lang="en-GB" b="1" dirty="0">
                <a:solidFill>
                  <a:srgbClr val="000000"/>
                </a:solidFill>
                <a:latin typeface="Arial" panose="020B0604020202020204" pitchFamily="34" charset="0"/>
              </a:rPr>
              <a:t>[16 marks] </a:t>
            </a:r>
            <a:endParaRPr lang="en-GB" dirty="0"/>
          </a:p>
        </p:txBody>
      </p:sp>
    </p:spTree>
    <p:extLst>
      <p:ext uri="{BB962C8B-B14F-4D97-AF65-F5344CB8AC3E}">
        <p14:creationId xmlns:p14="http://schemas.microsoft.com/office/powerpoint/2010/main" val="3779482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2" y="105681"/>
            <a:ext cx="4447273" cy="427719"/>
          </a:xfrm>
        </p:spPr>
        <p:style>
          <a:lnRef idx="2">
            <a:schemeClr val="accent6"/>
          </a:lnRef>
          <a:fillRef idx="1">
            <a:schemeClr val="lt1"/>
          </a:fillRef>
          <a:effectRef idx="0">
            <a:schemeClr val="accent6"/>
          </a:effectRef>
          <a:fontRef idx="minor">
            <a:schemeClr val="dk1"/>
          </a:fontRef>
        </p:style>
        <p:txBody>
          <a:bodyPr>
            <a:normAutofit/>
          </a:bodyPr>
          <a:lstStyle/>
          <a:p>
            <a:pPr algn="l"/>
            <a:r>
              <a:rPr lang="en-GB" sz="2000" b="1" dirty="0">
                <a:solidFill>
                  <a:srgbClr val="FF00FF"/>
                </a:solidFill>
              </a:rPr>
              <a:t>SECTION B: CREATIVE WRITING</a:t>
            </a:r>
          </a:p>
        </p:txBody>
      </p:sp>
      <p:sp>
        <p:nvSpPr>
          <p:cNvPr id="3" name="Content Placeholder 2"/>
          <p:cNvSpPr>
            <a:spLocks noGrp="1"/>
          </p:cNvSpPr>
          <p:nvPr>
            <p:ph idx="1"/>
          </p:nvPr>
        </p:nvSpPr>
        <p:spPr>
          <a:xfrm>
            <a:off x="194471" y="1554147"/>
            <a:ext cx="6197505" cy="5112422"/>
          </a:xfrm>
        </p:spPr>
        <p:style>
          <a:lnRef idx="2">
            <a:schemeClr val="accent6"/>
          </a:lnRef>
          <a:fillRef idx="1">
            <a:schemeClr val="lt1"/>
          </a:fillRef>
          <a:effectRef idx="0">
            <a:schemeClr val="accent6"/>
          </a:effectRef>
          <a:fontRef idx="minor">
            <a:schemeClr val="dk1"/>
          </a:fontRef>
        </p:style>
        <p:txBody>
          <a:bodyPr>
            <a:noAutofit/>
          </a:bodyPr>
          <a:lstStyle/>
          <a:p>
            <a:pPr lvl="0">
              <a:lnSpc>
                <a:spcPct val="90000"/>
              </a:lnSpc>
              <a:buNone/>
              <a:defRPr/>
            </a:pPr>
            <a:r>
              <a:rPr lang="en-GB" sz="1200" b="1" dirty="0">
                <a:latin typeface="Calibri"/>
                <a:cs typeface="Calibri"/>
              </a:rPr>
              <a:t>WRITING SUCCESS CRITERIA</a:t>
            </a:r>
          </a:p>
          <a:p>
            <a:pPr lvl="0"/>
            <a:r>
              <a:rPr lang="en-GB" sz="1200" dirty="0"/>
              <a:t>You get marks for a clear and planned structure to your writing. Use your planning time to think about this.</a:t>
            </a:r>
          </a:p>
          <a:p>
            <a:pPr lvl="0"/>
            <a:r>
              <a:rPr lang="en-GB" sz="1200" dirty="0"/>
              <a:t>Consider this structure of 5 paragraphs: maybe…</a:t>
            </a:r>
          </a:p>
          <a:p>
            <a:pPr marL="0" lvl="0" indent="0">
              <a:buNone/>
            </a:pPr>
            <a:r>
              <a:rPr lang="en-GB" sz="1200" dirty="0"/>
              <a:t>	Setting / weather</a:t>
            </a:r>
          </a:p>
          <a:p>
            <a:pPr marL="0" lvl="0" indent="0">
              <a:buNone/>
            </a:pPr>
            <a:r>
              <a:rPr lang="en-GB" sz="1200" dirty="0"/>
              <a:t>	Introduce a person (zoom in)</a:t>
            </a:r>
          </a:p>
          <a:p>
            <a:pPr marL="0" lvl="0" indent="0">
              <a:buNone/>
            </a:pPr>
            <a:r>
              <a:rPr lang="en-GB" sz="1200" dirty="0"/>
              <a:t>	Introduce an object (zoom further in)</a:t>
            </a:r>
          </a:p>
          <a:p>
            <a:pPr marL="0" lvl="0" indent="0">
              <a:buNone/>
            </a:pPr>
            <a:r>
              <a:rPr lang="en-GB" sz="1200" dirty="0"/>
              <a:t>	Zoom out to a different person</a:t>
            </a:r>
          </a:p>
          <a:p>
            <a:pPr marL="0" lvl="0" indent="0">
              <a:buNone/>
            </a:pPr>
            <a:r>
              <a:rPr lang="en-GB" sz="1200" dirty="0"/>
              <a:t>	Shift in weather / effect on setting (zoom out) </a:t>
            </a:r>
          </a:p>
          <a:p>
            <a:pPr lvl="0"/>
            <a:r>
              <a:rPr lang="en-GB" sz="1200" dirty="0"/>
              <a:t>Imagine you are there – an </a:t>
            </a:r>
            <a:r>
              <a:rPr lang="en-GB" sz="1200" i="1" dirty="0"/>
              <a:t>omniscient observer</a:t>
            </a:r>
            <a:r>
              <a:rPr lang="en-GB" sz="1200" dirty="0"/>
              <a:t> – and keep your description in </a:t>
            </a:r>
            <a:r>
              <a:rPr lang="en-GB" sz="1200" i="1" dirty="0"/>
              <a:t>real time</a:t>
            </a:r>
            <a:r>
              <a:rPr lang="en-GB" sz="1200" dirty="0"/>
              <a:t>. </a:t>
            </a:r>
          </a:p>
          <a:p>
            <a:pPr lvl="0"/>
            <a:r>
              <a:rPr lang="en-GB" sz="1400" b="1" i="1" dirty="0">
                <a:solidFill>
                  <a:srgbClr val="FF0000"/>
                </a:solidFill>
              </a:rPr>
              <a:t>Show not Tell</a:t>
            </a:r>
            <a:endParaRPr lang="en-GB" sz="1400" b="1" dirty="0">
              <a:solidFill>
                <a:srgbClr val="FF0000"/>
              </a:solidFill>
            </a:endParaRPr>
          </a:p>
          <a:p>
            <a:r>
              <a:rPr lang="en-GB" sz="1200" dirty="0"/>
              <a:t>Use a variety of sentence structures; think particularly about how your sentences </a:t>
            </a:r>
            <a:r>
              <a:rPr lang="en-GB" sz="1200" i="1" dirty="0"/>
              <a:t>start</a:t>
            </a:r>
            <a:r>
              <a:rPr lang="en-GB" sz="1200" dirty="0"/>
              <a:t>. </a:t>
            </a:r>
          </a:p>
          <a:p>
            <a:pPr lvl="0"/>
            <a:r>
              <a:rPr lang="en-GB" sz="1200" dirty="0"/>
              <a:t>Remember that spelling and punctuation have 16 marks of their own. CHECK YOUR WRITING CAREFULLY </a:t>
            </a:r>
            <a:endParaRPr lang="en-GB" sz="1200" dirty="0">
              <a:latin typeface="Calibri"/>
              <a:cs typeface="Calibri"/>
            </a:endParaRPr>
          </a:p>
          <a:p>
            <a:pPr lvl="0">
              <a:lnSpc>
                <a:spcPct val="90000"/>
              </a:lnSpc>
              <a:defRPr/>
            </a:pPr>
            <a:r>
              <a:rPr lang="en-GB" sz="1200" dirty="0">
                <a:latin typeface="Calibri"/>
                <a:cs typeface="Calibri"/>
              </a:rPr>
              <a:t>Use a wide range of </a:t>
            </a:r>
            <a:r>
              <a:rPr lang="en-GB" sz="1200" dirty="0">
                <a:solidFill>
                  <a:srgbClr val="7030A0"/>
                </a:solidFill>
                <a:latin typeface="Calibri"/>
                <a:cs typeface="Calibri"/>
              </a:rPr>
              <a:t>vocabulary</a:t>
            </a:r>
            <a:r>
              <a:rPr lang="en-GB" sz="1200" dirty="0">
                <a:latin typeface="Calibri"/>
                <a:cs typeface="Calibri"/>
              </a:rPr>
              <a:t> </a:t>
            </a:r>
            <a:r>
              <a:rPr lang="en-GB" sz="1200" dirty="0" smtClean="0">
                <a:latin typeface="Calibri"/>
                <a:cs typeface="Calibri"/>
              </a:rPr>
              <a:t>(grade </a:t>
            </a:r>
            <a:r>
              <a:rPr lang="en-GB" sz="1200" dirty="0">
                <a:latin typeface="Calibri"/>
                <a:cs typeface="Calibri"/>
              </a:rPr>
              <a:t>5-6)</a:t>
            </a:r>
          </a:p>
          <a:p>
            <a:pPr lvl="0">
              <a:lnSpc>
                <a:spcPct val="90000"/>
              </a:lnSpc>
              <a:defRPr/>
            </a:pPr>
            <a:r>
              <a:rPr lang="en-GB" sz="1200" dirty="0">
                <a:latin typeface="Calibri"/>
                <a:cs typeface="Calibri"/>
              </a:rPr>
              <a:t>Limit the amount of </a:t>
            </a:r>
            <a:r>
              <a:rPr lang="en-GB" sz="1200" b="1" dirty="0">
                <a:solidFill>
                  <a:srgbClr val="0000FF"/>
                </a:solidFill>
                <a:latin typeface="Calibri"/>
                <a:cs typeface="Calibri"/>
              </a:rPr>
              <a:t>speech</a:t>
            </a:r>
          </a:p>
          <a:p>
            <a:pPr lvl="0">
              <a:lnSpc>
                <a:spcPct val="90000"/>
              </a:lnSpc>
              <a:defRPr/>
            </a:pPr>
            <a:r>
              <a:rPr lang="en-GB" sz="1200" dirty="0">
                <a:latin typeface="Calibri"/>
                <a:cs typeface="Calibri"/>
              </a:rPr>
              <a:t>Use of accurate </a:t>
            </a:r>
            <a:r>
              <a:rPr lang="en-GB" sz="1200" b="1" dirty="0">
                <a:solidFill>
                  <a:srgbClr val="FF3399"/>
                </a:solidFill>
                <a:latin typeface="Calibri"/>
                <a:cs typeface="Calibri"/>
              </a:rPr>
              <a:t>SPAG</a:t>
            </a:r>
            <a:r>
              <a:rPr lang="en-GB" sz="1200" dirty="0">
                <a:latin typeface="Calibri"/>
                <a:cs typeface="Calibri"/>
              </a:rPr>
              <a:t> - spelling, punctuation and grammar – include accurate spelling of advanced vocab and irregular words</a:t>
            </a:r>
          </a:p>
          <a:p>
            <a:pPr lvl="0">
              <a:lnSpc>
                <a:spcPct val="90000"/>
              </a:lnSpc>
              <a:defRPr/>
            </a:pPr>
            <a:r>
              <a:rPr lang="en-GB" sz="1200" dirty="0">
                <a:latin typeface="Calibri"/>
                <a:cs typeface="Calibri"/>
              </a:rPr>
              <a:t>Legible handwriting!</a:t>
            </a:r>
            <a:endParaRPr lang="en-GB" sz="1000" dirty="0">
              <a:latin typeface="Calibri"/>
              <a:cs typeface="Calibri"/>
            </a:endParaRPr>
          </a:p>
        </p:txBody>
      </p:sp>
      <p:sp>
        <p:nvSpPr>
          <p:cNvPr id="8" name="TextBox 7"/>
          <p:cNvSpPr txBox="1"/>
          <p:nvPr/>
        </p:nvSpPr>
        <p:spPr>
          <a:xfrm>
            <a:off x="6557926" y="674441"/>
            <a:ext cx="3231798" cy="1600438"/>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u="sng" dirty="0"/>
              <a:t>Five different story openings:</a:t>
            </a:r>
          </a:p>
          <a:p>
            <a:pPr marL="342900" indent="-342900">
              <a:buFont typeface="+mj-lt"/>
              <a:buAutoNum type="arabicPeriod"/>
            </a:pPr>
            <a:r>
              <a:rPr lang="en-US" sz="1400" dirty="0"/>
              <a:t>Describing setting</a:t>
            </a:r>
          </a:p>
          <a:p>
            <a:pPr marL="342900" indent="-342900">
              <a:buFont typeface="+mj-lt"/>
              <a:buAutoNum type="arabicPeriod"/>
            </a:pPr>
            <a:r>
              <a:rPr lang="en-US" sz="1400" dirty="0"/>
              <a:t>Describing character thoughts and feelings</a:t>
            </a:r>
          </a:p>
          <a:p>
            <a:pPr marL="342900" indent="-342900">
              <a:buFont typeface="+mj-lt"/>
              <a:buAutoNum type="arabicPeriod"/>
            </a:pPr>
            <a:r>
              <a:rPr lang="en-US" sz="1400" dirty="0"/>
              <a:t>In the middle of the action</a:t>
            </a:r>
          </a:p>
          <a:p>
            <a:pPr marL="342900" indent="-342900">
              <a:buFont typeface="+mj-lt"/>
              <a:buAutoNum type="arabicPeriod"/>
            </a:pPr>
            <a:r>
              <a:rPr lang="en-US" sz="1400" dirty="0"/>
              <a:t>Describing something unusual</a:t>
            </a:r>
          </a:p>
          <a:p>
            <a:pPr marL="342900" indent="-342900">
              <a:buFont typeface="+mj-lt"/>
              <a:buAutoNum type="arabicPeriod"/>
            </a:pPr>
            <a:r>
              <a:rPr lang="en-US" sz="1400" dirty="0"/>
              <a:t>Speaking directly to the reader</a:t>
            </a:r>
          </a:p>
        </p:txBody>
      </p:sp>
      <p:sp>
        <p:nvSpPr>
          <p:cNvPr id="6" name="TextBox 5"/>
          <p:cNvSpPr txBox="1"/>
          <p:nvPr/>
        </p:nvSpPr>
        <p:spPr>
          <a:xfrm>
            <a:off x="6557926" y="2394927"/>
            <a:ext cx="3231798" cy="1815882"/>
          </a:xfrm>
          <a:prstGeom prst="rect">
            <a:avLst/>
          </a:prstGeom>
          <a:ln>
            <a:solidFill>
              <a:srgbClr val="FF66C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u="sng" dirty="0"/>
              <a:t>Five different story endings:</a:t>
            </a:r>
            <a:br>
              <a:rPr lang="en-US" sz="1400" b="1" u="sng" dirty="0"/>
            </a:br>
            <a:endParaRPr lang="en-US" sz="1400" b="1" u="sng" dirty="0"/>
          </a:p>
          <a:p>
            <a:pPr marL="342900" indent="-342900">
              <a:buFont typeface="+mj-lt"/>
              <a:buAutoNum type="arabicPeriod"/>
            </a:pPr>
            <a:r>
              <a:rPr lang="en-US" sz="1400" dirty="0"/>
              <a:t>Happy - everything works out well</a:t>
            </a:r>
          </a:p>
          <a:p>
            <a:pPr marL="342900" indent="-342900">
              <a:buFont typeface="+mj-lt"/>
              <a:buAutoNum type="arabicPeriod"/>
            </a:pPr>
            <a:r>
              <a:rPr lang="en-US" sz="1400" dirty="0"/>
              <a:t>With a description</a:t>
            </a:r>
          </a:p>
          <a:p>
            <a:pPr marL="342900" indent="-342900">
              <a:buFont typeface="+mj-lt"/>
              <a:buAutoNum type="arabicPeriod"/>
            </a:pPr>
            <a:r>
              <a:rPr lang="en-US" sz="1400" dirty="0"/>
              <a:t>With a question</a:t>
            </a:r>
          </a:p>
          <a:p>
            <a:pPr marL="342900" indent="-342900">
              <a:buFont typeface="+mj-lt"/>
              <a:buAutoNum type="arabicPeriod"/>
            </a:pPr>
            <a:r>
              <a:rPr lang="en-US" sz="1400" dirty="0"/>
              <a:t>With dialogue</a:t>
            </a:r>
          </a:p>
          <a:p>
            <a:pPr marL="342900" indent="-342900">
              <a:buFont typeface="+mj-lt"/>
              <a:buAutoNum type="arabicPeriod"/>
            </a:pPr>
            <a:r>
              <a:rPr lang="en-US" sz="1400" dirty="0"/>
              <a:t>With a </a:t>
            </a:r>
            <a:r>
              <a:rPr lang="en-US" sz="1400" dirty="0" smtClean="0"/>
              <a:t>twist</a:t>
            </a:r>
          </a:p>
          <a:p>
            <a:pPr marL="342900" indent="-342900">
              <a:buFont typeface="+mj-lt"/>
              <a:buAutoNum type="arabicPeriod"/>
            </a:pPr>
            <a:r>
              <a:rPr lang="en-US" sz="1400" b="1" u="sng" dirty="0" smtClean="0">
                <a:solidFill>
                  <a:srgbClr val="FF0000"/>
                </a:solidFill>
              </a:rPr>
              <a:t>DO NOT: It was all a dream</a:t>
            </a:r>
            <a:endParaRPr lang="en-US" sz="1400" b="1" u="sng" dirty="0">
              <a:solidFill>
                <a:srgbClr val="FF0000"/>
              </a:solidFill>
            </a:endParaRPr>
          </a:p>
        </p:txBody>
      </p:sp>
      <p:sp>
        <p:nvSpPr>
          <p:cNvPr id="4" name="Rectangle 3"/>
          <p:cNvSpPr/>
          <p:nvPr/>
        </p:nvSpPr>
        <p:spPr>
          <a:xfrm>
            <a:off x="6557926" y="4330858"/>
            <a:ext cx="3231798"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b="1" u="sng" dirty="0"/>
              <a:t>REMEMBER:</a:t>
            </a:r>
          </a:p>
          <a:p>
            <a:pPr>
              <a:buFont typeface="Wingdings" panose="05000000000000000000" pitchFamily="2" charset="2"/>
              <a:buChar char="ü"/>
            </a:pPr>
            <a:r>
              <a:rPr lang="en-GB" dirty="0"/>
              <a:t>Short time frame</a:t>
            </a:r>
          </a:p>
          <a:p>
            <a:pPr>
              <a:buFont typeface="Wingdings" panose="05000000000000000000" pitchFamily="2" charset="2"/>
              <a:buChar char="ü"/>
            </a:pPr>
            <a:r>
              <a:rPr lang="en-GB" dirty="0"/>
              <a:t>Characters = me +1 (maximum of 2 other characters)</a:t>
            </a:r>
          </a:p>
          <a:p>
            <a:pPr>
              <a:buFont typeface="Wingdings" panose="05000000000000000000" pitchFamily="2" charset="2"/>
              <a:buChar char="ü"/>
            </a:pPr>
            <a:r>
              <a:rPr lang="en-GB" dirty="0"/>
              <a:t>Must be realistic / convincing /anecdotal</a:t>
            </a:r>
          </a:p>
          <a:p>
            <a:pPr>
              <a:buFont typeface="Wingdings" panose="05000000000000000000" pitchFamily="2" charset="2"/>
              <a:buChar char="ü"/>
            </a:pPr>
            <a:r>
              <a:rPr lang="en-GB" dirty="0"/>
              <a:t>Must </a:t>
            </a:r>
            <a:r>
              <a:rPr lang="en-GB" dirty="0" smtClean="0"/>
              <a:t>write </a:t>
            </a:r>
            <a:r>
              <a:rPr lang="en-GB" dirty="0" err="1" smtClean="0"/>
              <a:t>approximartley</a:t>
            </a:r>
            <a:r>
              <a:rPr lang="en-GB" dirty="0" smtClean="0"/>
              <a:t> </a:t>
            </a:r>
            <a:r>
              <a:rPr lang="en-GB" dirty="0"/>
              <a:t>2 </a:t>
            </a:r>
            <a:r>
              <a:rPr lang="en-GB" dirty="0" smtClean="0"/>
              <a:t>pages</a:t>
            </a:r>
            <a:endParaRPr lang="en-GB" dirty="0"/>
          </a:p>
        </p:txBody>
      </p:sp>
      <p:sp>
        <p:nvSpPr>
          <p:cNvPr id="5" name="Rectangle 4"/>
          <p:cNvSpPr/>
          <p:nvPr/>
        </p:nvSpPr>
        <p:spPr>
          <a:xfrm>
            <a:off x="203054" y="674441"/>
            <a:ext cx="6197505" cy="7386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1400" b="1" dirty="0">
                <a:solidFill>
                  <a:srgbClr val="FF00FF"/>
                </a:solidFill>
              </a:rPr>
              <a:t>Writing- creative prose </a:t>
            </a:r>
          </a:p>
          <a:p>
            <a:r>
              <a:rPr lang="en-GB" sz="1400" b="1" dirty="0">
                <a:solidFill>
                  <a:srgbClr val="FF00FF"/>
                </a:solidFill>
              </a:rPr>
              <a:t>You will be given a picture or an idea for a story</a:t>
            </a:r>
          </a:p>
          <a:p>
            <a:r>
              <a:rPr lang="en-GB" sz="1400" b="1" dirty="0">
                <a:solidFill>
                  <a:srgbClr val="FF00FF"/>
                </a:solidFill>
              </a:rPr>
              <a:t>40 marks - 5 mins planning + 35 mins writing </a:t>
            </a:r>
          </a:p>
        </p:txBody>
      </p:sp>
    </p:spTree>
    <p:extLst>
      <p:ext uri="{BB962C8B-B14F-4D97-AF65-F5344CB8AC3E}">
        <p14:creationId xmlns:p14="http://schemas.microsoft.com/office/powerpoint/2010/main" val="233475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0025667"/>
              </p:ext>
            </p:extLst>
          </p:nvPr>
        </p:nvGraphicFramePr>
        <p:xfrm>
          <a:off x="409074" y="385011"/>
          <a:ext cx="9240254" cy="5924047"/>
        </p:xfrm>
        <a:graphic>
          <a:graphicData uri="http://schemas.openxmlformats.org/drawingml/2006/table">
            <a:tbl>
              <a:tblPr firstRow="1" firstCol="1" bandRow="1">
                <a:tableStyleId>{5940675A-B579-460E-94D1-54222C63F5DA}</a:tableStyleId>
              </a:tblPr>
              <a:tblGrid>
                <a:gridCol w="1847846">
                  <a:extLst>
                    <a:ext uri="{9D8B030D-6E8A-4147-A177-3AD203B41FA5}">
                      <a16:colId xmlns:a16="http://schemas.microsoft.com/office/drawing/2014/main" val="20000"/>
                    </a:ext>
                  </a:extLst>
                </a:gridCol>
                <a:gridCol w="1847846">
                  <a:extLst>
                    <a:ext uri="{9D8B030D-6E8A-4147-A177-3AD203B41FA5}">
                      <a16:colId xmlns:a16="http://schemas.microsoft.com/office/drawing/2014/main" val="20001"/>
                    </a:ext>
                  </a:extLst>
                </a:gridCol>
                <a:gridCol w="1847846">
                  <a:extLst>
                    <a:ext uri="{9D8B030D-6E8A-4147-A177-3AD203B41FA5}">
                      <a16:colId xmlns:a16="http://schemas.microsoft.com/office/drawing/2014/main" val="20002"/>
                    </a:ext>
                  </a:extLst>
                </a:gridCol>
                <a:gridCol w="1847846">
                  <a:extLst>
                    <a:ext uri="{9D8B030D-6E8A-4147-A177-3AD203B41FA5}">
                      <a16:colId xmlns:a16="http://schemas.microsoft.com/office/drawing/2014/main" val="20003"/>
                    </a:ext>
                  </a:extLst>
                </a:gridCol>
                <a:gridCol w="1848870">
                  <a:extLst>
                    <a:ext uri="{9D8B030D-6E8A-4147-A177-3AD203B41FA5}">
                      <a16:colId xmlns:a16="http://schemas.microsoft.com/office/drawing/2014/main" val="20004"/>
                    </a:ext>
                  </a:extLst>
                </a:gridCol>
              </a:tblGrid>
              <a:tr h="416113">
                <a:tc>
                  <a:txBody>
                    <a:bodyPr/>
                    <a:lstStyle/>
                    <a:p>
                      <a:pPr marL="0" marR="0">
                        <a:lnSpc>
                          <a:spcPct val="115000"/>
                        </a:lnSpc>
                        <a:spcBef>
                          <a:spcPts val="0"/>
                        </a:spcBef>
                        <a:spcAft>
                          <a:spcPts val="0"/>
                        </a:spcAft>
                      </a:pPr>
                      <a:r>
                        <a:rPr lang="en-GB" sz="2400" b="1" dirty="0">
                          <a:effectLst/>
                        </a:rPr>
                        <a:t>4. Opening</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b="1" dirty="0">
                          <a:effectLst/>
                        </a:rPr>
                        <a:t>2.</a:t>
                      </a:r>
                      <a:r>
                        <a:rPr lang="en-GB" sz="2000" b="1" baseline="0" dirty="0">
                          <a:effectLst/>
                        </a:rPr>
                        <a:t> </a:t>
                      </a:r>
                      <a:r>
                        <a:rPr lang="en-GB" sz="2000" b="1" dirty="0">
                          <a:effectLst/>
                        </a:rPr>
                        <a:t>Development</a:t>
                      </a:r>
                      <a:endParaRPr lang="en-GB"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1. Problem</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3. Reaction</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5. Reflection</a:t>
                      </a:r>
                      <a:endParaRPr lang="en-GB"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503423">
                <a:tc>
                  <a:txBody>
                    <a:bodyPr/>
                    <a:lstStyle/>
                    <a:p>
                      <a:pPr marL="0" marR="0">
                        <a:lnSpc>
                          <a:spcPct val="115000"/>
                        </a:lnSpc>
                        <a:spcBef>
                          <a:spcPts val="0"/>
                        </a:spcBef>
                        <a:spcAft>
                          <a:spcPts val="0"/>
                        </a:spcAft>
                      </a:pPr>
                      <a:r>
                        <a:rPr lang="en-GB" sz="1600" dirty="0">
                          <a:effectLst/>
                        </a:rPr>
                        <a:t>Open with dialogue, OR</a:t>
                      </a:r>
                      <a:endParaRPr lang="en-GB" sz="2000" dirty="0">
                        <a:effectLst/>
                      </a:endParaRPr>
                    </a:p>
                    <a:p>
                      <a:pPr marL="0" marR="0">
                        <a:lnSpc>
                          <a:spcPct val="115000"/>
                        </a:lnSpc>
                        <a:spcBef>
                          <a:spcPts val="0"/>
                        </a:spcBef>
                        <a:spcAft>
                          <a:spcPts val="0"/>
                        </a:spcAft>
                      </a:pPr>
                      <a:r>
                        <a:rPr lang="en-GB" sz="1600" dirty="0">
                          <a:effectLst/>
                        </a:rPr>
                        <a:t>ask the reader a question</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Introduce yourself as the narrator – give a little anecdote to show what sort of a person you are</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Explain the background to the story</a:t>
                      </a:r>
                    </a:p>
                    <a:p>
                      <a:pPr marL="0" marR="0">
                        <a:lnSpc>
                          <a:spcPct val="115000"/>
                        </a:lnSpc>
                        <a:spcBef>
                          <a:spcPts val="0"/>
                        </a:spcBef>
                        <a:spcAft>
                          <a:spcPts val="0"/>
                        </a:spcAft>
                      </a:pPr>
                      <a:endParaRPr lang="en-GB" sz="1600" dirty="0">
                        <a:effectLst/>
                        <a:latin typeface="Calibri"/>
                        <a:ea typeface="Calibri"/>
                        <a:cs typeface="Times New Roman"/>
                      </a:endParaRPr>
                    </a:p>
                    <a:p>
                      <a:pPr marL="0" marR="0">
                        <a:lnSpc>
                          <a:spcPct val="115000"/>
                        </a:lnSpc>
                        <a:spcBef>
                          <a:spcPts val="0"/>
                        </a:spcBef>
                        <a:spcAft>
                          <a:spcPts val="0"/>
                        </a:spcAft>
                      </a:pPr>
                      <a:r>
                        <a:rPr lang="en-GB" sz="1600" i="1" dirty="0">
                          <a:effectLst/>
                          <a:latin typeface="Calibri"/>
                          <a:ea typeface="Calibri"/>
                          <a:cs typeface="Times New Roman"/>
                        </a:rPr>
                        <a:t>Will I ever be able to forget the night I lost my brother?</a:t>
                      </a:r>
                      <a:endParaRPr lang="en-GB" sz="2000" i="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Set the scene where the problem happens (place, atmosphere)</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Build up to the problem</a:t>
                      </a:r>
                    </a:p>
                    <a:p>
                      <a:pPr marL="0" marR="0">
                        <a:lnSpc>
                          <a:spcPct val="115000"/>
                        </a:lnSpc>
                        <a:spcBef>
                          <a:spcPts val="0"/>
                        </a:spcBef>
                        <a:spcAft>
                          <a:spcPts val="0"/>
                        </a:spcAft>
                      </a:pPr>
                      <a:endParaRPr lang="en-GB" sz="1600" dirty="0">
                        <a:effectLst/>
                        <a:latin typeface="Calibri"/>
                        <a:ea typeface="Calibri"/>
                        <a:cs typeface="Times New Roman"/>
                      </a:endParaRPr>
                    </a:p>
                    <a:p>
                      <a:pPr marL="0" marR="0">
                        <a:lnSpc>
                          <a:spcPct val="115000"/>
                        </a:lnSpc>
                        <a:spcBef>
                          <a:spcPts val="0"/>
                        </a:spcBef>
                        <a:spcAft>
                          <a:spcPts val="0"/>
                        </a:spcAft>
                      </a:pPr>
                      <a:r>
                        <a:rPr lang="en-GB" sz="1600" i="1" dirty="0">
                          <a:effectLst/>
                          <a:latin typeface="Calibri"/>
                          <a:ea typeface="Calibri"/>
                          <a:cs typeface="Times New Roman"/>
                        </a:rPr>
                        <a:t>It was one  October Saturday, around the time the football ground was emptying after the big match against Hull…</a:t>
                      </a:r>
                      <a:endParaRPr lang="en-GB" sz="2000" i="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Describe what happens</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Hold the moment – describe your inner thoughts and feelings</a:t>
                      </a:r>
                    </a:p>
                    <a:p>
                      <a:pPr marL="0" marR="0">
                        <a:lnSpc>
                          <a:spcPct val="115000"/>
                        </a:lnSpc>
                        <a:spcBef>
                          <a:spcPts val="0"/>
                        </a:spcBef>
                        <a:spcAft>
                          <a:spcPts val="0"/>
                        </a:spcAft>
                      </a:pPr>
                      <a:endParaRPr lang="en-GB" sz="1600" dirty="0">
                        <a:effectLst/>
                      </a:endParaRPr>
                    </a:p>
                    <a:p>
                      <a:pPr marL="0" marR="0">
                        <a:lnSpc>
                          <a:spcPct val="115000"/>
                        </a:lnSpc>
                        <a:spcBef>
                          <a:spcPts val="0"/>
                        </a:spcBef>
                        <a:spcAft>
                          <a:spcPts val="0"/>
                        </a:spcAft>
                      </a:pPr>
                      <a:r>
                        <a:rPr lang="en-GB" sz="1600" i="1" dirty="0">
                          <a:effectLst/>
                        </a:rPr>
                        <a:t>Suddenly, the horrible realisation hit me – Jack was no longer beside me… </a:t>
                      </a:r>
                      <a:endParaRPr lang="en-GB" sz="2000" i="1"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Describe your body’s physical reaction</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How do other people react? Was their reaction what you expected?</a:t>
                      </a:r>
                    </a:p>
                    <a:p>
                      <a:pPr marL="0" marR="0">
                        <a:lnSpc>
                          <a:spcPct val="115000"/>
                        </a:lnSpc>
                        <a:spcBef>
                          <a:spcPts val="0"/>
                        </a:spcBef>
                        <a:spcAft>
                          <a:spcPts val="0"/>
                        </a:spcAft>
                      </a:pPr>
                      <a:endParaRPr lang="en-GB" sz="1600" dirty="0">
                        <a:effectLst/>
                        <a:latin typeface="Calibri"/>
                        <a:ea typeface="Calibri"/>
                        <a:cs typeface="Times New Roman"/>
                      </a:endParaRPr>
                    </a:p>
                    <a:p>
                      <a:pPr marL="0" marR="0">
                        <a:lnSpc>
                          <a:spcPct val="115000"/>
                        </a:lnSpc>
                        <a:spcBef>
                          <a:spcPts val="0"/>
                        </a:spcBef>
                        <a:spcAft>
                          <a:spcPts val="0"/>
                        </a:spcAft>
                      </a:pPr>
                      <a:r>
                        <a:rPr lang="en-GB" sz="1600" i="1" dirty="0">
                          <a:effectLst/>
                          <a:latin typeface="Calibri"/>
                          <a:ea typeface="Calibri"/>
                          <a:cs typeface="Times New Roman"/>
                        </a:rPr>
                        <a:t>As soon as the </a:t>
                      </a:r>
                      <a:r>
                        <a:rPr lang="en-GB" sz="1600" i="1" dirty="0" err="1">
                          <a:effectLst/>
                          <a:latin typeface="Calibri"/>
                          <a:ea typeface="Calibri"/>
                          <a:cs typeface="Times New Roman"/>
                        </a:rPr>
                        <a:t>tanoy</a:t>
                      </a:r>
                      <a:r>
                        <a:rPr lang="en-GB" sz="1600" i="1" dirty="0">
                          <a:effectLst/>
                          <a:latin typeface="Calibri"/>
                          <a:ea typeface="Calibri"/>
                          <a:cs typeface="Times New Roman"/>
                        </a:rPr>
                        <a:t> blasted out that he was lost, there was a surge of sympathy from the crowd… …</a:t>
                      </a:r>
                      <a:endParaRPr lang="en-GB" sz="2000" i="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Looking back on events now, how do you feel?</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The long term impact</a:t>
                      </a:r>
                    </a:p>
                    <a:p>
                      <a:pPr marL="0" marR="0">
                        <a:lnSpc>
                          <a:spcPct val="115000"/>
                        </a:lnSpc>
                        <a:spcBef>
                          <a:spcPts val="0"/>
                        </a:spcBef>
                        <a:spcAft>
                          <a:spcPts val="0"/>
                        </a:spcAft>
                      </a:pPr>
                      <a:endParaRPr lang="en-GB" sz="1600" dirty="0">
                        <a:effectLst/>
                        <a:latin typeface="Calibri"/>
                        <a:ea typeface="Calibri"/>
                        <a:cs typeface="Times New Roman"/>
                      </a:endParaRPr>
                    </a:p>
                    <a:p>
                      <a:pPr marL="0" marR="0">
                        <a:lnSpc>
                          <a:spcPct val="115000"/>
                        </a:lnSpc>
                        <a:spcBef>
                          <a:spcPts val="0"/>
                        </a:spcBef>
                        <a:spcAft>
                          <a:spcPts val="0"/>
                        </a:spcAft>
                      </a:pPr>
                      <a:r>
                        <a:rPr lang="en-GB" sz="1600" i="1" dirty="0">
                          <a:effectLst/>
                          <a:latin typeface="Calibri"/>
                          <a:ea typeface="Calibri"/>
                          <a:cs typeface="Times New Roman"/>
                        </a:rPr>
                        <a:t>Looking back, I can see that I should never have …</a:t>
                      </a:r>
                      <a:endParaRPr lang="en-GB" sz="2000" i="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6" name="TextBox 5"/>
          <p:cNvSpPr txBox="1"/>
          <p:nvPr/>
        </p:nvSpPr>
        <p:spPr>
          <a:xfrm>
            <a:off x="3336757" y="4787478"/>
            <a:ext cx="6569243"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When planning, start with the </a:t>
            </a:r>
            <a:r>
              <a:rPr lang="en-GB" sz="1600" u="sng" dirty="0"/>
              <a:t>problem</a:t>
            </a:r>
            <a:r>
              <a:rPr lang="en-GB" sz="1600" dirty="0"/>
              <a:t>. Work backwards to set the scene, then work forwards to consider how you will react afterwards and how the problem will be resolved.</a:t>
            </a:r>
          </a:p>
          <a:p>
            <a:r>
              <a:rPr lang="en-GB" dirty="0"/>
              <a:t> </a:t>
            </a:r>
          </a:p>
        </p:txBody>
      </p:sp>
      <p:sp>
        <p:nvSpPr>
          <p:cNvPr id="7" name="Up Arrow 6"/>
          <p:cNvSpPr/>
          <p:nvPr/>
        </p:nvSpPr>
        <p:spPr>
          <a:xfrm>
            <a:off x="4567989" y="4127500"/>
            <a:ext cx="770021" cy="491536"/>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extBox 1">
            <a:extLst>
              <a:ext uri="{FF2B5EF4-FFF2-40B4-BE49-F238E27FC236}">
                <a16:creationId xmlns:a16="http://schemas.microsoft.com/office/drawing/2014/main" id="{3E852AD4-FE06-5D45-853A-340765618E7A}"/>
              </a:ext>
            </a:extLst>
          </p:cNvPr>
          <p:cNvSpPr txBox="1"/>
          <p:nvPr/>
        </p:nvSpPr>
        <p:spPr>
          <a:xfrm>
            <a:off x="3886200" y="5710808"/>
            <a:ext cx="5245100" cy="830997"/>
          </a:xfrm>
          <a:prstGeom prst="rect">
            <a:avLst/>
          </a:prstGeom>
          <a:solidFill>
            <a:srgbClr val="FFFF66"/>
          </a:solidFill>
        </p:spPr>
        <p:txBody>
          <a:bodyPr wrap="square" rtlCol="0">
            <a:spAutoFit/>
          </a:bodyPr>
          <a:lstStyle/>
          <a:p>
            <a:r>
              <a:rPr lang="en-GB" sz="4800" b="1" dirty="0"/>
              <a:t>  </a:t>
            </a:r>
            <a:r>
              <a:rPr lang="en-GB" sz="4800" b="1" u="sng" dirty="0"/>
              <a:t>The Five-Part Plan</a:t>
            </a:r>
            <a:endParaRPr lang="en-US" sz="4800" dirty="0"/>
          </a:p>
        </p:txBody>
      </p:sp>
    </p:spTree>
    <p:extLst>
      <p:ext uri="{BB962C8B-B14F-4D97-AF65-F5344CB8AC3E}">
        <p14:creationId xmlns:p14="http://schemas.microsoft.com/office/powerpoint/2010/main" val="63859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18324528"/>
              </p:ext>
            </p:extLst>
          </p:nvPr>
        </p:nvGraphicFramePr>
        <p:xfrm>
          <a:off x="360946" y="185540"/>
          <a:ext cx="9240254" cy="5993892"/>
        </p:xfrm>
        <a:graphic>
          <a:graphicData uri="http://schemas.openxmlformats.org/drawingml/2006/table">
            <a:tbl>
              <a:tblPr firstRow="1" firstCol="1" bandRow="1">
                <a:tableStyleId>{5940675A-B579-460E-94D1-54222C63F5DA}</a:tableStyleId>
              </a:tblPr>
              <a:tblGrid>
                <a:gridCol w="1847846">
                  <a:extLst>
                    <a:ext uri="{9D8B030D-6E8A-4147-A177-3AD203B41FA5}">
                      <a16:colId xmlns:a16="http://schemas.microsoft.com/office/drawing/2014/main" val="20000"/>
                    </a:ext>
                  </a:extLst>
                </a:gridCol>
                <a:gridCol w="1847846">
                  <a:extLst>
                    <a:ext uri="{9D8B030D-6E8A-4147-A177-3AD203B41FA5}">
                      <a16:colId xmlns:a16="http://schemas.microsoft.com/office/drawing/2014/main" val="20001"/>
                    </a:ext>
                  </a:extLst>
                </a:gridCol>
                <a:gridCol w="1847846">
                  <a:extLst>
                    <a:ext uri="{9D8B030D-6E8A-4147-A177-3AD203B41FA5}">
                      <a16:colId xmlns:a16="http://schemas.microsoft.com/office/drawing/2014/main" val="20002"/>
                    </a:ext>
                  </a:extLst>
                </a:gridCol>
                <a:gridCol w="1847846">
                  <a:extLst>
                    <a:ext uri="{9D8B030D-6E8A-4147-A177-3AD203B41FA5}">
                      <a16:colId xmlns:a16="http://schemas.microsoft.com/office/drawing/2014/main" val="20003"/>
                    </a:ext>
                  </a:extLst>
                </a:gridCol>
                <a:gridCol w="1848870">
                  <a:extLst>
                    <a:ext uri="{9D8B030D-6E8A-4147-A177-3AD203B41FA5}">
                      <a16:colId xmlns:a16="http://schemas.microsoft.com/office/drawing/2014/main" val="20004"/>
                    </a:ext>
                  </a:extLst>
                </a:gridCol>
              </a:tblGrid>
              <a:tr h="416113">
                <a:tc>
                  <a:txBody>
                    <a:bodyPr/>
                    <a:lstStyle/>
                    <a:p>
                      <a:pPr marL="0" marR="0">
                        <a:lnSpc>
                          <a:spcPct val="115000"/>
                        </a:lnSpc>
                        <a:spcBef>
                          <a:spcPts val="0"/>
                        </a:spcBef>
                        <a:spcAft>
                          <a:spcPts val="0"/>
                        </a:spcAft>
                      </a:pPr>
                      <a:r>
                        <a:rPr lang="en-GB" sz="2400" b="1" dirty="0">
                          <a:effectLst/>
                        </a:rPr>
                        <a:t>4. Opening</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b="1" dirty="0">
                          <a:effectLst/>
                        </a:rPr>
                        <a:t>2.</a:t>
                      </a:r>
                      <a:r>
                        <a:rPr lang="en-GB" sz="2000" b="1" baseline="0" dirty="0">
                          <a:effectLst/>
                        </a:rPr>
                        <a:t> </a:t>
                      </a:r>
                      <a:r>
                        <a:rPr lang="en-GB" sz="2000" b="1" dirty="0">
                          <a:effectLst/>
                        </a:rPr>
                        <a:t>Development</a:t>
                      </a:r>
                      <a:endParaRPr lang="en-GB" sz="18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1. Problem</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3. Reaction</a:t>
                      </a:r>
                      <a:endParaRPr lang="en-GB" sz="20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b="1" dirty="0">
                          <a:effectLst/>
                        </a:rPr>
                        <a:t>5. Reflection</a:t>
                      </a:r>
                      <a:endParaRPr lang="en-GB"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503423">
                <a:tc>
                  <a:txBody>
                    <a:bodyPr/>
                    <a:lstStyle/>
                    <a:p>
                      <a:pPr marL="0" marR="0">
                        <a:lnSpc>
                          <a:spcPct val="115000"/>
                        </a:lnSpc>
                        <a:spcBef>
                          <a:spcPts val="0"/>
                        </a:spcBef>
                        <a:spcAft>
                          <a:spcPts val="0"/>
                        </a:spcAft>
                      </a:pPr>
                      <a:r>
                        <a:rPr lang="en-GB" sz="1600" dirty="0">
                          <a:effectLst/>
                        </a:rPr>
                        <a:t>a) Open with a close up – a short sentence</a:t>
                      </a:r>
                      <a:endParaRPr lang="en-GB" sz="2000" dirty="0">
                        <a:effectLst/>
                      </a:endParaRPr>
                    </a:p>
                    <a:p>
                      <a:pPr marL="0" marR="0">
                        <a:lnSpc>
                          <a:spcPct val="115000"/>
                        </a:lnSpc>
                        <a:spcBef>
                          <a:spcPts val="0"/>
                        </a:spcBef>
                        <a:spcAft>
                          <a:spcPts val="0"/>
                        </a:spcAft>
                      </a:pPr>
                      <a:r>
                        <a:rPr lang="en-GB" sz="1400" i="1" dirty="0">
                          <a:effectLst/>
                        </a:rPr>
                        <a:t> Be precise – your reader must see this in their mind’s eye</a:t>
                      </a:r>
                    </a:p>
                    <a:p>
                      <a:pPr marL="0" marR="0">
                        <a:lnSpc>
                          <a:spcPct val="115000"/>
                        </a:lnSpc>
                        <a:spcBef>
                          <a:spcPts val="0"/>
                        </a:spcBef>
                        <a:spcAft>
                          <a:spcPts val="0"/>
                        </a:spcAft>
                      </a:pPr>
                      <a:r>
                        <a:rPr lang="en-GB" sz="1600" dirty="0">
                          <a:effectLst/>
                          <a:latin typeface="Calibri"/>
                          <a:ea typeface="Calibri"/>
                          <a:cs typeface="Times New Roman"/>
                        </a:rPr>
                        <a:t>b) 2</a:t>
                      </a:r>
                      <a:r>
                        <a:rPr lang="en-GB" sz="1600" baseline="30000" dirty="0">
                          <a:effectLst/>
                          <a:latin typeface="Calibri"/>
                          <a:ea typeface="Calibri"/>
                          <a:cs typeface="Times New Roman"/>
                        </a:rPr>
                        <a:t>nd</a:t>
                      </a:r>
                      <a:r>
                        <a:rPr lang="en-GB" sz="1600" dirty="0">
                          <a:effectLst/>
                          <a:latin typeface="Calibri"/>
                          <a:ea typeface="Calibri"/>
                          <a:cs typeface="Times New Roman"/>
                        </a:rPr>
                        <a:t> sentence: develop the image by adding more information.</a:t>
                      </a:r>
                    </a:p>
                    <a:p>
                      <a:pPr marL="0" marR="0">
                        <a:lnSpc>
                          <a:spcPct val="115000"/>
                        </a:lnSpc>
                        <a:spcBef>
                          <a:spcPts val="0"/>
                        </a:spcBef>
                        <a:spcAft>
                          <a:spcPts val="0"/>
                        </a:spcAft>
                      </a:pPr>
                      <a:r>
                        <a:rPr lang="en-GB" sz="1600" dirty="0">
                          <a:effectLst/>
                          <a:latin typeface="Calibri"/>
                          <a:ea typeface="Calibri"/>
                          <a:cs typeface="Times New Roman"/>
                        </a:rPr>
                        <a:t>c) 3</a:t>
                      </a:r>
                      <a:r>
                        <a:rPr lang="en-GB" sz="1600" baseline="30000" dirty="0">
                          <a:effectLst/>
                          <a:latin typeface="Calibri"/>
                          <a:ea typeface="Calibri"/>
                          <a:cs typeface="Times New Roman"/>
                        </a:rPr>
                        <a:t>rd</a:t>
                      </a:r>
                      <a:r>
                        <a:rPr lang="en-GB" sz="1600" dirty="0">
                          <a:effectLst/>
                          <a:latin typeface="Calibri"/>
                          <a:ea typeface="Calibri"/>
                          <a:cs typeface="Times New Roman"/>
                        </a:rPr>
                        <a:t> sentence:</a:t>
                      </a:r>
                    </a:p>
                    <a:p>
                      <a:pPr marL="0" marR="0">
                        <a:lnSpc>
                          <a:spcPct val="115000"/>
                        </a:lnSpc>
                        <a:spcBef>
                          <a:spcPts val="0"/>
                        </a:spcBef>
                        <a:spcAft>
                          <a:spcPts val="0"/>
                        </a:spcAft>
                      </a:pPr>
                      <a:r>
                        <a:rPr lang="en-GB" sz="1600" dirty="0">
                          <a:effectLst/>
                          <a:latin typeface="Calibri"/>
                          <a:ea typeface="Calibri"/>
                          <a:cs typeface="Times New Roman"/>
                        </a:rPr>
                        <a:t>Add further information by using a simile</a:t>
                      </a:r>
                    </a:p>
                    <a:p>
                      <a:pPr marL="0" marR="0">
                        <a:lnSpc>
                          <a:spcPct val="115000"/>
                        </a:lnSpc>
                        <a:spcBef>
                          <a:spcPts val="0"/>
                        </a:spcBef>
                        <a:spcAft>
                          <a:spcPts val="0"/>
                        </a:spcAft>
                      </a:pPr>
                      <a:r>
                        <a:rPr lang="en-GB" sz="1600" dirty="0" err="1">
                          <a:effectLst/>
                          <a:latin typeface="Calibri"/>
                          <a:ea typeface="Calibri"/>
                          <a:cs typeface="Times New Roman"/>
                        </a:rPr>
                        <a:t>eg</a:t>
                      </a:r>
                      <a:r>
                        <a:rPr lang="en-GB" sz="1600" dirty="0">
                          <a:effectLst/>
                          <a:latin typeface="Calibri"/>
                          <a:ea typeface="Calibri"/>
                          <a:cs typeface="Times New Roman"/>
                        </a:rPr>
                        <a:t>: </a:t>
                      </a:r>
                    </a:p>
                    <a:p>
                      <a:pPr marL="0" marR="0">
                        <a:lnSpc>
                          <a:spcPct val="115000"/>
                        </a:lnSpc>
                        <a:spcBef>
                          <a:spcPts val="0"/>
                        </a:spcBef>
                        <a:spcAft>
                          <a:spcPts val="0"/>
                        </a:spcAft>
                      </a:pPr>
                      <a:r>
                        <a:rPr lang="en-US" sz="1200" dirty="0">
                          <a:solidFill>
                            <a:schemeClr val="tx1"/>
                          </a:solidFill>
                        </a:rPr>
                        <a:t>A red balloon. It darts up and down, battering its tethering post. Like a punchbag, reeling and recovering from its pugnacious opponent, it flails, out of control.</a:t>
                      </a:r>
                      <a:endParaRPr lang="en-GB"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A wider </a:t>
                      </a:r>
                      <a:r>
                        <a:rPr lang="en-GB" sz="1400" dirty="0" err="1">
                          <a:effectLst/>
                        </a:rPr>
                        <a:t>lense</a:t>
                      </a:r>
                      <a:r>
                        <a:rPr lang="en-GB" sz="1400" dirty="0">
                          <a:effectLst/>
                        </a:rPr>
                        <a:t> – what else is around? What is happening? Who is there?</a:t>
                      </a:r>
                    </a:p>
                    <a:p>
                      <a:pPr marL="0" marR="0">
                        <a:lnSpc>
                          <a:spcPct val="115000"/>
                        </a:lnSpc>
                        <a:spcBef>
                          <a:spcPts val="0"/>
                        </a:spcBef>
                        <a:spcAft>
                          <a:spcPts val="0"/>
                        </a:spcAft>
                      </a:pPr>
                      <a:endParaRPr lang="en-GB" sz="1600" dirty="0">
                        <a:effectLst/>
                      </a:endParaRPr>
                    </a:p>
                    <a:p>
                      <a:pPr marL="0" marR="0">
                        <a:lnSpc>
                          <a:spcPct val="115000"/>
                        </a:lnSpc>
                        <a:spcBef>
                          <a:spcPts val="0"/>
                        </a:spcBef>
                        <a:spcAft>
                          <a:spcPts val="0"/>
                        </a:spcAft>
                      </a:pPr>
                      <a:r>
                        <a:rPr lang="en-GB" sz="1200" dirty="0" err="1">
                          <a:effectLst/>
                        </a:rPr>
                        <a:t>eg</a:t>
                      </a:r>
                      <a:r>
                        <a:rPr lang="en-GB" sz="1200" dirty="0">
                          <a:effectLst/>
                        </a:rPr>
                        <a:t>:</a:t>
                      </a:r>
                    </a:p>
                    <a:p>
                      <a:pPr marL="0" marR="0">
                        <a:lnSpc>
                          <a:spcPct val="115000"/>
                        </a:lnSpc>
                        <a:spcBef>
                          <a:spcPts val="0"/>
                        </a:spcBef>
                        <a:spcAft>
                          <a:spcPts val="0"/>
                        </a:spcAft>
                      </a:pPr>
                      <a:r>
                        <a:rPr lang="en-GB" sz="1200" dirty="0">
                          <a:effectLst/>
                        </a:rPr>
                        <a:t>A small boy hangs on to the stick, struggling to prevent the balloon from beating itself to death. The other people at the bus stop, in worlds of their own, … </a:t>
                      </a:r>
                    </a:p>
                    <a:p>
                      <a:pPr marL="0" marR="0">
                        <a:lnSpc>
                          <a:spcPct val="115000"/>
                        </a:lnSpc>
                        <a:spcBef>
                          <a:spcPts val="0"/>
                        </a:spcBef>
                        <a:spcAft>
                          <a:spcPts val="0"/>
                        </a:spcAft>
                      </a:pPr>
                      <a:r>
                        <a:rPr lang="en-GB" sz="1200" dirty="0">
                          <a:effectLst/>
                        </a:rPr>
                        <a:t>                                       </a:t>
                      </a:r>
                      <a:r>
                        <a:rPr lang="en-GB" sz="1600" dirty="0">
                          <a:effectLst/>
                        </a:rPr>
                        <a:t>  </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Describe what happens</a:t>
                      </a:r>
                    </a:p>
                    <a:p>
                      <a:pPr marL="0" marR="0">
                        <a:lnSpc>
                          <a:spcPct val="115000"/>
                        </a:lnSpc>
                        <a:spcBef>
                          <a:spcPts val="0"/>
                        </a:spcBef>
                        <a:spcAft>
                          <a:spcPts val="0"/>
                        </a:spcAft>
                      </a:pPr>
                      <a:r>
                        <a:rPr lang="en-GB" sz="1400" dirty="0">
                          <a:effectLst/>
                        </a:rPr>
                        <a:t> </a:t>
                      </a:r>
                    </a:p>
                    <a:p>
                      <a:pPr marL="0" marR="0">
                        <a:lnSpc>
                          <a:spcPct val="115000"/>
                        </a:lnSpc>
                        <a:spcBef>
                          <a:spcPts val="0"/>
                        </a:spcBef>
                        <a:spcAft>
                          <a:spcPts val="0"/>
                        </a:spcAft>
                      </a:pPr>
                      <a:r>
                        <a:rPr lang="en-GB" sz="1400" dirty="0">
                          <a:effectLst/>
                        </a:rPr>
                        <a:t>Think about using strong verbs to add to the drama</a:t>
                      </a:r>
                    </a:p>
                    <a:p>
                      <a:pPr marL="0" marR="0">
                        <a:lnSpc>
                          <a:spcPct val="115000"/>
                        </a:lnSpc>
                        <a:spcBef>
                          <a:spcPts val="0"/>
                        </a:spcBef>
                        <a:spcAft>
                          <a:spcPts val="0"/>
                        </a:spcAft>
                      </a:pPr>
                      <a:endParaRPr lang="en-GB" sz="1600" dirty="0">
                        <a:effectLst/>
                      </a:endParaRPr>
                    </a:p>
                    <a:p>
                      <a:pPr marL="0" marR="0">
                        <a:lnSpc>
                          <a:spcPct val="115000"/>
                        </a:lnSpc>
                        <a:spcBef>
                          <a:spcPts val="0"/>
                        </a:spcBef>
                        <a:spcAft>
                          <a:spcPts val="0"/>
                        </a:spcAft>
                      </a:pPr>
                      <a:r>
                        <a:rPr lang="en-GB" sz="1200" dirty="0" err="1">
                          <a:effectLst/>
                        </a:rPr>
                        <a:t>eg</a:t>
                      </a:r>
                      <a:r>
                        <a:rPr lang="en-GB" sz="1200" dirty="0">
                          <a:effectLst/>
                        </a:rPr>
                        <a:t>:</a:t>
                      </a:r>
                    </a:p>
                    <a:p>
                      <a:pPr marL="0" marR="0">
                        <a:lnSpc>
                          <a:spcPct val="115000"/>
                        </a:lnSpc>
                        <a:spcBef>
                          <a:spcPts val="0"/>
                        </a:spcBef>
                        <a:spcAft>
                          <a:spcPts val="0"/>
                        </a:spcAft>
                      </a:pPr>
                      <a:r>
                        <a:rPr lang="en-GB" sz="1200" dirty="0">
                          <a:effectLst/>
                        </a:rPr>
                        <a:t>A sudden gust of wind buffets the boy, pushing him off balance into the road. Lurching heavily onto the road, he loses his grasp on the balloon, which… </a:t>
                      </a:r>
                    </a:p>
                    <a:p>
                      <a:pPr marL="0" marR="0">
                        <a:lnSpc>
                          <a:spcPct val="115000"/>
                        </a:lnSpc>
                        <a:spcBef>
                          <a:spcPts val="0"/>
                        </a:spcBef>
                        <a:spcAft>
                          <a:spcPts val="0"/>
                        </a:spcAft>
                      </a:pPr>
                      <a:endParaRPr lang="en-GB" sz="1200" dirty="0">
                        <a:effectLst/>
                      </a:endParaRPr>
                    </a:p>
                    <a:p>
                      <a:pPr marL="0" marR="0">
                        <a:lnSpc>
                          <a:spcPct val="115000"/>
                        </a:lnSpc>
                        <a:spcBef>
                          <a:spcPts val="0"/>
                        </a:spcBef>
                        <a:spcAft>
                          <a:spcPts val="0"/>
                        </a:spcAft>
                      </a:pPr>
                      <a:r>
                        <a:rPr lang="en-GB" sz="1600" dirty="0">
                          <a:effectLst/>
                        </a:rPr>
                        <a:t> </a:t>
                      </a:r>
                      <a:endParaRPr lang="en-GB" sz="2000" dirty="0">
                        <a:effectLst/>
                      </a:endParaRPr>
                    </a:p>
                    <a:p>
                      <a:pPr marL="0" marR="0">
                        <a:lnSpc>
                          <a:spcPct val="115000"/>
                        </a:lnSpc>
                        <a:spcBef>
                          <a:spcPts val="0"/>
                        </a:spcBef>
                        <a:spcAft>
                          <a:spcPts val="0"/>
                        </a:spcAft>
                      </a:pPr>
                      <a:r>
                        <a:rPr lang="en-GB" sz="1600" dirty="0">
                          <a:effectLst/>
                        </a:rPr>
                        <a:t> </a:t>
                      </a:r>
                      <a:endParaRPr lang="en-GB"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What happens next?  How do people react?</a:t>
                      </a:r>
                    </a:p>
                    <a:p>
                      <a:pPr marL="0" marR="0">
                        <a:lnSpc>
                          <a:spcPct val="115000"/>
                        </a:lnSpc>
                        <a:spcBef>
                          <a:spcPts val="0"/>
                        </a:spcBef>
                        <a:spcAft>
                          <a:spcPts val="0"/>
                        </a:spcAft>
                      </a:pPr>
                      <a:endParaRPr lang="en-GB" sz="1400" dirty="0">
                        <a:effectLst/>
                      </a:endParaRPr>
                    </a:p>
                    <a:p>
                      <a:pPr marL="0" marR="0">
                        <a:lnSpc>
                          <a:spcPct val="115000"/>
                        </a:lnSpc>
                        <a:spcBef>
                          <a:spcPts val="0"/>
                        </a:spcBef>
                        <a:spcAft>
                          <a:spcPts val="0"/>
                        </a:spcAft>
                      </a:pPr>
                      <a:r>
                        <a:rPr lang="en-GB" sz="1400" dirty="0">
                          <a:effectLst/>
                        </a:rPr>
                        <a:t>Keep verbs and adjectives strong to maintain the sense of action</a:t>
                      </a:r>
                    </a:p>
                    <a:p>
                      <a:pPr marL="0" marR="0">
                        <a:lnSpc>
                          <a:spcPct val="115000"/>
                        </a:lnSpc>
                        <a:spcBef>
                          <a:spcPts val="0"/>
                        </a:spcBef>
                        <a:spcAft>
                          <a:spcPts val="0"/>
                        </a:spcAft>
                      </a:pPr>
                      <a:endParaRPr lang="en-GB" sz="1400" dirty="0">
                        <a:effectLst/>
                      </a:endParaRPr>
                    </a:p>
                    <a:p>
                      <a:pPr marL="0" marR="0">
                        <a:lnSpc>
                          <a:spcPct val="115000"/>
                        </a:lnSpc>
                        <a:spcBef>
                          <a:spcPts val="0"/>
                        </a:spcBef>
                        <a:spcAft>
                          <a:spcPts val="0"/>
                        </a:spcAft>
                      </a:pPr>
                      <a:r>
                        <a:rPr lang="en-GB" sz="1200" dirty="0" err="1">
                          <a:effectLst/>
                        </a:rPr>
                        <a:t>eg</a:t>
                      </a:r>
                      <a:r>
                        <a:rPr lang="en-GB" sz="1200" dirty="0">
                          <a:effectLst/>
                        </a:rPr>
                        <a:t>:</a:t>
                      </a:r>
                    </a:p>
                    <a:p>
                      <a:pPr marL="0" marR="0">
                        <a:lnSpc>
                          <a:spcPct val="115000"/>
                        </a:lnSpc>
                        <a:spcBef>
                          <a:spcPts val="0"/>
                        </a:spcBef>
                        <a:spcAft>
                          <a:spcPts val="0"/>
                        </a:spcAft>
                      </a:pPr>
                      <a:r>
                        <a:rPr lang="en-GB" sz="1200" dirty="0">
                          <a:effectLst/>
                        </a:rPr>
                        <a:t>The </a:t>
                      </a:r>
                      <a:r>
                        <a:rPr lang="en-GB" sz="1200" dirty="0" err="1">
                          <a:effectLst/>
                        </a:rPr>
                        <a:t>headscarved</a:t>
                      </a:r>
                      <a:r>
                        <a:rPr lang="en-GB" sz="1200" dirty="0">
                          <a:effectLst/>
                        </a:rPr>
                        <a:t> woman, battling against the wind’s punches, heads straight for the boy, helping him to his feet. She checks his grazed cheek, and decides it isn’t serious. Meanwhile, Briefcase Man strides towards… </a:t>
                      </a:r>
                    </a:p>
                    <a:p>
                      <a:pPr marL="0" marR="0">
                        <a:lnSpc>
                          <a:spcPct val="115000"/>
                        </a:lnSpc>
                        <a:spcBef>
                          <a:spcPts val="0"/>
                        </a:spcBef>
                        <a:spcAft>
                          <a:spcPts val="0"/>
                        </a:spcAft>
                      </a:pPr>
                      <a:r>
                        <a:rPr lang="en-GB" sz="1200" dirty="0">
                          <a:effectLst/>
                        </a:rPr>
                        <a:t> </a:t>
                      </a:r>
                    </a:p>
                  </a:txBody>
                  <a:tcPr marL="68580" marR="68580" marT="0" marB="0"/>
                </a:tc>
                <a:tc>
                  <a:txBody>
                    <a:bodyPr/>
                    <a:lstStyle/>
                    <a:p>
                      <a:pPr marL="0" marR="0">
                        <a:lnSpc>
                          <a:spcPct val="115000"/>
                        </a:lnSpc>
                        <a:spcBef>
                          <a:spcPts val="0"/>
                        </a:spcBef>
                        <a:spcAft>
                          <a:spcPts val="0"/>
                        </a:spcAft>
                      </a:pPr>
                      <a:r>
                        <a:rPr lang="en-GB" sz="1400" dirty="0">
                          <a:effectLst/>
                        </a:rPr>
                        <a:t>Get everything back to where it was. </a:t>
                      </a:r>
                    </a:p>
                    <a:p>
                      <a:pPr marL="0" marR="0">
                        <a:lnSpc>
                          <a:spcPct val="115000"/>
                        </a:lnSpc>
                        <a:spcBef>
                          <a:spcPts val="0"/>
                        </a:spcBef>
                        <a:spcAft>
                          <a:spcPts val="0"/>
                        </a:spcAft>
                      </a:pPr>
                      <a:r>
                        <a:rPr lang="en-GB" sz="1400" dirty="0">
                          <a:effectLst/>
                        </a:rPr>
                        <a:t>How is it different? How is it the same?</a:t>
                      </a:r>
                    </a:p>
                    <a:p>
                      <a:pPr marL="0" marR="0">
                        <a:lnSpc>
                          <a:spcPct val="115000"/>
                        </a:lnSpc>
                        <a:spcBef>
                          <a:spcPts val="0"/>
                        </a:spcBef>
                        <a:spcAft>
                          <a:spcPts val="0"/>
                        </a:spcAft>
                      </a:pPr>
                      <a:endParaRPr lang="en-GB" sz="1400" dirty="0">
                        <a:effectLst/>
                      </a:endParaRPr>
                    </a:p>
                    <a:p>
                      <a:pPr marL="0" marR="0">
                        <a:lnSpc>
                          <a:spcPct val="115000"/>
                        </a:lnSpc>
                        <a:spcBef>
                          <a:spcPts val="0"/>
                        </a:spcBef>
                        <a:spcAft>
                          <a:spcPts val="0"/>
                        </a:spcAft>
                      </a:pPr>
                      <a:endParaRPr lang="en-GB" sz="1400" dirty="0">
                        <a:effectLst/>
                      </a:endParaRPr>
                    </a:p>
                    <a:p>
                      <a:pPr marL="0" marR="0">
                        <a:lnSpc>
                          <a:spcPct val="115000"/>
                        </a:lnSpc>
                        <a:spcBef>
                          <a:spcPts val="0"/>
                        </a:spcBef>
                        <a:spcAft>
                          <a:spcPts val="0"/>
                        </a:spcAft>
                      </a:pPr>
                      <a:r>
                        <a:rPr lang="en-GB" sz="1200" dirty="0" err="1">
                          <a:effectLst/>
                        </a:rPr>
                        <a:t>eg</a:t>
                      </a:r>
                      <a:r>
                        <a:rPr lang="en-GB" sz="1200" dirty="0">
                          <a:effectLst/>
                        </a:rPr>
                        <a:t>:</a:t>
                      </a:r>
                    </a:p>
                    <a:p>
                      <a:pPr marL="0" marR="0">
                        <a:lnSpc>
                          <a:spcPct val="115000"/>
                        </a:lnSpc>
                        <a:spcBef>
                          <a:spcPts val="0"/>
                        </a:spcBef>
                        <a:spcAft>
                          <a:spcPts val="0"/>
                        </a:spcAft>
                      </a:pPr>
                      <a:r>
                        <a:rPr lang="en-GB" sz="1200" dirty="0">
                          <a:effectLst/>
                        </a:rPr>
                        <a:t>The balloon safely returned to its owner, and the gusty pummels starting to decrease, the bus stop inhabitants return to their positions. ..</a:t>
                      </a:r>
                    </a:p>
                  </a:txBody>
                  <a:tcPr marL="68580" marR="68580" marT="0" marB="0"/>
                </a:tc>
                <a:extLst>
                  <a:ext uri="{0D108BD9-81ED-4DB2-BD59-A6C34878D82A}">
                    <a16:rowId xmlns:a16="http://schemas.microsoft.com/office/drawing/2014/main" val="10001"/>
                  </a:ext>
                </a:extLst>
              </a:tr>
            </a:tbl>
          </a:graphicData>
        </a:graphic>
      </p:graphicFrame>
      <p:sp>
        <p:nvSpPr>
          <p:cNvPr id="5" name="TextBox 4"/>
          <p:cNvSpPr txBox="1"/>
          <p:nvPr/>
        </p:nvSpPr>
        <p:spPr>
          <a:xfrm>
            <a:off x="3408949" y="5629328"/>
            <a:ext cx="6136105" cy="923330"/>
          </a:xfrm>
          <a:prstGeom prst="rect">
            <a:avLst/>
          </a:prstGeom>
          <a:solidFill>
            <a:srgbClr val="FFFF66"/>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5400" b="1" dirty="0"/>
              <a:t>  </a:t>
            </a:r>
            <a:r>
              <a:rPr lang="en-GB" sz="5400" b="1" u="sng" dirty="0"/>
              <a:t>The Five-Part Plan </a:t>
            </a:r>
          </a:p>
        </p:txBody>
      </p:sp>
      <p:sp>
        <p:nvSpPr>
          <p:cNvPr id="6" name="TextBox 5"/>
          <p:cNvSpPr txBox="1"/>
          <p:nvPr/>
        </p:nvSpPr>
        <p:spPr>
          <a:xfrm>
            <a:off x="2815389" y="4787958"/>
            <a:ext cx="635436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When planning, start with the </a:t>
            </a:r>
            <a:r>
              <a:rPr lang="en-GB" sz="1600" u="sng" dirty="0"/>
              <a:t>problem</a:t>
            </a:r>
            <a:r>
              <a:rPr lang="en-GB" sz="1600" dirty="0"/>
              <a:t>. Work backwards to set the scene, then work forwards to consider how you will react afterwards and how the problem will be resolved.</a:t>
            </a:r>
          </a:p>
        </p:txBody>
      </p:sp>
      <p:sp>
        <p:nvSpPr>
          <p:cNvPr id="7" name="Up Arrow 6"/>
          <p:cNvSpPr/>
          <p:nvPr/>
        </p:nvSpPr>
        <p:spPr>
          <a:xfrm>
            <a:off x="4596062" y="3930732"/>
            <a:ext cx="770021" cy="778484"/>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8076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86230783"/>
              </p:ext>
            </p:extLst>
          </p:nvPr>
        </p:nvGraphicFramePr>
        <p:xfrm>
          <a:off x="323822" y="83487"/>
          <a:ext cx="9261546" cy="6680517"/>
        </p:xfrm>
        <a:graphic>
          <a:graphicData uri="http://schemas.openxmlformats.org/drawingml/2006/table">
            <a:tbl>
              <a:tblPr firstRow="1" bandRow="1">
                <a:tableStyleId>{5940675A-B579-460E-94D1-54222C63F5DA}</a:tableStyleId>
              </a:tblPr>
              <a:tblGrid>
                <a:gridCol w="3087182">
                  <a:extLst>
                    <a:ext uri="{9D8B030D-6E8A-4147-A177-3AD203B41FA5}">
                      <a16:colId xmlns:a16="http://schemas.microsoft.com/office/drawing/2014/main" val="20000"/>
                    </a:ext>
                  </a:extLst>
                </a:gridCol>
                <a:gridCol w="3087182">
                  <a:extLst>
                    <a:ext uri="{9D8B030D-6E8A-4147-A177-3AD203B41FA5}">
                      <a16:colId xmlns:a16="http://schemas.microsoft.com/office/drawing/2014/main" val="20001"/>
                    </a:ext>
                  </a:extLst>
                </a:gridCol>
                <a:gridCol w="3087182">
                  <a:extLst>
                    <a:ext uri="{9D8B030D-6E8A-4147-A177-3AD203B41FA5}">
                      <a16:colId xmlns:a16="http://schemas.microsoft.com/office/drawing/2014/main" val="20002"/>
                    </a:ext>
                  </a:extLst>
                </a:gridCol>
              </a:tblGrid>
              <a:tr h="2061362">
                <a:tc>
                  <a:txBody>
                    <a:bodyPr/>
                    <a:lstStyle/>
                    <a:p>
                      <a:r>
                        <a:rPr lang="en-GB" sz="1600" b="1" dirty="0">
                          <a:solidFill>
                            <a:srgbClr val="FF0000"/>
                          </a:solidFill>
                        </a:rPr>
                        <a:t>Paper 2 Section </a:t>
                      </a:r>
                      <a:r>
                        <a:rPr lang="en-GB" sz="1600" b="1" dirty="0" smtClean="0">
                          <a:solidFill>
                            <a:srgbClr val="FF0000"/>
                          </a:solidFill>
                        </a:rPr>
                        <a:t>A1</a:t>
                      </a:r>
                      <a:r>
                        <a:rPr lang="en-GB" sz="1600" b="1" baseline="0" dirty="0" smtClean="0">
                          <a:solidFill>
                            <a:srgbClr val="FF0000"/>
                          </a:solidFill>
                        </a:rPr>
                        <a:t> </a:t>
                      </a:r>
                      <a:r>
                        <a:rPr lang="en-GB" sz="1600" b="1" kern="1200" dirty="0" smtClean="0">
                          <a:solidFill>
                            <a:srgbClr val="FF0000"/>
                          </a:solidFill>
                          <a:effectLst/>
                          <a:latin typeface="+mn-lt"/>
                          <a:ea typeface="+mn-ea"/>
                          <a:cs typeface="+mn-cs"/>
                        </a:rPr>
                        <a:t>- </a:t>
                      </a:r>
                      <a:r>
                        <a:rPr lang="en-GB" sz="1600" b="1" kern="1200" dirty="0">
                          <a:solidFill>
                            <a:srgbClr val="FF0000"/>
                          </a:solidFill>
                          <a:effectLst/>
                          <a:latin typeface="+mn-lt"/>
                          <a:ea typeface="+mn-ea"/>
                          <a:cs typeface="+mn-cs"/>
                        </a:rPr>
                        <a:t>Retrieve explicit information </a:t>
                      </a:r>
                    </a:p>
                    <a:p>
                      <a:r>
                        <a:rPr lang="en-GB" sz="1600" b="1" kern="1200" dirty="0">
                          <a:solidFill>
                            <a:srgbClr val="FF0000"/>
                          </a:solidFill>
                          <a:effectLst/>
                          <a:latin typeface="+mn-lt"/>
                          <a:ea typeface="+mn-ea"/>
                          <a:cs typeface="+mn-cs"/>
                        </a:rPr>
                        <a:t>4 marks, 4 mins</a:t>
                      </a:r>
                      <a:endParaRPr lang="en-GB" sz="1600" kern="1200" dirty="0">
                        <a:solidFill>
                          <a:srgbClr val="FF0000"/>
                        </a:solidFill>
                        <a:effectLst/>
                        <a:latin typeface="+mn-lt"/>
                        <a:ea typeface="+mn-ea"/>
                        <a:cs typeface="+mn-cs"/>
                      </a:endParaRPr>
                    </a:p>
                    <a:p>
                      <a:pPr marL="342900" indent="-342900">
                        <a:buFont typeface="Wingdings" panose="05000000000000000000" pitchFamily="2" charset="2"/>
                        <a:buChar char="ü"/>
                      </a:pPr>
                      <a:r>
                        <a:rPr lang="en-GB" sz="1600" b="0" dirty="0">
                          <a:solidFill>
                            <a:srgbClr val="FF0000"/>
                          </a:solidFill>
                        </a:rPr>
                        <a:t>True or False question </a:t>
                      </a:r>
                    </a:p>
                    <a:p>
                      <a:pPr marL="342900" indent="-342900">
                        <a:buFont typeface="Wingdings" panose="05000000000000000000" pitchFamily="2" charset="2"/>
                        <a:buChar char="ü"/>
                      </a:pPr>
                      <a:r>
                        <a:rPr lang="en-GB" sz="1600" b="0" dirty="0">
                          <a:solidFill>
                            <a:srgbClr val="FF0000"/>
                          </a:solidFill>
                        </a:rPr>
                        <a:t>You will be given eight statements about the text, and you must choose the 4 that are TRUE</a:t>
                      </a:r>
                    </a:p>
                    <a:p>
                      <a:pPr marL="342900" indent="-342900">
                        <a:buFont typeface="Wingdings" panose="05000000000000000000" pitchFamily="2" charset="2"/>
                        <a:buChar char="ü"/>
                      </a:pPr>
                      <a:r>
                        <a:rPr lang="en-GB" sz="1600" b="0" dirty="0">
                          <a:solidFill>
                            <a:srgbClr val="FF0000"/>
                          </a:solidFill>
                        </a:rPr>
                        <a:t>All you have to do is tick the TRUE boxes</a:t>
                      </a:r>
                    </a:p>
                    <a:p>
                      <a:pPr marL="342900" indent="-342900">
                        <a:buFont typeface="Wingdings" panose="05000000000000000000" pitchFamily="2" charset="2"/>
                        <a:buChar char="ü"/>
                      </a:pPr>
                      <a:r>
                        <a:rPr lang="en-GB" sz="1600" b="0" dirty="0">
                          <a:solidFill>
                            <a:srgbClr val="FF0000"/>
                          </a:solidFill>
                        </a:rPr>
                        <a:t>Take care – there may be at least one that is NEARLY true!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rgbClr val="FF0000"/>
                        </a:solidFill>
                        <a:effectLst/>
                        <a:latin typeface="+mn-lt"/>
                        <a:ea typeface="+mn-ea"/>
                        <a:cs typeface="+mn-cs"/>
                      </a:endParaRPr>
                    </a:p>
                  </a:txBody>
                  <a:tcPr marL="74295" marR="7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00FF"/>
                          </a:solidFill>
                        </a:rPr>
                        <a:t>A</a:t>
                      </a:r>
                      <a:r>
                        <a:rPr lang="en-GB" sz="1600" b="1" dirty="0" smtClean="0">
                          <a:solidFill>
                            <a:srgbClr val="0000FF"/>
                          </a:solidFill>
                        </a:rPr>
                        <a:t>2 </a:t>
                      </a:r>
                      <a:r>
                        <a:rPr lang="en-GB" sz="1600" b="1" dirty="0">
                          <a:solidFill>
                            <a:srgbClr val="0000FF"/>
                          </a:solidFill>
                        </a:rPr>
                        <a:t>– </a:t>
                      </a:r>
                      <a:r>
                        <a:rPr lang="en-GB" sz="1600" b="1" kern="1200" dirty="0">
                          <a:solidFill>
                            <a:srgbClr val="0000FF"/>
                          </a:solidFill>
                          <a:effectLst/>
                          <a:latin typeface="+mn-lt"/>
                          <a:ea typeface="+mn-ea"/>
                          <a:cs typeface="+mn-cs"/>
                        </a:rPr>
                        <a:t> The Summary Question</a:t>
                      </a:r>
                    </a:p>
                    <a:p>
                      <a:r>
                        <a:rPr lang="en-GB" sz="1600" b="1" dirty="0">
                          <a:solidFill>
                            <a:srgbClr val="0000FF"/>
                          </a:solidFill>
                        </a:rPr>
                        <a:t> 12 marks, 15 mins</a:t>
                      </a:r>
                    </a:p>
                    <a:p>
                      <a:pPr marL="285750" indent="-285750">
                        <a:buFont typeface="Wingdings" panose="05000000000000000000" pitchFamily="2" charset="2"/>
                        <a:buChar char="ü"/>
                      </a:pPr>
                      <a:r>
                        <a:rPr lang="en-GB" sz="1600" kern="1200" dirty="0">
                          <a:solidFill>
                            <a:srgbClr val="0000FF"/>
                          </a:solidFill>
                          <a:effectLst/>
                          <a:latin typeface="+mn-lt"/>
                          <a:ea typeface="+mn-ea"/>
                          <a:cs typeface="+mn-cs"/>
                        </a:rPr>
                        <a:t>This question asks you to summarise the DIFFERENCES between the 2 texts</a:t>
                      </a:r>
                    </a:p>
                    <a:p>
                      <a:pPr marL="285750" indent="-285750">
                        <a:buFont typeface="Wingdings" panose="05000000000000000000" pitchFamily="2" charset="2"/>
                        <a:buChar char="ü"/>
                      </a:pPr>
                      <a:r>
                        <a:rPr lang="en-GB" sz="1600" kern="1200" dirty="0">
                          <a:solidFill>
                            <a:srgbClr val="0000FF"/>
                          </a:solidFill>
                          <a:effectLst/>
                          <a:latin typeface="+mn-lt"/>
                          <a:ea typeface="+mn-ea"/>
                          <a:cs typeface="+mn-cs"/>
                        </a:rPr>
                        <a:t>3 comparative paragraphs</a:t>
                      </a:r>
                      <a:endParaRPr lang="en-GB" sz="1600" b="0" kern="1200" dirty="0">
                        <a:solidFill>
                          <a:srgbClr val="0000FF"/>
                        </a:solidFill>
                        <a:effectLst/>
                        <a:latin typeface="+mn-lt"/>
                        <a:ea typeface="+mn-ea"/>
                        <a:cs typeface="+mn-cs"/>
                      </a:endParaRPr>
                    </a:p>
                    <a:p>
                      <a:pPr marL="285750" indent="-285750">
                        <a:buFont typeface="Wingdings" panose="05000000000000000000" pitchFamily="2" charset="2"/>
                        <a:buChar char="ü"/>
                      </a:pPr>
                      <a:r>
                        <a:rPr lang="en-GB" sz="1600" b="0" kern="1200" dirty="0">
                          <a:solidFill>
                            <a:srgbClr val="0000FF"/>
                          </a:solidFill>
                          <a:effectLst/>
                          <a:latin typeface="+mn-lt"/>
                          <a:ea typeface="+mn-ea"/>
                          <a:cs typeface="+mn-cs"/>
                        </a:rPr>
                        <a:t>Write  3 comparative paragraphs</a:t>
                      </a:r>
                    </a:p>
                    <a:p>
                      <a:r>
                        <a:rPr lang="en-GB" sz="1600" b="0" kern="1200" dirty="0">
                          <a:solidFill>
                            <a:srgbClr val="0000FF"/>
                          </a:solidFill>
                          <a:effectLst/>
                          <a:latin typeface="+mn-lt"/>
                          <a:ea typeface="+mn-ea"/>
                          <a:cs typeface="+mn-cs"/>
                        </a:rPr>
                        <a:t>       + Point about Text A</a:t>
                      </a:r>
                    </a:p>
                    <a:p>
                      <a:r>
                        <a:rPr lang="en-GB" sz="1600" b="0" kern="1200" dirty="0">
                          <a:solidFill>
                            <a:srgbClr val="0000FF"/>
                          </a:solidFill>
                          <a:effectLst/>
                          <a:latin typeface="+mn-lt"/>
                          <a:ea typeface="+mn-ea"/>
                          <a:cs typeface="+mn-cs"/>
                        </a:rPr>
                        <a:t>       + Quote + inference</a:t>
                      </a:r>
                    </a:p>
                    <a:p>
                      <a:r>
                        <a:rPr lang="en-GB" sz="1600" b="0" kern="1200" dirty="0">
                          <a:solidFill>
                            <a:srgbClr val="0000FF"/>
                          </a:solidFill>
                          <a:effectLst/>
                          <a:latin typeface="+mn-lt"/>
                          <a:ea typeface="+mn-ea"/>
                          <a:cs typeface="+mn-cs"/>
                        </a:rPr>
                        <a:t>        + Comparative connective (</a:t>
                      </a:r>
                      <a:r>
                        <a:rPr lang="en-GB" sz="1600" b="0" i="1" kern="1200" dirty="0">
                          <a:solidFill>
                            <a:srgbClr val="0000FF"/>
                          </a:solidFill>
                          <a:effectLst/>
                          <a:latin typeface="+mn-lt"/>
                          <a:ea typeface="+mn-ea"/>
                          <a:cs typeface="+mn-cs"/>
                        </a:rPr>
                        <a:t>However, on the other hand, in contrast, etc</a:t>
                      </a:r>
                      <a:r>
                        <a:rPr lang="en-GB" sz="1600" b="0" kern="1200" dirty="0">
                          <a:solidFill>
                            <a:srgbClr val="0000FF"/>
                          </a:solidFill>
                          <a:effectLst/>
                          <a:latin typeface="+mn-lt"/>
                          <a:ea typeface="+mn-ea"/>
                          <a:cs typeface="+mn-cs"/>
                        </a:rPr>
                        <a:t>)</a:t>
                      </a:r>
                    </a:p>
                    <a:p>
                      <a:r>
                        <a:rPr lang="en-GB" sz="1600" b="0" kern="1200" dirty="0">
                          <a:solidFill>
                            <a:srgbClr val="0000FF"/>
                          </a:solidFill>
                          <a:effectLst/>
                          <a:latin typeface="+mn-lt"/>
                          <a:ea typeface="+mn-ea"/>
                          <a:cs typeface="+mn-cs"/>
                        </a:rPr>
                        <a:t>        + Quote + inference</a:t>
                      </a:r>
                      <a:r>
                        <a:rPr lang="en-GB" sz="1600" b="0" dirty="0">
                          <a:solidFill>
                            <a:srgbClr val="0000FF"/>
                          </a:solidFill>
                          <a:effectLst/>
                        </a:rPr>
                        <a:t> </a:t>
                      </a:r>
                      <a:r>
                        <a:rPr lang="en-US" sz="1600" b="0" kern="1200" baseline="0" dirty="0">
                          <a:solidFill>
                            <a:srgbClr val="0000FF"/>
                          </a:solidFill>
                          <a:effectLst/>
                          <a:latin typeface="+mn-lt"/>
                          <a:ea typeface="+mn-ea"/>
                          <a:cs typeface="+mn-cs"/>
                        </a:rPr>
                        <a:t> </a:t>
                      </a:r>
                      <a:endParaRPr lang="en-GB" sz="1600" b="0" dirty="0">
                        <a:solidFill>
                          <a:srgbClr val="0000FF"/>
                        </a:solidFill>
                      </a:endParaRPr>
                    </a:p>
                  </a:txBody>
                  <a:tcPr marL="74295" marR="74295"/>
                </a:tc>
                <a:tc>
                  <a:txBody>
                    <a:bodyPr/>
                    <a:lstStyle/>
                    <a:p>
                      <a:r>
                        <a:rPr lang="en-GB" sz="1600" b="1" dirty="0">
                          <a:solidFill>
                            <a:srgbClr val="FF00FF"/>
                          </a:solidFill>
                        </a:rPr>
                        <a:t>A</a:t>
                      </a:r>
                      <a:r>
                        <a:rPr lang="en-GB" sz="1600" b="1" dirty="0" smtClean="0">
                          <a:solidFill>
                            <a:srgbClr val="FF00FF"/>
                          </a:solidFill>
                        </a:rPr>
                        <a:t>3 </a:t>
                      </a:r>
                      <a:r>
                        <a:rPr lang="en-GB" sz="1600" b="1" dirty="0">
                          <a:solidFill>
                            <a:srgbClr val="FF00FF"/>
                          </a:solidFill>
                        </a:rPr>
                        <a:t>– The Language Question</a:t>
                      </a:r>
                    </a:p>
                    <a:p>
                      <a:r>
                        <a:rPr lang="en-GB" sz="1600" b="1" dirty="0">
                          <a:solidFill>
                            <a:srgbClr val="FF00FF"/>
                          </a:solidFill>
                        </a:rPr>
                        <a:t>3 marks – 5 mins</a:t>
                      </a:r>
                    </a:p>
                    <a:p>
                      <a:pPr marL="285750" lvl="0" indent="-285750">
                        <a:buFont typeface="Wingdings" pitchFamily="2" charset="2"/>
                        <a:buChar char="ü"/>
                      </a:pPr>
                      <a:r>
                        <a:rPr lang="en-GB" sz="1400" kern="1200" dirty="0">
                          <a:solidFill>
                            <a:schemeClr val="tx1"/>
                          </a:solidFill>
                          <a:effectLst/>
                          <a:latin typeface="+mn-lt"/>
                          <a:ea typeface="+mn-ea"/>
                          <a:cs typeface="+mn-cs"/>
                        </a:rPr>
                        <a:t>Cross out the word ‘could’ and change to ‘should’</a:t>
                      </a:r>
                    </a:p>
                    <a:p>
                      <a:pPr marL="285750" lvl="0" indent="-285750">
                        <a:buFont typeface="Wingdings" pitchFamily="2" charset="2"/>
                        <a:buChar char="ü"/>
                      </a:pPr>
                      <a:r>
                        <a:rPr lang="en-GB" sz="1400" kern="1200" dirty="0">
                          <a:solidFill>
                            <a:schemeClr val="tx1"/>
                          </a:solidFill>
                          <a:effectLst/>
                          <a:latin typeface="+mn-lt"/>
                          <a:ea typeface="+mn-ea"/>
                          <a:cs typeface="+mn-cs"/>
                        </a:rPr>
                        <a:t>Write PETAL paragraphs – </a:t>
                      </a:r>
                      <a:r>
                        <a:rPr lang="en-GB" sz="1400" b="1" kern="1200" dirty="0">
                          <a:solidFill>
                            <a:schemeClr val="tx1"/>
                          </a:solidFill>
                          <a:effectLst/>
                          <a:latin typeface="+mn-lt"/>
                          <a:ea typeface="+mn-ea"/>
                          <a:cs typeface="+mn-cs"/>
                        </a:rPr>
                        <a:t>p</a:t>
                      </a:r>
                      <a:r>
                        <a:rPr lang="en-GB" sz="1400" kern="1200" dirty="0">
                          <a:solidFill>
                            <a:schemeClr val="tx1"/>
                          </a:solidFill>
                          <a:effectLst/>
                          <a:latin typeface="+mn-lt"/>
                          <a:ea typeface="+mn-ea"/>
                          <a:cs typeface="+mn-cs"/>
                        </a:rPr>
                        <a:t>oint, </a:t>
                      </a:r>
                      <a:r>
                        <a:rPr lang="en-GB" sz="1400" b="1" kern="1200" dirty="0">
                          <a:solidFill>
                            <a:schemeClr val="tx1"/>
                          </a:solidFill>
                          <a:effectLst/>
                          <a:latin typeface="+mn-lt"/>
                          <a:ea typeface="+mn-ea"/>
                          <a:cs typeface="+mn-cs"/>
                        </a:rPr>
                        <a:t>e</a:t>
                      </a:r>
                      <a:r>
                        <a:rPr lang="en-GB" sz="1400" kern="1200" dirty="0">
                          <a:solidFill>
                            <a:schemeClr val="tx1"/>
                          </a:solidFill>
                          <a:effectLst/>
                          <a:latin typeface="+mn-lt"/>
                          <a:ea typeface="+mn-ea"/>
                          <a:cs typeface="+mn-cs"/>
                        </a:rPr>
                        <a:t>vidence, pick out a </a:t>
                      </a:r>
                      <a:r>
                        <a:rPr lang="en-GB" sz="1400" b="1" kern="1200" dirty="0">
                          <a:solidFill>
                            <a:schemeClr val="tx1"/>
                          </a:solidFill>
                          <a:effectLst/>
                          <a:latin typeface="+mn-lt"/>
                          <a:ea typeface="+mn-ea"/>
                          <a:cs typeface="+mn-cs"/>
                        </a:rPr>
                        <a:t>t</a:t>
                      </a:r>
                      <a:r>
                        <a:rPr lang="en-GB" sz="1400" kern="1200" dirty="0">
                          <a:solidFill>
                            <a:schemeClr val="tx1"/>
                          </a:solidFill>
                          <a:effectLst/>
                          <a:latin typeface="+mn-lt"/>
                          <a:ea typeface="+mn-ea"/>
                          <a:cs typeface="+mn-cs"/>
                        </a:rPr>
                        <a:t>echnique using </a:t>
                      </a:r>
                      <a:r>
                        <a:rPr lang="en-GB" sz="1400" b="1" kern="1200" dirty="0">
                          <a:solidFill>
                            <a:schemeClr val="tx1"/>
                          </a:solidFill>
                          <a:effectLst/>
                          <a:latin typeface="+mn-lt"/>
                          <a:ea typeface="+mn-ea"/>
                          <a:cs typeface="+mn-cs"/>
                        </a:rPr>
                        <a:t>t</a:t>
                      </a:r>
                      <a:r>
                        <a:rPr lang="en-GB" sz="1400" kern="1200" dirty="0">
                          <a:solidFill>
                            <a:schemeClr val="tx1"/>
                          </a:solidFill>
                          <a:effectLst/>
                          <a:latin typeface="+mn-lt"/>
                          <a:ea typeface="+mn-ea"/>
                          <a:cs typeface="+mn-cs"/>
                        </a:rPr>
                        <a:t>erminology, and </a:t>
                      </a:r>
                      <a:r>
                        <a:rPr lang="en-GB" sz="1400" b="1" kern="1200" dirty="0">
                          <a:solidFill>
                            <a:schemeClr val="tx1"/>
                          </a:solidFill>
                          <a:effectLst/>
                          <a:latin typeface="+mn-lt"/>
                          <a:ea typeface="+mn-ea"/>
                          <a:cs typeface="+mn-cs"/>
                        </a:rPr>
                        <a:t>a</a:t>
                      </a:r>
                      <a:r>
                        <a:rPr lang="en-GB" sz="1400" kern="1200" dirty="0">
                          <a:solidFill>
                            <a:schemeClr val="tx1"/>
                          </a:solidFill>
                          <a:effectLst/>
                          <a:latin typeface="+mn-lt"/>
                          <a:ea typeface="+mn-ea"/>
                          <a:cs typeface="+mn-cs"/>
                        </a:rPr>
                        <a:t>nalyse it writing </a:t>
                      </a:r>
                      <a:r>
                        <a:rPr lang="en-GB" sz="1400" i="1" kern="1200" dirty="0">
                          <a:solidFill>
                            <a:schemeClr val="tx1"/>
                          </a:solidFill>
                          <a:effectLst/>
                          <a:latin typeface="+mn-lt"/>
                          <a:ea typeface="+mn-ea"/>
                          <a:cs typeface="+mn-cs"/>
                        </a:rPr>
                        <a:t>a</a:t>
                      </a:r>
                      <a:r>
                        <a:rPr lang="en-GB" sz="1400" kern="1200" dirty="0">
                          <a:solidFill>
                            <a:schemeClr val="tx1"/>
                          </a:solidFill>
                          <a:effectLst/>
                          <a:latin typeface="+mn-lt"/>
                          <a:ea typeface="+mn-ea"/>
                          <a:cs typeface="+mn-cs"/>
                        </a:rPr>
                        <a:t> </a:t>
                      </a:r>
                      <a:r>
                        <a:rPr lang="en-GB" sz="1400" i="1" kern="1200" dirty="0">
                          <a:solidFill>
                            <a:schemeClr val="tx1"/>
                          </a:solidFill>
                          <a:effectLst/>
                          <a:latin typeface="+mn-lt"/>
                          <a:ea typeface="+mn-ea"/>
                          <a:cs typeface="+mn-cs"/>
                        </a:rPr>
                        <a:t>lot about a little</a:t>
                      </a:r>
                      <a:r>
                        <a:rPr lang="en-GB" sz="1400" kern="1200" dirty="0">
                          <a:solidFill>
                            <a:schemeClr val="tx1"/>
                          </a:solidFill>
                          <a:effectLst/>
                          <a:latin typeface="+mn-lt"/>
                          <a:ea typeface="+mn-ea"/>
                          <a:cs typeface="+mn-cs"/>
                        </a:rPr>
                        <a:t>, and </a:t>
                      </a:r>
                      <a:r>
                        <a:rPr lang="en-GB" sz="1400" b="1" kern="1200" dirty="0">
                          <a:solidFill>
                            <a:schemeClr val="tx1"/>
                          </a:solidFill>
                          <a:effectLst/>
                          <a:latin typeface="+mn-lt"/>
                          <a:ea typeface="+mn-ea"/>
                          <a:cs typeface="+mn-cs"/>
                        </a:rPr>
                        <a:t>l</a:t>
                      </a:r>
                      <a:r>
                        <a:rPr lang="en-GB" sz="1400" kern="1200" dirty="0">
                          <a:solidFill>
                            <a:schemeClr val="tx1"/>
                          </a:solidFill>
                          <a:effectLst/>
                          <a:latin typeface="+mn-lt"/>
                          <a:ea typeface="+mn-ea"/>
                          <a:cs typeface="+mn-cs"/>
                        </a:rPr>
                        <a:t>ink it to its context, or to a similar piece of evidence.</a:t>
                      </a:r>
                    </a:p>
                    <a:p>
                      <a:pPr marL="285750" lvl="0" indent="-285750">
                        <a:buFont typeface="Wingdings" pitchFamily="2" charset="2"/>
                        <a:buChar char="ü"/>
                      </a:pPr>
                      <a:r>
                        <a:rPr lang="en-GB" sz="1400" kern="1200" dirty="0">
                          <a:solidFill>
                            <a:schemeClr val="tx1"/>
                          </a:solidFill>
                          <a:effectLst/>
                          <a:latin typeface="+mn-lt"/>
                          <a:ea typeface="+mn-ea"/>
                          <a:cs typeface="+mn-cs"/>
                        </a:rPr>
                        <a:t>Write at least 3 PETAL paragraphs</a:t>
                      </a:r>
                    </a:p>
                    <a:p>
                      <a:r>
                        <a:rPr lang="en-GB" sz="1400" kern="1200" dirty="0">
                          <a:solidFill>
                            <a:schemeClr val="tx1"/>
                          </a:solidFill>
                          <a:effectLst/>
                          <a:latin typeface="+mn-lt"/>
                          <a:ea typeface="+mn-ea"/>
                          <a:cs typeface="+mn-cs"/>
                        </a:rPr>
                        <a:t>Start your paragraphs with ‘</a:t>
                      </a:r>
                      <a:r>
                        <a:rPr lang="en-GB" sz="1400" i="1" kern="1200" dirty="0">
                          <a:solidFill>
                            <a:schemeClr val="tx1"/>
                          </a:solidFill>
                          <a:effectLst/>
                          <a:latin typeface="+mn-lt"/>
                          <a:ea typeface="+mn-ea"/>
                          <a:cs typeface="+mn-cs"/>
                        </a:rPr>
                        <a:t>The writer uses (name of technique) in the quote ‘….’  w</a:t>
                      </a:r>
                      <a:r>
                        <a:rPr lang="en-GB" sz="1400" kern="1200" dirty="0">
                          <a:solidFill>
                            <a:schemeClr val="tx1"/>
                          </a:solidFill>
                          <a:effectLst/>
                          <a:latin typeface="+mn-lt"/>
                          <a:ea typeface="+mn-ea"/>
                          <a:cs typeface="+mn-cs"/>
                        </a:rPr>
                        <a:t>hich (</a:t>
                      </a:r>
                      <a:r>
                        <a:rPr lang="en-GB" sz="1400" i="1" kern="1200" dirty="0">
                          <a:solidFill>
                            <a:schemeClr val="tx1"/>
                          </a:solidFill>
                          <a:effectLst/>
                          <a:latin typeface="+mn-lt"/>
                          <a:ea typeface="+mn-ea"/>
                          <a:cs typeface="+mn-cs"/>
                        </a:rPr>
                        <a:t>analyse the effect this has by writing a </a:t>
                      </a:r>
                      <a:r>
                        <a:rPr lang="en-GB" sz="1400" b="1" i="1" kern="1200" dirty="0">
                          <a:solidFill>
                            <a:schemeClr val="tx1"/>
                          </a:solidFill>
                          <a:effectLst/>
                          <a:latin typeface="+mn-lt"/>
                          <a:ea typeface="+mn-ea"/>
                          <a:cs typeface="+mn-cs"/>
                        </a:rPr>
                        <a:t>lot about a little</a:t>
                      </a:r>
                      <a:r>
                        <a:rPr lang="en-GB" sz="1400" i="1" kern="1200" dirty="0">
                          <a:solidFill>
                            <a:schemeClr val="tx1"/>
                          </a:solidFill>
                          <a:effectLst/>
                          <a:latin typeface="+mn-lt"/>
                          <a:ea typeface="+mn-ea"/>
                          <a:cs typeface="+mn-cs"/>
                        </a:rPr>
                        <a:t>)</a:t>
                      </a:r>
                      <a:r>
                        <a:rPr lang="en-GB" sz="1400" dirty="0">
                          <a:effectLst/>
                        </a:rPr>
                        <a:t> </a:t>
                      </a:r>
                      <a:endParaRPr lang="en-GB" sz="1400" b="1" dirty="0">
                        <a:solidFill>
                          <a:srgbClr val="FF00FF"/>
                        </a:solidFill>
                      </a:endParaRPr>
                    </a:p>
                  </a:txBody>
                  <a:tcPr marL="74295" marR="74295"/>
                </a:tc>
                <a:extLst>
                  <a:ext uri="{0D108BD9-81ED-4DB2-BD59-A6C34878D82A}">
                    <a16:rowId xmlns:a16="http://schemas.microsoft.com/office/drawing/2014/main" val="10000"/>
                  </a:ext>
                </a:extLst>
              </a:tr>
              <a:tr h="3175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A</a:t>
                      </a:r>
                      <a:r>
                        <a:rPr lang="en-GB" sz="1600" b="1" dirty="0" smtClean="0">
                          <a:solidFill>
                            <a:srgbClr val="00B050"/>
                          </a:solidFill>
                        </a:rPr>
                        <a:t>4 </a:t>
                      </a:r>
                      <a:r>
                        <a:rPr lang="en-GB" sz="1600" b="1" dirty="0">
                          <a:solidFill>
                            <a:srgbClr val="00B050"/>
                          </a:solidFill>
                        </a:rPr>
                        <a:t>–The Comparison Question</a:t>
                      </a:r>
                      <a:endParaRPr lang="en-GB" sz="1600" b="1" kern="1200" dirty="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rgbClr val="00B050"/>
                          </a:solidFill>
                          <a:effectLst/>
                          <a:latin typeface="+mn-lt"/>
                          <a:ea typeface="+mn-ea"/>
                          <a:cs typeface="+mn-cs"/>
                        </a:rPr>
                        <a:t>16 marks,</a:t>
                      </a:r>
                      <a:r>
                        <a:rPr lang="en-GB" sz="1600" b="1" kern="1200" baseline="0" dirty="0">
                          <a:solidFill>
                            <a:srgbClr val="00B050"/>
                          </a:solidFill>
                          <a:effectLst/>
                          <a:latin typeface="+mn-lt"/>
                          <a:ea typeface="+mn-ea"/>
                          <a:cs typeface="+mn-cs"/>
                        </a:rPr>
                        <a:t> 16 mins</a:t>
                      </a:r>
                    </a:p>
                    <a:p>
                      <a:pPr marL="285750" indent="-285750">
                        <a:buFont typeface="Wingdings" panose="05000000000000000000" pitchFamily="2" charset="2"/>
                        <a:buChar char="ü"/>
                      </a:pPr>
                      <a:r>
                        <a:rPr lang="en-GB" sz="1400" kern="1200" dirty="0">
                          <a:solidFill>
                            <a:srgbClr val="00B050"/>
                          </a:solidFill>
                          <a:effectLst/>
                          <a:latin typeface="+mn-lt"/>
                          <a:ea typeface="+mn-ea"/>
                          <a:cs typeface="+mn-cs"/>
                        </a:rPr>
                        <a:t>Plan your answer:</a:t>
                      </a: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p>
                      <a:pPr marL="285750" indent="-285750">
                        <a:buFont typeface="Wingdings" panose="05000000000000000000" pitchFamily="2" charset="2"/>
                        <a:buChar char="ü"/>
                      </a:pPr>
                      <a:r>
                        <a:rPr lang="en-GB" sz="1400" kern="1200" dirty="0">
                          <a:solidFill>
                            <a:srgbClr val="00B050"/>
                          </a:solidFill>
                          <a:effectLst/>
                          <a:latin typeface="+mn-lt"/>
                          <a:ea typeface="+mn-ea"/>
                          <a:cs typeface="+mn-cs"/>
                        </a:rPr>
                        <a:t>Use PETAL paragraphs – one for each example</a:t>
                      </a:r>
                    </a:p>
                    <a:p>
                      <a:pPr marL="285750" indent="-285750">
                        <a:buFont typeface="Wingdings" panose="05000000000000000000" pitchFamily="2" charset="2"/>
                        <a:buChar char="ü"/>
                      </a:pPr>
                      <a:r>
                        <a:rPr lang="en-GB" sz="1400" kern="1200" dirty="0">
                          <a:solidFill>
                            <a:srgbClr val="00B050"/>
                          </a:solidFill>
                          <a:effectLst/>
                          <a:latin typeface="+mn-lt"/>
                          <a:ea typeface="+mn-ea"/>
                          <a:cs typeface="+mn-cs"/>
                        </a:rPr>
                        <a:t>Use comparison connectives</a:t>
                      </a:r>
                    </a:p>
                    <a:p>
                      <a:pPr marL="285750" indent="-285750">
                        <a:buFont typeface="Wingdings" panose="05000000000000000000" pitchFamily="2" charset="2"/>
                        <a:buChar char="ü"/>
                      </a:pPr>
                      <a:endParaRPr lang="en-GB" sz="1600" kern="1200" dirty="0">
                        <a:solidFill>
                          <a:srgbClr val="00B050"/>
                        </a:solidFill>
                        <a:effectLst/>
                        <a:latin typeface="+mn-lt"/>
                        <a:ea typeface="+mn-ea"/>
                        <a:cs typeface="+mn-cs"/>
                      </a:endParaRPr>
                    </a:p>
                  </a:txBody>
                  <a:tcPr marL="74295" marR="7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7030A0"/>
                          </a:solidFill>
                        </a:rPr>
                        <a:t>Section </a:t>
                      </a:r>
                      <a:r>
                        <a:rPr lang="en-GB" sz="1600" b="1" dirty="0" smtClean="0">
                          <a:solidFill>
                            <a:srgbClr val="7030A0"/>
                          </a:solidFill>
                        </a:rPr>
                        <a:t>A5 </a:t>
                      </a:r>
                      <a:r>
                        <a:rPr lang="en-GB" sz="1600" b="1" dirty="0">
                          <a:solidFill>
                            <a:srgbClr val="7030A0"/>
                          </a:solidFill>
                        </a:rPr>
                        <a:t>– Transactional Writing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7030A0"/>
                          </a:solidFill>
                        </a:rPr>
                        <a:t>40 marks,</a:t>
                      </a:r>
                      <a:r>
                        <a:rPr lang="en-GB" sz="1600" b="1" baseline="0" dirty="0">
                          <a:solidFill>
                            <a:srgbClr val="7030A0"/>
                          </a:solidFill>
                        </a:rPr>
                        <a:t> 5 mins planning, 35 mins writing</a:t>
                      </a:r>
                    </a:p>
                    <a:p>
                      <a:pPr marL="342900" indent="-342900">
                        <a:buFont typeface="Wingdings" panose="05000000000000000000" pitchFamily="2" charset="2"/>
                        <a:buChar char="ü"/>
                        <a:defRPr/>
                      </a:pPr>
                      <a:r>
                        <a:rPr lang="en-GB" sz="1600" dirty="0">
                          <a:solidFill>
                            <a:srgbClr val="7030A0"/>
                          </a:solidFill>
                        </a:rPr>
                        <a:t>Remember FORM AUDIENCE and PURPOSE</a:t>
                      </a:r>
                    </a:p>
                    <a:p>
                      <a:pPr marL="342900" indent="-342900">
                        <a:buFont typeface="Wingdings" panose="05000000000000000000" pitchFamily="2" charset="2"/>
                        <a:buChar char="ü"/>
                        <a:defRPr/>
                      </a:pPr>
                      <a:r>
                        <a:rPr lang="en-GB" sz="1600" dirty="0">
                          <a:solidFill>
                            <a:srgbClr val="7030A0"/>
                          </a:solidFill>
                        </a:rPr>
                        <a:t>Use techniques such as those in DAFOREST </a:t>
                      </a:r>
                    </a:p>
                    <a:p>
                      <a:pPr marL="342900" indent="-342900">
                        <a:buFont typeface="Wingdings" panose="05000000000000000000" pitchFamily="2" charset="2"/>
                        <a:buChar char="ü"/>
                        <a:defRPr/>
                      </a:pPr>
                      <a:r>
                        <a:rPr lang="en-GB" sz="1600" dirty="0">
                          <a:solidFill>
                            <a:srgbClr val="7030A0"/>
                          </a:solidFill>
                        </a:rPr>
                        <a:t>Think about a variety of sentence structures</a:t>
                      </a:r>
                    </a:p>
                    <a:p>
                      <a:pPr marL="342900" indent="-342900">
                        <a:buFont typeface="Wingdings" panose="05000000000000000000" pitchFamily="2" charset="2"/>
                        <a:buChar char="ü"/>
                        <a:defRPr/>
                      </a:pPr>
                      <a:r>
                        <a:rPr lang="en-GB" sz="1600" dirty="0">
                          <a:solidFill>
                            <a:srgbClr val="7030A0"/>
                          </a:solidFill>
                        </a:rPr>
                        <a:t>Link paragraphs to show coherence</a:t>
                      </a:r>
                    </a:p>
                  </a:txBody>
                  <a:tcPr marL="74295" marR="74295"/>
                </a:tc>
                <a:tc>
                  <a:txBody>
                    <a:bodyPr/>
                    <a:lstStyle/>
                    <a:p>
                      <a:r>
                        <a:rPr lang="en-GB" sz="1400" b="1" kern="1200" dirty="0">
                          <a:solidFill>
                            <a:srgbClr val="FF6600"/>
                          </a:solidFill>
                          <a:effectLst/>
                          <a:latin typeface="+mn-lt"/>
                          <a:ea typeface="+mn-ea"/>
                          <a:cs typeface="+mn-cs"/>
                        </a:rPr>
                        <a:t>Useful Techniques</a:t>
                      </a:r>
                      <a:r>
                        <a:rPr lang="en-GB" sz="1400" kern="1200" dirty="0">
                          <a:solidFill>
                            <a:srgbClr val="FF6600"/>
                          </a:solidFill>
                          <a:effectLst/>
                          <a:latin typeface="+mn-lt"/>
                          <a:ea typeface="+mn-ea"/>
                          <a:cs typeface="+mn-cs"/>
                        </a:rPr>
                        <a:t>:</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Direct address</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Alliteration, Anecdote</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Facts</a:t>
                      </a:r>
                    </a:p>
                    <a:p>
                      <a:pPr marL="285750" indent="-285750">
                        <a:buFont typeface="Arial" panose="020B0604020202020204" pitchFamily="34" charset="0"/>
                        <a:buChar char="•"/>
                      </a:pPr>
                      <a:r>
                        <a:rPr lang="en-GB" sz="1400" b="1" kern="1200" dirty="0" smtClean="0">
                          <a:solidFill>
                            <a:srgbClr val="FF6600"/>
                          </a:solidFill>
                          <a:effectLst/>
                          <a:latin typeface="+mn-lt"/>
                          <a:ea typeface="+mn-ea"/>
                          <a:cs typeface="+mn-cs"/>
                        </a:rPr>
                        <a:t>Opinions</a:t>
                      </a:r>
                      <a:endParaRPr lang="en-GB" sz="1400" b="1" kern="1200" dirty="0">
                        <a:solidFill>
                          <a:srgbClr val="FF6600"/>
                        </a:solidFill>
                        <a:effectLst/>
                        <a:latin typeface="+mn-lt"/>
                        <a:ea typeface="+mn-ea"/>
                        <a:cs typeface="+mn-cs"/>
                      </a:endParaRP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Rhetorical question, Repetition</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Emotive language</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Statistics</a:t>
                      </a:r>
                    </a:p>
                    <a:p>
                      <a:pPr marL="285750" indent="-285750">
                        <a:buFont typeface="Arial" panose="020B0604020202020204" pitchFamily="34" charset="0"/>
                        <a:buChar char="•"/>
                      </a:pPr>
                      <a:r>
                        <a:rPr lang="en-GB" sz="1400" b="1" kern="1200" dirty="0">
                          <a:solidFill>
                            <a:srgbClr val="FF6600"/>
                          </a:solidFill>
                          <a:effectLst/>
                          <a:latin typeface="+mn-lt"/>
                          <a:ea typeface="+mn-ea"/>
                          <a:cs typeface="+mn-cs"/>
                        </a:rPr>
                        <a:t>Triplets</a:t>
                      </a:r>
                    </a:p>
                    <a:p>
                      <a:pPr marL="0" indent="0">
                        <a:buFont typeface="Arial" panose="020B0604020202020204" pitchFamily="34" charset="0"/>
                        <a:buNone/>
                      </a:pPr>
                      <a:r>
                        <a:rPr lang="en-GB" sz="1400" b="1" kern="1200" dirty="0">
                          <a:solidFill>
                            <a:srgbClr val="FF6600"/>
                          </a:solidFill>
                          <a:effectLst/>
                          <a:latin typeface="+mn-lt"/>
                          <a:ea typeface="+mn-ea"/>
                          <a:cs typeface="+mn-cs"/>
                        </a:rPr>
                        <a:t>Start sentences with:</a:t>
                      </a:r>
                    </a:p>
                    <a:p>
                      <a:pPr marL="285750" indent="-285750">
                        <a:buFont typeface="Wingdings" pitchFamily="2" charset="2"/>
                        <a:buChar char="v"/>
                      </a:pPr>
                      <a:r>
                        <a:rPr lang="en-GB" sz="1400" b="1" kern="1200" dirty="0">
                          <a:solidFill>
                            <a:srgbClr val="FF6600"/>
                          </a:solidFill>
                          <a:effectLst/>
                          <a:latin typeface="+mn-lt"/>
                          <a:ea typeface="+mn-ea"/>
                          <a:cs typeface="+mn-cs"/>
                        </a:rPr>
                        <a:t>Although some may think that…</a:t>
                      </a:r>
                    </a:p>
                    <a:p>
                      <a:pPr marL="285750" indent="-285750">
                        <a:buFont typeface="Wingdings" pitchFamily="2" charset="2"/>
                        <a:buChar char="v"/>
                      </a:pPr>
                      <a:r>
                        <a:rPr lang="en-GB" sz="1400" b="1" kern="1200" dirty="0">
                          <a:solidFill>
                            <a:srgbClr val="FF6600"/>
                          </a:solidFill>
                          <a:effectLst/>
                          <a:latin typeface="+mn-lt"/>
                          <a:ea typeface="+mn-ea"/>
                          <a:cs typeface="+mn-cs"/>
                        </a:rPr>
                        <a:t>Contrary to popular belief,…</a:t>
                      </a:r>
                    </a:p>
                    <a:p>
                      <a:pPr marL="285750" indent="-285750">
                        <a:buFont typeface="Wingdings" pitchFamily="2" charset="2"/>
                        <a:buChar char="v"/>
                      </a:pPr>
                      <a:r>
                        <a:rPr lang="en-GB" sz="1400" b="1" kern="1200" dirty="0">
                          <a:solidFill>
                            <a:srgbClr val="FF6600"/>
                          </a:solidFill>
                          <a:effectLst/>
                          <a:latin typeface="+mn-lt"/>
                          <a:ea typeface="+mn-ea"/>
                          <a:cs typeface="+mn-cs"/>
                        </a:rPr>
                        <a:t>It is a common misunderstanding that…</a:t>
                      </a:r>
                    </a:p>
                  </a:txBody>
                  <a:tcPr marL="74295" marR="74295"/>
                </a:tc>
                <a:extLst>
                  <a:ext uri="{0D108BD9-81ED-4DB2-BD59-A6C34878D82A}">
                    <a16:rowId xmlns:a16="http://schemas.microsoft.com/office/drawing/2014/main" val="10001"/>
                  </a:ext>
                </a:extLst>
              </a:tr>
            </a:tbl>
          </a:graphicData>
        </a:graphic>
      </p:graphicFrame>
      <p:graphicFrame>
        <p:nvGraphicFramePr>
          <p:cNvPr id="2" name="Table 1">
            <a:extLst>
              <a:ext uri="{FF2B5EF4-FFF2-40B4-BE49-F238E27FC236}">
                <a16:creationId xmlns:a16="http://schemas.microsoft.com/office/drawing/2014/main" id="{CB5CBBD3-649C-D744-B9A1-24B68FAD3623}"/>
              </a:ext>
            </a:extLst>
          </p:cNvPr>
          <p:cNvGraphicFramePr>
            <a:graphicFrameLocks noGrp="1"/>
          </p:cNvGraphicFramePr>
          <p:nvPr>
            <p:extLst>
              <p:ext uri="{D42A27DB-BD31-4B8C-83A1-F6EECF244321}">
                <p14:modId xmlns:p14="http://schemas.microsoft.com/office/powerpoint/2010/main" val="3701425764"/>
              </p:ext>
            </p:extLst>
          </p:nvPr>
        </p:nvGraphicFramePr>
        <p:xfrm>
          <a:off x="953689" y="4368605"/>
          <a:ext cx="1481500" cy="1371600"/>
        </p:xfrm>
        <a:graphic>
          <a:graphicData uri="http://schemas.openxmlformats.org/drawingml/2006/table">
            <a:tbl>
              <a:tblPr firstRow="1" bandRow="1">
                <a:tableStyleId>{5C22544A-7EE6-4342-B048-85BDC9FD1C3A}</a:tableStyleId>
              </a:tblPr>
              <a:tblGrid>
                <a:gridCol w="740750">
                  <a:extLst>
                    <a:ext uri="{9D8B030D-6E8A-4147-A177-3AD203B41FA5}">
                      <a16:colId xmlns:a16="http://schemas.microsoft.com/office/drawing/2014/main" val="2256453951"/>
                    </a:ext>
                  </a:extLst>
                </a:gridCol>
                <a:gridCol w="740750">
                  <a:extLst>
                    <a:ext uri="{9D8B030D-6E8A-4147-A177-3AD203B41FA5}">
                      <a16:colId xmlns:a16="http://schemas.microsoft.com/office/drawing/2014/main" val="3857717227"/>
                    </a:ext>
                  </a:extLst>
                </a:gridCol>
              </a:tblGrid>
              <a:tr h="0">
                <a:tc>
                  <a:txBody>
                    <a:bodyPr/>
                    <a:lstStyle/>
                    <a:p>
                      <a:r>
                        <a:rPr lang="en-US" sz="1200" dirty="0"/>
                        <a:t>Writer 1</a:t>
                      </a:r>
                    </a:p>
                  </a:txBody>
                  <a:tcPr/>
                </a:tc>
                <a:tc>
                  <a:txBody>
                    <a:bodyPr/>
                    <a:lstStyle/>
                    <a:p>
                      <a:r>
                        <a:rPr lang="en-US" sz="1200" dirty="0"/>
                        <a:t>Writer 2</a:t>
                      </a:r>
                    </a:p>
                  </a:txBody>
                  <a:tcPr/>
                </a:tc>
                <a:extLst>
                  <a:ext uri="{0D108BD9-81ED-4DB2-BD59-A6C34878D82A}">
                    <a16:rowId xmlns:a16="http://schemas.microsoft.com/office/drawing/2014/main" val="758157041"/>
                  </a:ext>
                </a:extLst>
              </a:tr>
              <a:tr h="346200">
                <a:tc>
                  <a:txBody>
                    <a:bodyPr/>
                    <a:lstStyle/>
                    <a:p>
                      <a:r>
                        <a:rPr lang="en-US" sz="1200" dirty="0"/>
                        <a:t>1</a:t>
                      </a:r>
                    </a:p>
                  </a:txBody>
                  <a:tcPr/>
                </a:tc>
                <a:tc>
                  <a:txBody>
                    <a:bodyPr/>
                    <a:lstStyle/>
                    <a:p>
                      <a:endParaRPr lang="en-US" dirty="0"/>
                    </a:p>
                  </a:txBody>
                  <a:tcPr/>
                </a:tc>
                <a:extLst>
                  <a:ext uri="{0D108BD9-81ED-4DB2-BD59-A6C34878D82A}">
                    <a16:rowId xmlns:a16="http://schemas.microsoft.com/office/drawing/2014/main" val="998064356"/>
                  </a:ext>
                </a:extLst>
              </a:tr>
              <a:tr h="346200">
                <a:tc>
                  <a:txBody>
                    <a:bodyPr/>
                    <a:lstStyle/>
                    <a:p>
                      <a:r>
                        <a:rPr lang="en-US" sz="1200" dirty="0"/>
                        <a:t>2</a:t>
                      </a:r>
                    </a:p>
                  </a:txBody>
                  <a:tcPr/>
                </a:tc>
                <a:tc>
                  <a:txBody>
                    <a:bodyPr/>
                    <a:lstStyle/>
                    <a:p>
                      <a:endParaRPr lang="en-US"/>
                    </a:p>
                  </a:txBody>
                  <a:tcPr/>
                </a:tc>
                <a:extLst>
                  <a:ext uri="{0D108BD9-81ED-4DB2-BD59-A6C34878D82A}">
                    <a16:rowId xmlns:a16="http://schemas.microsoft.com/office/drawing/2014/main" val="348531440"/>
                  </a:ext>
                </a:extLst>
              </a:tr>
              <a:tr h="346200">
                <a:tc>
                  <a:txBody>
                    <a:bodyPr/>
                    <a:lstStyle/>
                    <a:p>
                      <a:r>
                        <a:rPr lang="en-US" sz="1200" dirty="0"/>
                        <a:t>3</a:t>
                      </a:r>
                    </a:p>
                  </a:txBody>
                  <a:tcPr/>
                </a:tc>
                <a:tc>
                  <a:txBody>
                    <a:bodyPr/>
                    <a:lstStyle/>
                    <a:p>
                      <a:endParaRPr lang="en-US" dirty="0"/>
                    </a:p>
                  </a:txBody>
                  <a:tcPr/>
                </a:tc>
                <a:extLst>
                  <a:ext uri="{0D108BD9-81ED-4DB2-BD59-A6C34878D82A}">
                    <a16:rowId xmlns:a16="http://schemas.microsoft.com/office/drawing/2014/main" val="2373599912"/>
                  </a:ext>
                </a:extLst>
              </a:tr>
            </a:tbl>
          </a:graphicData>
        </a:graphic>
      </p:graphicFrame>
    </p:spTree>
    <p:extLst>
      <p:ext uri="{BB962C8B-B14F-4D97-AF65-F5344CB8AC3E}">
        <p14:creationId xmlns:p14="http://schemas.microsoft.com/office/powerpoint/2010/main" val="772176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8"/>
            <a:ext cx="8543925" cy="648664"/>
          </a:xfrm>
          <a:ln>
            <a:solidFill>
              <a:srgbClr val="FF66CC"/>
            </a:solidFill>
          </a:ln>
        </p:spPr>
        <p:txBody>
          <a:bodyPr>
            <a:normAutofit fontScale="90000"/>
          </a:bodyPr>
          <a:lstStyle/>
          <a:p>
            <a:r>
              <a:rPr lang="en-GB" dirty="0"/>
              <a:t>Transactional Writing</a:t>
            </a:r>
          </a:p>
        </p:txBody>
      </p:sp>
      <p:sp>
        <p:nvSpPr>
          <p:cNvPr id="3" name="Content Placeholder 2"/>
          <p:cNvSpPr>
            <a:spLocks noGrp="1"/>
          </p:cNvSpPr>
          <p:nvPr>
            <p:ph idx="1"/>
          </p:nvPr>
        </p:nvSpPr>
        <p:spPr>
          <a:xfrm>
            <a:off x="218661" y="1152939"/>
            <a:ext cx="9452113" cy="4725850"/>
          </a:xfrm>
        </p:spPr>
        <p:txBody>
          <a:bodyPr>
            <a:normAutofit/>
          </a:bodyPr>
          <a:lstStyle/>
          <a:p>
            <a:r>
              <a:rPr lang="en-US" sz="1800" b="1" dirty="0"/>
              <a:t>4</a:t>
            </a:r>
            <a:r>
              <a:rPr lang="en-US" sz="1800" b="1" dirty="0" smtClean="0"/>
              <a:t>5 </a:t>
            </a:r>
            <a:r>
              <a:rPr lang="en-US" sz="1800" b="1" dirty="0"/>
              <a:t>minutes </a:t>
            </a:r>
            <a:r>
              <a:rPr lang="en-US" sz="1800" dirty="0"/>
              <a:t>on the writing </a:t>
            </a:r>
            <a:r>
              <a:rPr lang="en-US" sz="1800" dirty="0" smtClean="0"/>
              <a:t>task, including planning.</a:t>
            </a:r>
            <a:endParaRPr lang="en-US" sz="1800" dirty="0"/>
          </a:p>
          <a:p>
            <a:r>
              <a:rPr lang="en-US" sz="1800" dirty="0"/>
              <a:t>Write at least </a:t>
            </a:r>
            <a:r>
              <a:rPr lang="en-US" sz="1800" b="1" dirty="0"/>
              <a:t>1.5-2 sides </a:t>
            </a:r>
          </a:p>
          <a:p>
            <a:r>
              <a:rPr lang="en-US" sz="1800" dirty="0"/>
              <a:t>Be clear about the </a:t>
            </a:r>
            <a:r>
              <a:rPr lang="en-US" sz="1800" b="1" dirty="0"/>
              <a:t>purpose</a:t>
            </a:r>
            <a:r>
              <a:rPr lang="en-US" sz="1800" dirty="0"/>
              <a:t> of the task (are you giving </a:t>
            </a:r>
            <a:r>
              <a:rPr lang="en-US" sz="1800" b="1" dirty="0"/>
              <a:t>information</a:t>
            </a:r>
            <a:r>
              <a:rPr lang="en-US" sz="1800" dirty="0"/>
              <a:t>, trying to </a:t>
            </a:r>
            <a:r>
              <a:rPr lang="en-US" sz="1800" b="1" dirty="0"/>
              <a:t>persuade</a:t>
            </a:r>
            <a:r>
              <a:rPr lang="en-US" sz="1800" dirty="0"/>
              <a:t>, developing an </a:t>
            </a:r>
            <a:r>
              <a:rPr lang="en-US" sz="1800" b="1" dirty="0"/>
              <a:t>argument</a:t>
            </a:r>
            <a:r>
              <a:rPr lang="en-US" sz="1800" dirty="0"/>
              <a:t>, a </a:t>
            </a:r>
            <a:r>
              <a:rPr lang="en-US" sz="1800" b="1" dirty="0"/>
              <a:t>mixture</a:t>
            </a:r>
            <a:r>
              <a:rPr lang="en-US" sz="1800" dirty="0"/>
              <a:t> of all of these things?)</a:t>
            </a:r>
          </a:p>
          <a:p>
            <a:r>
              <a:rPr lang="en-US" sz="1800" dirty="0"/>
              <a:t>Be clear about the </a:t>
            </a:r>
            <a:r>
              <a:rPr lang="en-US" sz="1800" b="1" dirty="0"/>
              <a:t>audience</a:t>
            </a:r>
            <a:r>
              <a:rPr lang="en-US" sz="1800" dirty="0"/>
              <a:t> for your writing (</a:t>
            </a:r>
            <a:r>
              <a:rPr lang="en-US" sz="1800" b="1" dirty="0"/>
              <a:t>Teenage</a:t>
            </a:r>
            <a:r>
              <a:rPr lang="en-US" sz="1800" dirty="0"/>
              <a:t> readers? The </a:t>
            </a:r>
            <a:r>
              <a:rPr lang="en-US" sz="1800" b="1" dirty="0"/>
              <a:t>editor</a:t>
            </a:r>
            <a:r>
              <a:rPr lang="en-US" sz="1800" dirty="0"/>
              <a:t> of a newspaper?  The </a:t>
            </a:r>
            <a:r>
              <a:rPr lang="en-US" sz="1800" b="1" dirty="0"/>
              <a:t>head teacher?</a:t>
            </a:r>
            <a:r>
              <a:rPr lang="en-US" sz="1800" dirty="0"/>
              <a:t>)</a:t>
            </a:r>
          </a:p>
        </p:txBody>
      </p:sp>
      <p:sp>
        <p:nvSpPr>
          <p:cNvPr id="8" name="Rectangle 7"/>
          <p:cNvSpPr/>
          <p:nvPr/>
        </p:nvSpPr>
        <p:spPr>
          <a:xfrm>
            <a:off x="178905" y="3120887"/>
            <a:ext cx="3936977" cy="3139321"/>
          </a:xfrm>
          <a:prstGeom prst="rect">
            <a:avLst/>
          </a:prstGeom>
        </p:spPr>
        <p:txBody>
          <a:bodyPr wrap="square">
            <a:spAutoFit/>
          </a:bodyPr>
          <a:lstStyle/>
          <a:p>
            <a:pPr marL="285750" indent="-285750">
              <a:buFont typeface="Arial" panose="020B0604020202020204" pitchFamily="34" charset="0"/>
              <a:buChar char="•"/>
            </a:pPr>
            <a:r>
              <a:rPr lang="en-US" dirty="0"/>
              <a:t>Jot down ideas for the content of your writing (try to come up with </a:t>
            </a:r>
            <a:r>
              <a:rPr lang="en-US" b="1" dirty="0"/>
              <a:t>4-6 different points you could develop as separate paragraphs</a:t>
            </a:r>
            <a:r>
              <a:rPr lang="en-US" dirty="0"/>
              <a:t>)</a:t>
            </a:r>
          </a:p>
          <a:p>
            <a:pPr marL="285750" indent="-285750">
              <a:buFont typeface="Arial" panose="020B0604020202020204" pitchFamily="34" charset="0"/>
              <a:buChar char="•"/>
            </a:pPr>
            <a:r>
              <a:rPr lang="en-US" dirty="0"/>
              <a:t>Use a </a:t>
            </a:r>
            <a:r>
              <a:rPr lang="en-US" b="1" dirty="0"/>
              <a:t>topic sentence </a:t>
            </a:r>
            <a:r>
              <a:rPr lang="en-US" dirty="0"/>
              <a:t>to begin each paragraph and then develop your idea or argument using anecdotes, personal opinion, expert opinion, statistics, questions and so on)</a:t>
            </a:r>
          </a:p>
          <a:p>
            <a:pPr marL="285750" indent="-285750">
              <a:buFont typeface="Arial" panose="020B0604020202020204" pitchFamily="34" charset="0"/>
              <a:buChar char="•"/>
            </a:pPr>
            <a:r>
              <a:rPr lang="en-US" dirty="0"/>
              <a:t>Use features from </a:t>
            </a:r>
            <a:r>
              <a:rPr lang="en-US" b="1" dirty="0"/>
              <a:t>DAFOREST</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a:blip r:embed="rId2"/>
          <a:stretch>
            <a:fillRect/>
          </a:stretch>
        </p:blipFill>
        <p:spPr>
          <a:xfrm>
            <a:off x="4344652" y="3120887"/>
            <a:ext cx="5078313" cy="3139321"/>
          </a:xfrm>
          <a:prstGeom prst="rect">
            <a:avLst/>
          </a:prstGeom>
        </p:spPr>
      </p:pic>
    </p:spTree>
    <p:extLst>
      <p:ext uri="{BB962C8B-B14F-4D97-AF65-F5344CB8AC3E}">
        <p14:creationId xmlns:p14="http://schemas.microsoft.com/office/powerpoint/2010/main" val="79452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744" y="101601"/>
            <a:ext cx="9521370" cy="169817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t>The features of forms that </a:t>
            </a:r>
            <a:r>
              <a:rPr lang="en-US" b="1" dirty="0" smtClean="0"/>
              <a:t>AQA </a:t>
            </a:r>
            <a:r>
              <a:rPr lang="en-US" b="1" dirty="0"/>
              <a:t>would typically expect </a:t>
            </a:r>
            <a:r>
              <a:rPr lang="en-US" b="1" dirty="0" smtClean="0"/>
              <a:t>you </a:t>
            </a:r>
            <a:r>
              <a:rPr lang="en-US" b="1" dirty="0"/>
              <a:t>to replicate in exam </a:t>
            </a:r>
            <a:r>
              <a:rPr lang="en-US" b="1" dirty="0" smtClean="0"/>
              <a:t>conditions are:</a:t>
            </a:r>
            <a:endParaRPr lang="en-GB" dirty="0"/>
          </a:p>
        </p:txBody>
      </p:sp>
      <p:pic>
        <p:nvPicPr>
          <p:cNvPr id="4" name="Picture 3"/>
          <p:cNvPicPr>
            <a:picLocks noChangeAspect="1"/>
          </p:cNvPicPr>
          <p:nvPr/>
        </p:nvPicPr>
        <p:blipFill rotWithShape="1">
          <a:blip r:embed="rId2"/>
          <a:srcRect l="7745" t="34613" r="11386" b="25238"/>
          <a:stretch/>
        </p:blipFill>
        <p:spPr>
          <a:xfrm>
            <a:off x="46383" y="2043284"/>
            <a:ext cx="9859617" cy="3916019"/>
          </a:xfrm>
          <a:prstGeom prst="rect">
            <a:avLst/>
          </a:prstGeom>
        </p:spPr>
      </p:pic>
    </p:spTree>
    <p:extLst>
      <p:ext uri="{BB962C8B-B14F-4D97-AF65-F5344CB8AC3E}">
        <p14:creationId xmlns:p14="http://schemas.microsoft.com/office/powerpoint/2010/main" val="247436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3649" t="48110" r="6431" b="37978"/>
          <a:stretch/>
        </p:blipFill>
        <p:spPr>
          <a:xfrm>
            <a:off x="66269" y="319089"/>
            <a:ext cx="9839731" cy="2743201"/>
          </a:xfrm>
          <a:prstGeom prst="rect">
            <a:avLst/>
          </a:prstGeom>
        </p:spPr>
      </p:pic>
      <p:pic>
        <p:nvPicPr>
          <p:cNvPr id="5" name="Picture 4"/>
          <p:cNvPicPr>
            <a:picLocks noChangeAspect="1"/>
          </p:cNvPicPr>
          <p:nvPr/>
        </p:nvPicPr>
        <p:blipFill rotWithShape="1">
          <a:blip r:embed="rId3"/>
          <a:srcRect l="53649" t="53856" r="6473" b="29965"/>
          <a:stretch/>
        </p:blipFill>
        <p:spPr>
          <a:xfrm>
            <a:off x="66268" y="3206390"/>
            <a:ext cx="9839731" cy="3193684"/>
          </a:xfrm>
          <a:prstGeom prst="rect">
            <a:avLst/>
          </a:prstGeom>
        </p:spPr>
      </p:pic>
    </p:spTree>
    <p:extLst>
      <p:ext uri="{BB962C8B-B14F-4D97-AF65-F5344CB8AC3E}">
        <p14:creationId xmlns:p14="http://schemas.microsoft.com/office/powerpoint/2010/main" val="38462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512" y="467909"/>
            <a:ext cx="8784976"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sz="2800" b="1" u="sng" dirty="0">
                <a:solidFill>
                  <a:prstClr val="black"/>
                </a:solidFill>
              </a:rPr>
              <a:t>GCSE English Language Exam</a:t>
            </a:r>
          </a:p>
        </p:txBody>
      </p:sp>
      <p:sp>
        <p:nvSpPr>
          <p:cNvPr id="5" name="TextBox 4"/>
          <p:cNvSpPr txBox="1"/>
          <p:nvPr/>
        </p:nvSpPr>
        <p:spPr>
          <a:xfrm>
            <a:off x="560512" y="1472624"/>
            <a:ext cx="5466216" cy="255454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u="sng" dirty="0">
                <a:solidFill>
                  <a:srgbClr val="FF0000"/>
                </a:solidFill>
              </a:rPr>
              <a:t>Paper 1:</a:t>
            </a:r>
            <a:r>
              <a:rPr lang="en-GB" sz="2000" dirty="0">
                <a:solidFill>
                  <a:prstClr val="black"/>
                </a:solidFill>
              </a:rPr>
              <a:t> </a:t>
            </a:r>
            <a:r>
              <a:rPr lang="en-GB" sz="2000" b="1" dirty="0">
                <a:solidFill>
                  <a:prstClr val="black"/>
                </a:solidFill>
              </a:rPr>
              <a:t>1 hour 45 minutes</a:t>
            </a:r>
          </a:p>
          <a:p>
            <a:r>
              <a:rPr lang="en-GB" sz="2000" b="1" dirty="0">
                <a:solidFill>
                  <a:prstClr val="black"/>
                </a:solidFill>
              </a:rPr>
              <a:t>Reading-</a:t>
            </a:r>
            <a:r>
              <a:rPr lang="en-GB" sz="2000" dirty="0">
                <a:solidFill>
                  <a:prstClr val="black"/>
                </a:solidFill>
              </a:rPr>
              <a:t> 20</a:t>
            </a:r>
            <a:r>
              <a:rPr lang="en-GB" sz="2000" baseline="30000" dirty="0">
                <a:solidFill>
                  <a:prstClr val="black"/>
                </a:solidFill>
              </a:rPr>
              <a:t>th</a:t>
            </a:r>
            <a:r>
              <a:rPr lang="en-GB" sz="2000" dirty="0">
                <a:solidFill>
                  <a:prstClr val="black"/>
                </a:solidFill>
              </a:rPr>
              <a:t> century Literature</a:t>
            </a:r>
          </a:p>
          <a:p>
            <a:r>
              <a:rPr lang="en-GB" sz="2000" dirty="0">
                <a:solidFill>
                  <a:prstClr val="black"/>
                </a:solidFill>
              </a:rPr>
              <a:t>4 questions (15 mins reading, 40 mins writing)</a:t>
            </a:r>
          </a:p>
          <a:p>
            <a:endParaRPr lang="en-GB" sz="2000" dirty="0">
              <a:solidFill>
                <a:prstClr val="black"/>
              </a:solidFill>
            </a:endParaRPr>
          </a:p>
          <a:p>
            <a:r>
              <a:rPr lang="en-GB" sz="2000" b="1" dirty="0">
                <a:solidFill>
                  <a:prstClr val="black"/>
                </a:solidFill>
              </a:rPr>
              <a:t>Writing-</a:t>
            </a:r>
            <a:r>
              <a:rPr lang="en-GB" sz="2000" dirty="0">
                <a:solidFill>
                  <a:prstClr val="black"/>
                </a:solidFill>
              </a:rPr>
              <a:t> creative writing </a:t>
            </a:r>
          </a:p>
          <a:p>
            <a:r>
              <a:rPr lang="en-GB" sz="2000" dirty="0">
                <a:solidFill>
                  <a:prstClr val="black"/>
                </a:solidFill>
              </a:rPr>
              <a:t>You will be given a picture or an idea for a description or story</a:t>
            </a:r>
          </a:p>
          <a:p>
            <a:r>
              <a:rPr lang="en-GB" sz="2000" dirty="0">
                <a:solidFill>
                  <a:prstClr val="black"/>
                </a:solidFill>
              </a:rPr>
              <a:t>(5 mins planning, 35 mins writing)</a:t>
            </a:r>
          </a:p>
        </p:txBody>
      </p:sp>
      <p:sp>
        <p:nvSpPr>
          <p:cNvPr id="6" name="TextBox 5"/>
          <p:cNvSpPr txBox="1"/>
          <p:nvPr/>
        </p:nvSpPr>
        <p:spPr>
          <a:xfrm>
            <a:off x="563684" y="4362299"/>
            <a:ext cx="4824536" cy="224676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b="1" u="sng" dirty="0">
                <a:solidFill>
                  <a:srgbClr val="FF0000"/>
                </a:solidFill>
              </a:rPr>
              <a:t>Paper 2:</a:t>
            </a:r>
            <a:r>
              <a:rPr lang="en-GB" sz="2000" dirty="0">
                <a:solidFill>
                  <a:prstClr val="black"/>
                </a:solidFill>
              </a:rPr>
              <a:t> </a:t>
            </a:r>
            <a:r>
              <a:rPr lang="en-GB" sz="2000" b="1" dirty="0">
                <a:solidFill>
                  <a:prstClr val="black"/>
                </a:solidFill>
              </a:rPr>
              <a:t>1 hour 45 minutes</a:t>
            </a:r>
          </a:p>
          <a:p>
            <a:r>
              <a:rPr lang="en-GB" sz="2000" b="1" dirty="0">
                <a:solidFill>
                  <a:prstClr val="black"/>
                </a:solidFill>
              </a:rPr>
              <a:t>Reading-</a:t>
            </a:r>
            <a:r>
              <a:rPr lang="en-GB" sz="2000" dirty="0">
                <a:solidFill>
                  <a:prstClr val="black"/>
                </a:solidFill>
              </a:rPr>
              <a:t> 19</a:t>
            </a:r>
            <a:r>
              <a:rPr lang="en-GB" sz="2000" baseline="30000" dirty="0">
                <a:solidFill>
                  <a:prstClr val="black"/>
                </a:solidFill>
              </a:rPr>
              <a:t>th </a:t>
            </a:r>
            <a:r>
              <a:rPr lang="en-GB" sz="2000" dirty="0">
                <a:solidFill>
                  <a:prstClr val="black"/>
                </a:solidFill>
              </a:rPr>
              <a:t> &amp; 21</a:t>
            </a:r>
            <a:r>
              <a:rPr lang="en-GB" sz="2000" baseline="30000" dirty="0">
                <a:solidFill>
                  <a:prstClr val="black"/>
                </a:solidFill>
              </a:rPr>
              <a:t>st</a:t>
            </a:r>
            <a:r>
              <a:rPr lang="en-GB" sz="2000" dirty="0">
                <a:solidFill>
                  <a:prstClr val="black"/>
                </a:solidFill>
              </a:rPr>
              <a:t> century non-fiction</a:t>
            </a:r>
          </a:p>
          <a:p>
            <a:r>
              <a:rPr lang="en-GB" sz="2000" dirty="0">
                <a:solidFill>
                  <a:prstClr val="black"/>
                </a:solidFill>
              </a:rPr>
              <a:t>2 texts, 4 questions (15 mins reading, 40 mins writing )</a:t>
            </a:r>
          </a:p>
          <a:p>
            <a:endParaRPr lang="en-GB" sz="2000" dirty="0">
              <a:solidFill>
                <a:prstClr val="black"/>
              </a:solidFill>
            </a:endParaRPr>
          </a:p>
          <a:p>
            <a:r>
              <a:rPr lang="en-GB" sz="2000" b="1" dirty="0">
                <a:solidFill>
                  <a:prstClr val="black"/>
                </a:solidFill>
              </a:rPr>
              <a:t>Writing-</a:t>
            </a:r>
            <a:r>
              <a:rPr lang="en-GB" sz="2000" dirty="0">
                <a:solidFill>
                  <a:prstClr val="black"/>
                </a:solidFill>
              </a:rPr>
              <a:t> transactional/ persuasive</a:t>
            </a:r>
          </a:p>
          <a:p>
            <a:r>
              <a:rPr lang="en-GB" sz="2000" dirty="0">
                <a:solidFill>
                  <a:prstClr val="black"/>
                </a:solidFill>
              </a:rPr>
              <a:t>(5 mins planning, 35 mins writing)</a:t>
            </a:r>
          </a:p>
        </p:txBody>
      </p:sp>
      <p:cxnSp>
        <p:nvCxnSpPr>
          <p:cNvPr id="8" name="Straight Arrow Connector 7"/>
          <p:cNvCxnSpPr/>
          <p:nvPr/>
        </p:nvCxnSpPr>
        <p:spPr>
          <a:xfrm flipV="1">
            <a:off x="4160912" y="1653037"/>
            <a:ext cx="2592288"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97216" y="1621249"/>
            <a:ext cx="2448272" cy="400110"/>
          </a:xfrm>
          <a:prstGeom prst="rect">
            <a:avLst/>
          </a:prstGeom>
          <a:noFill/>
        </p:spPr>
        <p:txBody>
          <a:bodyPr wrap="square" rtlCol="0">
            <a:spAutoFit/>
          </a:bodyPr>
          <a:lstStyle/>
          <a:p>
            <a:r>
              <a:rPr lang="en-GB" sz="2000" dirty="0">
                <a:solidFill>
                  <a:prstClr val="black"/>
                </a:solidFill>
              </a:rPr>
              <a:t>40 marks </a:t>
            </a:r>
          </a:p>
        </p:txBody>
      </p:sp>
      <p:cxnSp>
        <p:nvCxnSpPr>
          <p:cNvPr id="11" name="Straight Arrow Connector 10"/>
          <p:cNvCxnSpPr>
            <a:cxnSpLocks/>
          </p:cNvCxnSpPr>
          <p:nvPr/>
        </p:nvCxnSpPr>
        <p:spPr>
          <a:xfrm>
            <a:off x="5062199" y="3316922"/>
            <a:ext cx="1944216" cy="142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29264" y="3316922"/>
            <a:ext cx="2448272" cy="400110"/>
          </a:xfrm>
          <a:prstGeom prst="rect">
            <a:avLst/>
          </a:prstGeom>
          <a:noFill/>
        </p:spPr>
        <p:txBody>
          <a:bodyPr wrap="square" rtlCol="0">
            <a:spAutoFit/>
          </a:bodyPr>
          <a:lstStyle/>
          <a:p>
            <a:r>
              <a:rPr lang="en-GB" sz="2000" dirty="0">
                <a:solidFill>
                  <a:prstClr val="black"/>
                </a:solidFill>
              </a:rPr>
              <a:t>40 marks </a:t>
            </a:r>
          </a:p>
        </p:txBody>
      </p:sp>
      <p:cxnSp>
        <p:nvCxnSpPr>
          <p:cNvPr id="14" name="Straight Arrow Connector 13"/>
          <p:cNvCxnSpPr/>
          <p:nvPr/>
        </p:nvCxnSpPr>
        <p:spPr>
          <a:xfrm>
            <a:off x="4953000" y="4866355"/>
            <a:ext cx="194421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32587" y="4666300"/>
            <a:ext cx="2448272" cy="400110"/>
          </a:xfrm>
          <a:prstGeom prst="rect">
            <a:avLst/>
          </a:prstGeom>
          <a:noFill/>
        </p:spPr>
        <p:txBody>
          <a:bodyPr wrap="square" rtlCol="0">
            <a:spAutoFit/>
          </a:bodyPr>
          <a:lstStyle/>
          <a:p>
            <a:r>
              <a:rPr lang="en-GB" sz="2000" dirty="0">
                <a:solidFill>
                  <a:prstClr val="black"/>
                </a:solidFill>
              </a:rPr>
              <a:t>40 marks </a:t>
            </a:r>
          </a:p>
        </p:txBody>
      </p:sp>
      <p:sp>
        <p:nvSpPr>
          <p:cNvPr id="16" name="TextBox 15"/>
          <p:cNvSpPr txBox="1"/>
          <p:nvPr/>
        </p:nvSpPr>
        <p:spPr>
          <a:xfrm>
            <a:off x="7166190" y="5918507"/>
            <a:ext cx="2448272" cy="400110"/>
          </a:xfrm>
          <a:prstGeom prst="rect">
            <a:avLst/>
          </a:prstGeom>
          <a:noFill/>
        </p:spPr>
        <p:txBody>
          <a:bodyPr wrap="square" rtlCol="0">
            <a:spAutoFit/>
          </a:bodyPr>
          <a:lstStyle/>
          <a:p>
            <a:r>
              <a:rPr lang="en-GB" sz="2000" dirty="0">
                <a:solidFill>
                  <a:prstClr val="black"/>
                </a:solidFill>
              </a:rPr>
              <a:t>40 marks </a:t>
            </a:r>
          </a:p>
        </p:txBody>
      </p:sp>
      <p:cxnSp>
        <p:nvCxnSpPr>
          <p:cNvPr id="17" name="Straight Arrow Connector 16"/>
          <p:cNvCxnSpPr/>
          <p:nvPr/>
        </p:nvCxnSpPr>
        <p:spPr>
          <a:xfrm>
            <a:off x="4953000" y="6118562"/>
            <a:ext cx="194421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09184" y="3786235"/>
            <a:ext cx="2736304" cy="400110"/>
          </a:xfrm>
          <a:prstGeom prst="rect">
            <a:avLst/>
          </a:prstGeom>
          <a:noFill/>
        </p:spPr>
        <p:txBody>
          <a:bodyPr wrap="square" rtlCol="0">
            <a:spAutoFit/>
          </a:bodyPr>
          <a:lstStyle/>
          <a:p>
            <a:r>
              <a:rPr lang="en-GB" sz="2000" b="1" dirty="0">
                <a:solidFill>
                  <a:srgbClr val="1F497D"/>
                </a:solidFill>
              </a:rPr>
              <a:t>80 marks (50% of GCSE)</a:t>
            </a:r>
          </a:p>
        </p:txBody>
      </p:sp>
      <p:sp>
        <p:nvSpPr>
          <p:cNvPr id="19" name="TextBox 18"/>
          <p:cNvSpPr txBox="1"/>
          <p:nvPr/>
        </p:nvSpPr>
        <p:spPr>
          <a:xfrm>
            <a:off x="6609184" y="6485274"/>
            <a:ext cx="2736304" cy="400110"/>
          </a:xfrm>
          <a:prstGeom prst="rect">
            <a:avLst/>
          </a:prstGeom>
          <a:noFill/>
        </p:spPr>
        <p:txBody>
          <a:bodyPr wrap="square" rtlCol="0">
            <a:spAutoFit/>
          </a:bodyPr>
          <a:lstStyle/>
          <a:p>
            <a:r>
              <a:rPr lang="en-GB" sz="2000" b="1" dirty="0">
                <a:solidFill>
                  <a:srgbClr val="1F497D"/>
                </a:solidFill>
              </a:rPr>
              <a:t>80 marks (50% of GCSE)</a:t>
            </a:r>
          </a:p>
        </p:txBody>
      </p:sp>
    </p:spTree>
    <p:extLst>
      <p:ext uri="{BB962C8B-B14F-4D97-AF65-F5344CB8AC3E}">
        <p14:creationId xmlns:p14="http://schemas.microsoft.com/office/powerpoint/2010/main" val="237393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53406" t="47203" r="6916" b="18624"/>
          <a:stretch/>
        </p:blipFill>
        <p:spPr>
          <a:xfrm>
            <a:off x="0" y="-1"/>
            <a:ext cx="9906000" cy="6825475"/>
          </a:xfrm>
          <a:prstGeom prst="rect">
            <a:avLst/>
          </a:prstGeom>
        </p:spPr>
      </p:pic>
    </p:spTree>
    <p:extLst>
      <p:ext uri="{BB962C8B-B14F-4D97-AF65-F5344CB8AC3E}">
        <p14:creationId xmlns:p14="http://schemas.microsoft.com/office/powerpoint/2010/main" val="1140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70224-B18F-414D-9E3F-2ED333E8BF64}"/>
              </a:ext>
            </a:extLst>
          </p:cNvPr>
          <p:cNvSpPr>
            <a:spLocks noGrp="1"/>
          </p:cNvSpPr>
          <p:nvPr>
            <p:ph type="ctrTitle"/>
          </p:nvPr>
        </p:nvSpPr>
        <p:spPr/>
        <p:txBody>
          <a:bodyPr/>
          <a:lstStyle/>
          <a:p>
            <a:r>
              <a:rPr lang="en-US" dirty="0"/>
              <a:t>LITERATURE</a:t>
            </a:r>
          </a:p>
        </p:txBody>
      </p:sp>
      <p:sp>
        <p:nvSpPr>
          <p:cNvPr id="5" name="Subtitle 4">
            <a:extLst>
              <a:ext uri="{FF2B5EF4-FFF2-40B4-BE49-F238E27FC236}">
                <a16:creationId xmlns:a16="http://schemas.microsoft.com/office/drawing/2014/main" id="{03D50C1D-FB3B-7340-8C72-AE0026FF11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745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93215845"/>
              </p:ext>
            </p:extLst>
          </p:nvPr>
        </p:nvGraphicFramePr>
        <p:xfrm>
          <a:off x="242595" y="298579"/>
          <a:ext cx="9423918" cy="6348694"/>
        </p:xfrm>
        <a:graphic>
          <a:graphicData uri="http://schemas.openxmlformats.org/drawingml/2006/table">
            <a:tbl>
              <a:tblPr firstRow="1" bandRow="1"/>
              <a:tblGrid>
                <a:gridCol w="1237862">
                  <a:extLst>
                    <a:ext uri="{9D8B030D-6E8A-4147-A177-3AD203B41FA5}">
                      <a16:colId xmlns:a16="http://schemas.microsoft.com/office/drawing/2014/main" val="20000"/>
                    </a:ext>
                  </a:extLst>
                </a:gridCol>
                <a:gridCol w="2975429">
                  <a:extLst>
                    <a:ext uri="{9D8B030D-6E8A-4147-A177-3AD203B41FA5}">
                      <a16:colId xmlns:a16="http://schemas.microsoft.com/office/drawing/2014/main" val="20001"/>
                    </a:ext>
                  </a:extLst>
                </a:gridCol>
                <a:gridCol w="2465614">
                  <a:extLst>
                    <a:ext uri="{9D8B030D-6E8A-4147-A177-3AD203B41FA5}">
                      <a16:colId xmlns:a16="http://schemas.microsoft.com/office/drawing/2014/main" val="20002"/>
                    </a:ext>
                  </a:extLst>
                </a:gridCol>
                <a:gridCol w="2745013">
                  <a:extLst>
                    <a:ext uri="{9D8B030D-6E8A-4147-A177-3AD203B41FA5}">
                      <a16:colId xmlns:a16="http://schemas.microsoft.com/office/drawing/2014/main" val="20003"/>
                    </a:ext>
                  </a:extLst>
                </a:gridCol>
              </a:tblGrid>
              <a:tr h="2653627">
                <a:tc>
                  <a:txBody>
                    <a:bodyPr/>
                    <a:lstStyle/>
                    <a:p>
                      <a:pPr>
                        <a:lnSpc>
                          <a:spcPct val="107000"/>
                        </a:lnSpc>
                        <a:spcAft>
                          <a:spcPts val="0"/>
                        </a:spcAft>
                      </a:pPr>
                      <a:r>
                        <a:rPr lang="en-GB" sz="1600" b="1" u="sng"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Paper 1  -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40%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 hour 45 mins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u="sng" kern="1200" dirty="0">
                          <a:solidFill>
                            <a:srgbClr val="FF0000"/>
                          </a:solidFill>
                          <a:effectLst/>
                          <a:latin typeface="+mn-lt"/>
                          <a:ea typeface="+mn-ea"/>
                          <a:cs typeface="+mn-cs"/>
                        </a:rPr>
                        <a:t>Section A – Macbeth</a:t>
                      </a:r>
                    </a:p>
                    <a:p>
                      <a:pPr>
                        <a:lnSpc>
                          <a:spcPct val="107000"/>
                        </a:lnSpc>
                        <a:spcAft>
                          <a:spcPts val="0"/>
                        </a:spcAft>
                      </a:pPr>
                      <a:r>
                        <a:rPr lang="en-GB" sz="1600" b="1" u="none" kern="1200" dirty="0">
                          <a:solidFill>
                            <a:srgbClr val="FF0000"/>
                          </a:solidFill>
                          <a:effectLst/>
                          <a:latin typeface="+mn-lt"/>
                          <a:ea typeface="+mn-ea"/>
                          <a:cs typeface="+mn-cs"/>
                        </a:rPr>
                        <a:t>30 marks + 4 marks </a:t>
                      </a:r>
                      <a:r>
                        <a:rPr lang="en-GB" sz="1600" b="1" u="none" kern="1200" dirty="0" err="1">
                          <a:solidFill>
                            <a:srgbClr val="FF0000"/>
                          </a:solidFill>
                          <a:effectLst/>
                          <a:latin typeface="+mn-lt"/>
                          <a:ea typeface="+mn-ea"/>
                          <a:cs typeface="+mn-cs"/>
                        </a:rPr>
                        <a:t>SPaG</a:t>
                      </a:r>
                      <a:endParaRPr lang="en-GB" sz="1600" b="1" u="none" kern="1200" dirty="0">
                        <a:solidFill>
                          <a:srgbClr val="FF0000"/>
                        </a:solidFill>
                        <a:effectLst/>
                        <a:latin typeface="+mn-lt"/>
                        <a:ea typeface="+mn-ea"/>
                        <a:cs typeface="+mn-cs"/>
                      </a:endParaRPr>
                    </a:p>
                    <a:p>
                      <a:pPr>
                        <a:lnSpc>
                          <a:spcPct val="107000"/>
                        </a:lnSpc>
                        <a:spcAft>
                          <a:spcPts val="0"/>
                        </a:spcAft>
                      </a:pPr>
                      <a:endParaRPr lang="en-GB" sz="1600" b="1" u="none" kern="1200" dirty="0">
                        <a:solidFill>
                          <a:srgbClr val="FF0000"/>
                        </a:solidFill>
                        <a:effectLst/>
                        <a:latin typeface="+mn-lt"/>
                        <a:ea typeface="+mn-ea"/>
                        <a:cs typeface="+mn-cs"/>
                      </a:endParaRPr>
                    </a:p>
                    <a:p>
                      <a:pPr>
                        <a:lnSpc>
                          <a:spcPct val="107000"/>
                        </a:lnSpc>
                        <a:spcAft>
                          <a:spcPts val="0"/>
                        </a:spcAft>
                      </a:pPr>
                      <a:r>
                        <a:rPr lang="en-GB" sz="1600" b="1" u="none" kern="1200" dirty="0">
                          <a:solidFill>
                            <a:srgbClr val="FF0000"/>
                          </a:solidFill>
                          <a:effectLst/>
                          <a:latin typeface="+mn-lt"/>
                          <a:ea typeface="+mn-ea"/>
                          <a:cs typeface="+mn-cs"/>
                        </a:rPr>
                        <a:t>One question, relating to an extract AND your knowledge of the play as a </a:t>
                      </a:r>
                      <a:r>
                        <a:rPr lang="en-GB" sz="1600" b="1" u="none" kern="1200" dirty="0" smtClean="0">
                          <a:solidFill>
                            <a:srgbClr val="FF0000"/>
                          </a:solidFill>
                          <a:effectLst/>
                          <a:latin typeface="+mn-lt"/>
                          <a:ea typeface="+mn-ea"/>
                          <a:cs typeface="+mn-cs"/>
                        </a:rPr>
                        <a:t>whole,</a:t>
                      </a:r>
                      <a:r>
                        <a:rPr lang="en-GB" sz="1600" b="1" u="none" kern="1200" baseline="0" dirty="0" smtClean="0">
                          <a:solidFill>
                            <a:srgbClr val="FF0000"/>
                          </a:solidFill>
                          <a:effectLst/>
                          <a:latin typeface="+mn-lt"/>
                          <a:ea typeface="+mn-ea"/>
                          <a:cs typeface="+mn-cs"/>
                        </a:rPr>
                        <a:t> including language, structure, form, themes, characters and ideas.</a:t>
                      </a:r>
                      <a:endParaRPr lang="en-GB" sz="1600" b="1" u="none" kern="1200" dirty="0" smtClean="0">
                        <a:solidFill>
                          <a:srgbClr val="FF0000"/>
                        </a:solidFill>
                        <a:effectLst/>
                        <a:latin typeface="+mn-lt"/>
                        <a:ea typeface="+mn-ea"/>
                        <a:cs typeface="+mn-cs"/>
                      </a:endParaRP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u="sng" kern="120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Section B – ‘A Christmas Carol’</a:t>
                      </a:r>
                      <a:endParaRPr lang="en-GB"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30 </a:t>
                      </a:r>
                      <a:r>
                        <a:rPr lang="en-GB" sz="1600" b="1" kern="1200" dirty="0" smtClean="0">
                          <a:solidFill>
                            <a:srgbClr val="7030A0"/>
                          </a:solidFill>
                          <a:effectLst/>
                          <a:latin typeface="Calibri" panose="020F0502020204030204" pitchFamily="34" charset="0"/>
                          <a:ea typeface="Times New Roman" panose="02020603050405020304" pitchFamily="18" charset="0"/>
                          <a:cs typeface="Arial" panose="020B0604020202020204" pitchFamily="34" charset="0"/>
                        </a:rPr>
                        <a:t>marks</a:t>
                      </a:r>
                      <a:endParaRPr lang="en-GB" sz="1600" b="1" kern="1200" baseline="0" dirty="0">
                        <a:solidFill>
                          <a:srgbClr val="7030A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b="1" u="none" kern="1200" dirty="0">
                          <a:solidFill>
                            <a:srgbClr val="7030A0"/>
                          </a:solidFill>
                          <a:effectLst/>
                          <a:latin typeface="+mn-lt"/>
                          <a:ea typeface="+mn-ea"/>
                          <a:cs typeface="+mn-cs"/>
                        </a:rPr>
                        <a:t>One question, relating to an extract AND your knowledge of the play as a </a:t>
                      </a:r>
                      <a:r>
                        <a:rPr lang="en-GB" sz="1600" b="1" u="none" kern="1200" dirty="0" smtClean="0">
                          <a:solidFill>
                            <a:srgbClr val="7030A0"/>
                          </a:solidFill>
                          <a:effectLst/>
                          <a:latin typeface="+mn-lt"/>
                          <a:ea typeface="+mn-ea"/>
                          <a:cs typeface="+mn-cs"/>
                        </a:rPr>
                        <a:t>whole,</a:t>
                      </a:r>
                      <a:r>
                        <a:rPr lang="en-GB" sz="1600" b="1" u="none" kern="1200" baseline="0" dirty="0" smtClean="0">
                          <a:solidFill>
                            <a:srgbClr val="7030A0"/>
                          </a:solidFill>
                          <a:effectLst/>
                          <a:latin typeface="+mn-lt"/>
                          <a:ea typeface="+mn-ea"/>
                          <a:cs typeface="+mn-cs"/>
                        </a:rPr>
                        <a:t> including language, structure, form, themes, character and ideas.</a:t>
                      </a:r>
                      <a:endParaRPr lang="en-GB" sz="1600" b="1" u="none" kern="1200" dirty="0">
                        <a:solidFill>
                          <a:srgbClr val="7030A0"/>
                        </a:solidFill>
                        <a:effectLst/>
                        <a:latin typeface="+mn-lt"/>
                        <a:ea typeface="+mn-ea"/>
                        <a:cs typeface="+mn-cs"/>
                      </a:endParaRPr>
                    </a:p>
                    <a:p>
                      <a:pPr marL="0" marR="0" indent="0" algn="l" defTabSz="914400" rtl="0" eaLnBrk="1" fontAlgn="auto" latinLnBrk="0" hangingPunct="1">
                        <a:lnSpc>
                          <a:spcPct val="107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800" b="1" u="none" kern="1200" dirty="0" smtClean="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760696">
                <a:tc>
                  <a:txBody>
                    <a:bodyPr/>
                    <a:lstStyle/>
                    <a:p>
                      <a:pPr>
                        <a:lnSpc>
                          <a:spcPct val="107000"/>
                        </a:lnSpc>
                        <a:spcAft>
                          <a:spcPts val="0"/>
                        </a:spcAft>
                      </a:pPr>
                      <a:r>
                        <a:rPr lang="en-GB" sz="1600" b="1" u="sng" kern="12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Paper 2 –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kern="12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60%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kern="12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2 hours 15 mins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u="sng"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Section A – ‘An Inspector Calls’</a:t>
                      </a:r>
                    </a:p>
                    <a:p>
                      <a:pPr>
                        <a:lnSpc>
                          <a:spcPct val="107000"/>
                        </a:lnSpc>
                        <a:spcAft>
                          <a:spcPts val="0"/>
                        </a:spcAft>
                      </a:pPr>
                      <a:r>
                        <a:rPr lang="en-GB" sz="1600" b="1" kern="12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34 marks + 4 marks </a:t>
                      </a:r>
                      <a:r>
                        <a:rPr lang="en-GB" sz="1600" b="1" kern="1200" dirty="0" err="1">
                          <a:solidFill>
                            <a:srgbClr val="0000FF"/>
                          </a:solidFill>
                          <a:effectLst/>
                          <a:latin typeface="Calibri" panose="020F0502020204030204" pitchFamily="34" charset="0"/>
                          <a:ea typeface="Calibri" panose="020F0502020204030204" pitchFamily="34" charset="0"/>
                          <a:cs typeface="Arial" panose="020B0604020202020204" pitchFamily="34" charset="0"/>
                        </a:rPr>
                        <a:t>SPaG</a:t>
                      </a:r>
                      <a:endParaRPr lang="en-GB" sz="1600" b="1" kern="12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endParaRPr lang="en-GB" sz="1600" b="1"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600" b="1"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Answer 1 question from this section.</a:t>
                      </a:r>
                      <a:endParaRPr lang="en-GB" sz="1600" kern="1200"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endParaRPr lang="en-GB" sz="1600" b="1" kern="12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b="1" kern="1200" dirty="0">
                          <a:solidFill>
                            <a:srgbClr val="0000FF"/>
                          </a:solidFill>
                          <a:effectLst/>
                          <a:latin typeface="+mn-lt"/>
                          <a:ea typeface="+mn-ea"/>
                          <a:cs typeface="+mn-cs"/>
                        </a:rPr>
                        <a:t>You</a:t>
                      </a:r>
                      <a:r>
                        <a:rPr lang="en-GB" sz="1600" b="1" kern="1200" baseline="0" dirty="0">
                          <a:solidFill>
                            <a:srgbClr val="0000FF"/>
                          </a:solidFill>
                          <a:effectLst/>
                          <a:latin typeface="+mn-lt"/>
                          <a:ea typeface="+mn-ea"/>
                          <a:cs typeface="+mn-cs"/>
                        </a:rPr>
                        <a:t> </a:t>
                      </a:r>
                      <a:r>
                        <a:rPr lang="en-GB" sz="1600" b="1" kern="1200" dirty="0">
                          <a:solidFill>
                            <a:srgbClr val="0000FF"/>
                          </a:solidFill>
                          <a:effectLst/>
                          <a:latin typeface="+mn-lt"/>
                          <a:ea typeface="+mn-ea"/>
                          <a:cs typeface="+mn-cs"/>
                        </a:rPr>
                        <a:t>will be expected to comment on  the writer’s use of language, structure and form and show an understanding of key themes, characters and ideas within the text. </a:t>
                      </a: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u="sng" kern="1200" dirty="0">
                          <a:solidFill>
                            <a:srgbClr val="FF00FF"/>
                          </a:solidFill>
                          <a:effectLst/>
                          <a:latin typeface="Calibri" panose="020F0502020204030204" pitchFamily="34" charset="0"/>
                          <a:ea typeface="Times New Roman" panose="02020603050405020304" pitchFamily="18" charset="0"/>
                          <a:cs typeface="Arial" panose="020B0604020202020204" pitchFamily="34" charset="0"/>
                        </a:rPr>
                        <a:t> Section B – Poetry </a:t>
                      </a:r>
                    </a:p>
                    <a:p>
                      <a:pPr marL="0" marR="0" indent="0" algn="l" defTabSz="914400" rtl="0" eaLnBrk="1" fontAlgn="auto" latinLnBrk="0" hangingPunct="1">
                        <a:lnSpc>
                          <a:spcPct val="107000"/>
                        </a:lnSpc>
                        <a:spcBef>
                          <a:spcPts val="0"/>
                        </a:spcBef>
                        <a:spcAft>
                          <a:spcPts val="0"/>
                        </a:spcAft>
                        <a:buClrTx/>
                        <a:buSzTx/>
                        <a:buFontTx/>
                        <a:buNone/>
                        <a:tabLst/>
                        <a:defRPr/>
                      </a:pPr>
                      <a:r>
                        <a:rPr lang="en-GB" sz="1800" b="1" kern="1200" dirty="0">
                          <a:solidFill>
                            <a:srgbClr val="FF00FF"/>
                          </a:solidFill>
                          <a:effectLst/>
                          <a:latin typeface="Calibri" panose="020F0502020204030204" pitchFamily="34" charset="0"/>
                          <a:ea typeface="Calibri" panose="020F0502020204030204" pitchFamily="34" charset="0"/>
                          <a:cs typeface="Arial" panose="020B0604020202020204" pitchFamily="34" charset="0"/>
                        </a:rPr>
                        <a:t>30 </a:t>
                      </a:r>
                      <a:r>
                        <a:rPr lang="en-GB" sz="1800" b="1" kern="1200" dirty="0" smtClean="0">
                          <a:solidFill>
                            <a:srgbClr val="FF00FF"/>
                          </a:solidFill>
                          <a:effectLst/>
                          <a:latin typeface="Calibri" panose="020F0502020204030204" pitchFamily="34" charset="0"/>
                          <a:ea typeface="Calibri" panose="020F0502020204030204" pitchFamily="34" charset="0"/>
                          <a:cs typeface="Arial" panose="020B0604020202020204" pitchFamily="34" charset="0"/>
                        </a:rPr>
                        <a:t>marks</a:t>
                      </a:r>
                    </a:p>
                    <a:p>
                      <a:pPr marL="0" marR="0" indent="0" algn="l" defTabSz="914400" rtl="0" eaLnBrk="1" fontAlgn="auto" latinLnBrk="0" hangingPunct="1">
                        <a:lnSpc>
                          <a:spcPct val="107000"/>
                        </a:lnSpc>
                        <a:spcBef>
                          <a:spcPts val="0"/>
                        </a:spcBef>
                        <a:spcAft>
                          <a:spcPts val="0"/>
                        </a:spcAft>
                        <a:buClrTx/>
                        <a:buSzTx/>
                        <a:buFontTx/>
                        <a:buNone/>
                        <a:tabLst/>
                        <a:defRPr/>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kern="1200" dirty="0">
                          <a:solidFill>
                            <a:srgbClr val="FF00FF"/>
                          </a:solidFill>
                          <a:effectLst/>
                          <a:latin typeface="Calibri" panose="020F0502020204030204" pitchFamily="34" charset="0"/>
                          <a:ea typeface="Times New Roman" panose="02020603050405020304" pitchFamily="18" charset="0"/>
                          <a:cs typeface="Arial" panose="020B0604020202020204" pitchFamily="34" charset="0"/>
                        </a:rPr>
                        <a:t>Answer 1 question from this section</a:t>
                      </a:r>
                    </a:p>
                    <a:p>
                      <a:pPr>
                        <a:lnSpc>
                          <a:spcPct val="107000"/>
                        </a:lnSpc>
                        <a:spcAft>
                          <a:spcPts val="0"/>
                        </a:spcAft>
                      </a:pPr>
                      <a:endParaRPr lang="en-GB" sz="1600" b="1" kern="1200" dirty="0">
                        <a:solidFill>
                          <a:srgbClr val="FF00FF"/>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b="1" kern="1200" dirty="0">
                          <a:solidFill>
                            <a:srgbClr val="FF00FF"/>
                          </a:solidFill>
                          <a:effectLst/>
                          <a:latin typeface="Calibri" panose="020F0502020204030204" pitchFamily="34" charset="0"/>
                          <a:ea typeface="Calibri" panose="020F0502020204030204" pitchFamily="34" charset="0"/>
                          <a:cs typeface="Arial" panose="020B0604020202020204" pitchFamily="34" charset="0"/>
                        </a:rPr>
                        <a:t>‘Compare how poets present… in this poem and ONE other poem from the anthology’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533" marR="50533" marT="31097" marB="3109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u="none" strike="noStrike"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t>
                      </a:r>
                      <a:r>
                        <a:rPr lang="en-GB" sz="1800" b="1" u="sng"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Section C – Unseen Poetry</a:t>
                      </a:r>
                      <a:endParaRPr lang="en-GB" sz="1600" b="1" u="sng"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24 + 8 marks</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Answer BOTH questions in this </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section            </a:t>
                      </a:r>
                    </a:p>
                    <a:p>
                      <a:pPr>
                        <a:lnSpc>
                          <a:spcPct val="107000"/>
                        </a:lnSpc>
                        <a:spcAft>
                          <a:spcPts val="0"/>
                        </a:spcAft>
                      </a:pPr>
                      <a:endPar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How does the poem present</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the speaker’s feelings about ….</a:t>
                      </a:r>
                    </a:p>
                    <a:p>
                      <a:pPr>
                        <a:lnSpc>
                          <a:spcPct val="107000"/>
                        </a:lnSpc>
                        <a:spcAft>
                          <a:spcPts val="0"/>
                        </a:spcAft>
                      </a:pPr>
                      <a:endPar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In both poems, the speakers</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  What are the similarities</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and differences between</a:t>
                      </a:r>
                    </a:p>
                    <a:p>
                      <a:pPr>
                        <a:lnSpc>
                          <a:spcPct val="107000"/>
                        </a:lnSpc>
                        <a:spcAft>
                          <a:spcPts val="0"/>
                        </a:spcAft>
                      </a:pPr>
                      <a:r>
                        <a:rPr lang="en-GB" sz="1600" b="1" kern="1200"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them?</a:t>
                      </a:r>
                    </a:p>
                    <a:p>
                      <a:pPr>
                        <a:lnSpc>
                          <a:spcPct val="107000"/>
                        </a:lnSpc>
                        <a:spcAft>
                          <a:spcPts val="0"/>
                        </a:spcAft>
                      </a:pP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2688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logs-images.forbes.com/davidsturt/files/2015/01/Freytag-Pyram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0"/>
            <a:ext cx="10153650" cy="702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62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980728"/>
            <a:ext cx="5202841" cy="4172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72480" y="5301208"/>
            <a:ext cx="5202841"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t>You have:</a:t>
            </a:r>
          </a:p>
          <a:p>
            <a:r>
              <a:rPr lang="en-GB" sz="4800" b="1" dirty="0" smtClean="0">
                <a:ln w="22225">
                  <a:solidFill>
                    <a:schemeClr val="accent2"/>
                  </a:solidFill>
                  <a:prstDash val="solid"/>
                </a:ln>
                <a:solidFill>
                  <a:schemeClr val="accent2">
                    <a:lumMod val="40000"/>
                    <a:lumOff val="60000"/>
                  </a:schemeClr>
                </a:solidFill>
              </a:rPr>
              <a:t>45 </a:t>
            </a:r>
            <a:r>
              <a:rPr lang="en-GB" sz="4800" b="1" dirty="0">
                <a:ln w="22225">
                  <a:solidFill>
                    <a:schemeClr val="accent2"/>
                  </a:solidFill>
                  <a:prstDash val="solid"/>
                </a:ln>
                <a:solidFill>
                  <a:schemeClr val="accent2">
                    <a:lumMod val="40000"/>
                    <a:lumOff val="60000"/>
                  </a:schemeClr>
                </a:solidFill>
              </a:rPr>
              <a:t>minutes </a:t>
            </a:r>
            <a:r>
              <a:rPr lang="en-GB" sz="2000" b="1" dirty="0"/>
              <a:t>to complete this </a:t>
            </a:r>
            <a:r>
              <a:rPr lang="en-GB" sz="2000" b="1" dirty="0" smtClean="0"/>
              <a:t>task, including reading and planning time.</a:t>
            </a:r>
            <a:endParaRPr lang="en-GB" sz="2000" b="1" dirty="0"/>
          </a:p>
        </p:txBody>
      </p:sp>
      <p:sp>
        <p:nvSpPr>
          <p:cNvPr id="10" name="TextBox 9"/>
          <p:cNvSpPr txBox="1"/>
          <p:nvPr/>
        </p:nvSpPr>
        <p:spPr>
          <a:xfrm>
            <a:off x="116463" y="123890"/>
            <a:ext cx="9517057" cy="784830"/>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500" b="1" dirty="0">
                <a:solidFill>
                  <a:srgbClr val="3333CC"/>
                </a:solidFill>
              </a:rPr>
              <a:t>Read the extract. </a:t>
            </a:r>
          </a:p>
          <a:p>
            <a:r>
              <a:rPr lang="en-GB" sz="1500" b="1" dirty="0">
                <a:solidFill>
                  <a:srgbClr val="002060"/>
                </a:solidFill>
              </a:rPr>
              <a:t>What does this extract show an audience about Lady Macbeth’s state of mind at this point of the play? Refer closely to details from the extract to support your answer. </a:t>
            </a:r>
          </a:p>
        </p:txBody>
      </p:sp>
      <p:sp>
        <p:nvSpPr>
          <p:cNvPr id="11" name="TextBox 10"/>
          <p:cNvSpPr txBox="1"/>
          <p:nvPr/>
        </p:nvSpPr>
        <p:spPr>
          <a:xfrm>
            <a:off x="5613401" y="1074973"/>
            <a:ext cx="4210049" cy="427809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b="1" u="sng" dirty="0"/>
              <a:t>Extract Success Criteria:</a:t>
            </a:r>
          </a:p>
          <a:p>
            <a:pPr marL="285750" indent="-285750">
              <a:buFont typeface="Wingdings" panose="05000000000000000000" pitchFamily="2" charset="2"/>
              <a:buChar char="ü"/>
            </a:pPr>
            <a:r>
              <a:rPr lang="en-GB" sz="1600" dirty="0"/>
              <a:t>Identify and analyse 5-6 quotes from the extract </a:t>
            </a:r>
            <a:endParaRPr lang="en-GB" sz="1600" b="1" dirty="0"/>
          </a:p>
          <a:p>
            <a:pPr marL="285750" indent="-285750">
              <a:buFont typeface="Wingdings" panose="05000000000000000000" pitchFamily="2" charset="2"/>
              <a:buChar char="ü"/>
            </a:pPr>
            <a:r>
              <a:rPr lang="en-GB" sz="1600" dirty="0" smtClean="0"/>
              <a:t>Make </a:t>
            </a:r>
            <a:r>
              <a:rPr lang="en-GB" sz="1600" dirty="0"/>
              <a:t>clear and relevant points about the topic of the task.</a:t>
            </a:r>
          </a:p>
          <a:p>
            <a:pPr marL="285750" indent="-285750">
              <a:buFont typeface="Wingdings" panose="05000000000000000000" pitchFamily="2" charset="2"/>
              <a:buChar char="ü"/>
            </a:pPr>
            <a:r>
              <a:rPr lang="en-GB" sz="1600" dirty="0"/>
              <a:t>Select short, relevant quotations to support the points you make </a:t>
            </a:r>
          </a:p>
          <a:p>
            <a:pPr marL="285750" indent="-285750">
              <a:buFont typeface="Wingdings" panose="05000000000000000000" pitchFamily="2" charset="2"/>
              <a:buChar char="ü"/>
            </a:pPr>
            <a:r>
              <a:rPr lang="en-GB" sz="1600" dirty="0"/>
              <a:t>Identify key techniques that Shakespeare uses to present the topic of the task</a:t>
            </a:r>
          </a:p>
          <a:p>
            <a:pPr marL="285750" indent="-285750">
              <a:buFont typeface="Wingdings" panose="05000000000000000000" pitchFamily="2" charset="2"/>
              <a:buChar char="ü"/>
            </a:pPr>
            <a:r>
              <a:rPr lang="en-GB" sz="1600" dirty="0"/>
              <a:t>Explain clearly HOW these techniques are effective in presenting the topic of the task</a:t>
            </a:r>
          </a:p>
          <a:p>
            <a:pPr marL="285750" indent="-285750">
              <a:buFont typeface="Wingdings" panose="05000000000000000000" pitchFamily="2" charset="2"/>
              <a:buChar char="ü"/>
            </a:pPr>
            <a:r>
              <a:rPr lang="en-GB" sz="1600" dirty="0"/>
              <a:t>Comment on what Jacobean audiences may have felt towards the topic of the task and why</a:t>
            </a:r>
          </a:p>
          <a:p>
            <a:pPr marL="285750" indent="-285750">
              <a:buFont typeface="Wingdings" panose="05000000000000000000" pitchFamily="2" charset="2"/>
              <a:buChar char="ü"/>
            </a:pPr>
            <a:r>
              <a:rPr lang="en-GB" sz="1600" dirty="0"/>
              <a:t>Explore why Shakespeare may have chosen to present the topic of the task in this way </a:t>
            </a:r>
          </a:p>
          <a:p>
            <a:pPr marL="285750" indent="-285750">
              <a:buFont typeface="Wingdings" panose="05000000000000000000" pitchFamily="2" charset="2"/>
              <a:buChar char="ü"/>
            </a:pPr>
            <a:r>
              <a:rPr lang="en-GB" sz="1600" dirty="0"/>
              <a:t>Don’t waffle – be concise!</a:t>
            </a:r>
          </a:p>
        </p:txBody>
      </p:sp>
      <p:sp>
        <p:nvSpPr>
          <p:cNvPr id="6" name="Rectangle 5"/>
          <p:cNvSpPr/>
          <p:nvPr/>
        </p:nvSpPr>
        <p:spPr>
          <a:xfrm>
            <a:off x="5629275" y="5913384"/>
            <a:ext cx="417829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u="sng" dirty="0" smtClean="0">
                <a:solidFill>
                  <a:srgbClr val="FF00FF"/>
                </a:solidFill>
                <a:latin typeface="Calibri" panose="020F0502020204030204" pitchFamily="34" charset="0"/>
              </a:rPr>
              <a:t>P</a:t>
            </a:r>
            <a:r>
              <a:rPr lang="en-US" dirty="0" smtClean="0">
                <a:solidFill>
                  <a:srgbClr val="000000"/>
                </a:solidFill>
                <a:latin typeface="Calibri" panose="020F0502020204030204" pitchFamily="34" charset="0"/>
              </a:rPr>
              <a:t>oint/</a:t>
            </a:r>
            <a:r>
              <a:rPr lang="en-US" sz="2400" b="1" u="sng" dirty="0" smtClean="0">
                <a:solidFill>
                  <a:srgbClr val="FF00FF"/>
                </a:solidFill>
                <a:latin typeface="Calibri" panose="020F0502020204030204" pitchFamily="34" charset="0"/>
              </a:rPr>
              <a:t>E</a:t>
            </a:r>
            <a:r>
              <a:rPr lang="en-US" dirty="0" smtClean="0">
                <a:solidFill>
                  <a:srgbClr val="000000"/>
                </a:solidFill>
                <a:latin typeface="Calibri" panose="020F0502020204030204" pitchFamily="34" charset="0"/>
              </a:rPr>
              <a:t>vidence/</a:t>
            </a:r>
            <a:r>
              <a:rPr lang="en-US" sz="2400" b="1" u="sng" dirty="0" smtClean="0">
                <a:solidFill>
                  <a:srgbClr val="FF00FF"/>
                </a:solidFill>
                <a:latin typeface="Calibri" panose="020F0502020204030204" pitchFamily="34" charset="0"/>
              </a:rPr>
              <a:t>T</a:t>
            </a:r>
            <a:r>
              <a:rPr lang="en-US" dirty="0" smtClean="0">
                <a:solidFill>
                  <a:srgbClr val="000000"/>
                </a:solidFill>
                <a:latin typeface="Calibri" panose="020F0502020204030204" pitchFamily="34" charset="0"/>
              </a:rPr>
              <a:t>echnique/</a:t>
            </a:r>
            <a:r>
              <a:rPr lang="en-US" sz="2400" b="1" u="sng" dirty="0" smtClean="0">
                <a:solidFill>
                  <a:srgbClr val="FF00FF"/>
                </a:solidFill>
                <a:latin typeface="Calibri" panose="020F0502020204030204" pitchFamily="34" charset="0"/>
              </a:rPr>
              <a:t>A</a:t>
            </a:r>
            <a:r>
              <a:rPr lang="en-US" dirty="0" smtClean="0">
                <a:solidFill>
                  <a:srgbClr val="000000"/>
                </a:solidFill>
                <a:latin typeface="Calibri" panose="020F0502020204030204" pitchFamily="34" charset="0"/>
              </a:rPr>
              <a:t>nalysis/</a:t>
            </a:r>
            <a:r>
              <a:rPr lang="en-US" sz="2400" b="1" u="sng" dirty="0" smtClean="0">
                <a:solidFill>
                  <a:srgbClr val="FF00FF"/>
                </a:solidFill>
                <a:latin typeface="Calibri" panose="020F0502020204030204" pitchFamily="34" charset="0"/>
              </a:rPr>
              <a:t>L</a:t>
            </a:r>
            <a:r>
              <a:rPr lang="en-US" dirty="0" smtClean="0">
                <a:solidFill>
                  <a:srgbClr val="000000"/>
                </a:solidFill>
                <a:latin typeface="Calibri" panose="020F0502020204030204" pitchFamily="34" charset="0"/>
              </a:rPr>
              <a:t>ink </a:t>
            </a:r>
            <a:endParaRPr lang="en-GB" dirty="0"/>
          </a:p>
        </p:txBody>
      </p:sp>
    </p:spTree>
    <p:extLst>
      <p:ext uri="{BB962C8B-B14F-4D97-AF65-F5344CB8AC3E}">
        <p14:creationId xmlns:p14="http://schemas.microsoft.com/office/powerpoint/2010/main" val="153500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16632"/>
            <a:ext cx="9352786" cy="950168"/>
          </a:xfrm>
          <a:ln>
            <a:solidFill>
              <a:schemeClr val="tx2"/>
            </a:solidFill>
          </a:ln>
        </p:spPr>
        <p:txBody>
          <a:bodyPr>
            <a:normAutofit fontScale="90000"/>
          </a:bodyPr>
          <a:lstStyle/>
          <a:p>
            <a:r>
              <a:rPr lang="en-GB" sz="3600" b="1" u="sng" dirty="0"/>
              <a:t>Example Essay</a:t>
            </a:r>
            <a:r>
              <a:rPr lang="en-GB" sz="3600" dirty="0"/>
              <a:t>: Explore the character of Macbeth as it appears in this extract, and in the play as a whole</a:t>
            </a:r>
          </a:p>
        </p:txBody>
      </p:sp>
      <p:sp>
        <p:nvSpPr>
          <p:cNvPr id="3" name="Content Placeholder 2"/>
          <p:cNvSpPr>
            <a:spLocks noGrp="1"/>
          </p:cNvSpPr>
          <p:nvPr>
            <p:ph idx="1"/>
          </p:nvPr>
        </p:nvSpPr>
        <p:spPr>
          <a:xfrm>
            <a:off x="82550" y="1143000"/>
            <a:ext cx="4457700" cy="5562600"/>
          </a:xfrm>
          <a:ln>
            <a:solidFill>
              <a:schemeClr val="tx2"/>
            </a:solidFill>
          </a:ln>
        </p:spPr>
        <p:txBody>
          <a:bodyPr>
            <a:normAutofit fontScale="92500" lnSpcReduction="10000"/>
          </a:bodyPr>
          <a:lstStyle/>
          <a:p>
            <a:pPr marL="0" indent="0" algn="ctr">
              <a:buNone/>
            </a:pPr>
            <a:r>
              <a:rPr lang="en-GB" u="sng" dirty="0"/>
              <a:t>Sentence stems</a:t>
            </a:r>
          </a:p>
          <a:p>
            <a:pPr marL="0" indent="0">
              <a:buNone/>
            </a:pPr>
            <a:r>
              <a:rPr lang="en-GB" sz="1600" b="1" u="sng" dirty="0">
                <a:solidFill>
                  <a:srgbClr val="FF0000"/>
                </a:solidFill>
              </a:rPr>
              <a:t>Overview</a:t>
            </a:r>
          </a:p>
          <a:p>
            <a:pPr marL="0" indent="0">
              <a:buNone/>
            </a:pPr>
            <a:r>
              <a:rPr lang="en-GB" sz="1600" dirty="0"/>
              <a:t>Macbeth changes greatly as the play develops, from …. to …. </a:t>
            </a:r>
          </a:p>
          <a:p>
            <a:pPr marL="0" indent="0">
              <a:buNone/>
            </a:pPr>
            <a:r>
              <a:rPr lang="en-GB" sz="1600" b="1" u="sng" dirty="0">
                <a:solidFill>
                  <a:srgbClr val="FF0000"/>
                </a:solidFill>
              </a:rPr>
              <a:t>Evidence</a:t>
            </a:r>
          </a:p>
          <a:p>
            <a:pPr marL="0" indent="0">
              <a:buNone/>
            </a:pPr>
            <a:r>
              <a:rPr lang="en-GB" sz="1600" dirty="0"/>
              <a:t>In this extract, Macbeth…  is… which highlights…</a:t>
            </a:r>
          </a:p>
          <a:p>
            <a:pPr marL="0" indent="0">
              <a:buNone/>
            </a:pPr>
            <a:r>
              <a:rPr lang="en-GB" sz="1600" dirty="0"/>
              <a:t>He says … which shows him to be …</a:t>
            </a:r>
          </a:p>
          <a:p>
            <a:pPr marL="0" indent="0">
              <a:buNone/>
            </a:pPr>
            <a:r>
              <a:rPr lang="en-GB" sz="1600" dirty="0"/>
              <a:t>In addition, he …</a:t>
            </a:r>
          </a:p>
          <a:p>
            <a:pPr marL="0" indent="0">
              <a:buNone/>
            </a:pPr>
            <a:r>
              <a:rPr lang="en-GB" sz="1600" dirty="0"/>
              <a:t>However, at the start of the play, our knowledge of Macbeth’s character is very different. We first hear of him…</a:t>
            </a:r>
          </a:p>
          <a:p>
            <a:pPr marL="0" indent="0">
              <a:buNone/>
            </a:pPr>
            <a:r>
              <a:rPr lang="en-GB" sz="1600" dirty="0"/>
              <a:t>We see a change in his character when…</a:t>
            </a:r>
          </a:p>
          <a:p>
            <a:pPr marL="0" indent="0">
              <a:buNone/>
            </a:pPr>
            <a:r>
              <a:rPr lang="en-GB" sz="1600" dirty="0"/>
              <a:t>Later  he…</a:t>
            </a:r>
          </a:p>
          <a:p>
            <a:pPr marL="0" indent="0">
              <a:buNone/>
            </a:pPr>
            <a:r>
              <a:rPr lang="en-GB" sz="1600" dirty="0"/>
              <a:t>After that…</a:t>
            </a:r>
          </a:p>
          <a:p>
            <a:pPr marL="0" indent="0">
              <a:buNone/>
            </a:pPr>
            <a:r>
              <a:rPr lang="en-GB" sz="1600" dirty="0"/>
              <a:t>In the end…</a:t>
            </a:r>
          </a:p>
          <a:p>
            <a:pPr marL="0" indent="0">
              <a:buNone/>
            </a:pPr>
            <a:r>
              <a:rPr lang="en-GB" sz="1600" b="1" u="sng" dirty="0">
                <a:solidFill>
                  <a:srgbClr val="FF0000"/>
                </a:solidFill>
              </a:rPr>
              <a:t>Conclusions</a:t>
            </a:r>
          </a:p>
          <a:p>
            <a:pPr marL="0" indent="0">
              <a:buNone/>
            </a:pPr>
            <a:r>
              <a:rPr lang="en-GB" sz="1600" dirty="0"/>
              <a:t>Overall Shakespeare presents  Macbeth as …</a:t>
            </a:r>
          </a:p>
          <a:p>
            <a:pPr marL="0" indent="0">
              <a:buNone/>
            </a:pPr>
            <a:r>
              <a:rPr lang="en-GB" sz="1600" dirty="0"/>
              <a:t>He begins as… and ends as… to show…</a:t>
            </a:r>
          </a:p>
        </p:txBody>
      </p:sp>
      <p:sp>
        <p:nvSpPr>
          <p:cNvPr id="4" name="Content Placeholder 2"/>
          <p:cNvSpPr txBox="1">
            <a:spLocks/>
          </p:cNvSpPr>
          <p:nvPr/>
        </p:nvSpPr>
        <p:spPr>
          <a:xfrm>
            <a:off x="4622800" y="1143000"/>
            <a:ext cx="5200650" cy="4953000"/>
          </a:xfrm>
          <a:prstGeom prst="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t>Essay Success Criteria</a:t>
            </a:r>
          </a:p>
          <a:p>
            <a:pPr>
              <a:buFont typeface="Wingdings" panose="05000000000000000000" pitchFamily="2" charset="2"/>
              <a:buChar char="ü"/>
            </a:pPr>
            <a:r>
              <a:rPr lang="en-GB" sz="1600" b="1" dirty="0"/>
              <a:t>Overview</a:t>
            </a:r>
            <a:r>
              <a:rPr lang="en-GB" sz="1600" dirty="0"/>
              <a:t> to the question giving your views and explicitly answering the question.</a:t>
            </a:r>
          </a:p>
          <a:p>
            <a:pPr>
              <a:buFont typeface="Wingdings" panose="05000000000000000000" pitchFamily="2" charset="2"/>
              <a:buChar char="ü"/>
            </a:pPr>
            <a:r>
              <a:rPr lang="en-GB" sz="1600" dirty="0"/>
              <a:t>Begin by referring to the extract in detail – use it for effective quotes!</a:t>
            </a:r>
          </a:p>
          <a:p>
            <a:pPr>
              <a:buFont typeface="Wingdings" panose="05000000000000000000" pitchFamily="2" charset="2"/>
              <a:buChar char="ü"/>
            </a:pPr>
            <a:r>
              <a:rPr lang="en-GB" sz="1600" dirty="0"/>
              <a:t>At least 3 references to the rest of the play  in chronological order.</a:t>
            </a:r>
          </a:p>
          <a:p>
            <a:pPr>
              <a:buFont typeface="Wingdings" panose="05000000000000000000" pitchFamily="2" charset="2"/>
              <a:buChar char="ü"/>
            </a:pPr>
            <a:r>
              <a:rPr lang="en-GB" sz="1600" dirty="0"/>
              <a:t>Use of connectives to mark the chronological order.</a:t>
            </a:r>
          </a:p>
          <a:p>
            <a:pPr>
              <a:buFont typeface="Wingdings" panose="05000000000000000000" pitchFamily="2" charset="2"/>
              <a:buChar char="ü"/>
            </a:pPr>
            <a:r>
              <a:rPr lang="en-GB" sz="1600" dirty="0"/>
              <a:t>Analyse quotes from text (including stage directions)</a:t>
            </a:r>
          </a:p>
          <a:p>
            <a:pPr>
              <a:buFont typeface="Wingdings" panose="05000000000000000000" pitchFamily="2" charset="2"/>
              <a:buChar char="ü"/>
            </a:pPr>
            <a:r>
              <a:rPr lang="en-GB" sz="1600" dirty="0"/>
              <a:t>Unpick language looking at deeper meaning</a:t>
            </a:r>
          </a:p>
          <a:p>
            <a:pPr>
              <a:buFont typeface="Wingdings" panose="05000000000000000000" pitchFamily="2" charset="2"/>
              <a:buChar char="ü"/>
            </a:pPr>
            <a:r>
              <a:rPr lang="en-GB" sz="1600" dirty="0"/>
              <a:t>Relevant links to theme or question focus</a:t>
            </a:r>
          </a:p>
          <a:p>
            <a:pPr>
              <a:buFont typeface="Wingdings" panose="05000000000000000000" pitchFamily="2" charset="2"/>
              <a:buChar char="ü"/>
            </a:pPr>
            <a:r>
              <a:rPr lang="en-GB" sz="1600" dirty="0"/>
              <a:t>Links to writer’s intentions</a:t>
            </a:r>
          </a:p>
          <a:p>
            <a:pPr>
              <a:buFont typeface="Wingdings" panose="05000000000000000000" pitchFamily="2" charset="2"/>
              <a:buChar char="ü"/>
            </a:pPr>
            <a:r>
              <a:rPr lang="en-GB" sz="1600" dirty="0"/>
              <a:t>Links to audience effect</a:t>
            </a:r>
          </a:p>
          <a:p>
            <a:pPr>
              <a:buFont typeface="Wingdings" panose="05000000000000000000" pitchFamily="2" charset="2"/>
              <a:buChar char="ü"/>
            </a:pPr>
            <a:r>
              <a:rPr lang="en-GB" sz="1600" dirty="0"/>
              <a:t>Link to some form of structure (Freytag, tension build up, climax)</a:t>
            </a:r>
          </a:p>
          <a:p>
            <a:pPr>
              <a:buFont typeface="Wingdings" panose="05000000000000000000" pitchFamily="2" charset="2"/>
              <a:buChar char="ü"/>
            </a:pPr>
            <a:r>
              <a:rPr lang="en-GB" sz="1600" dirty="0"/>
              <a:t>Give alternative interpretations</a:t>
            </a:r>
          </a:p>
          <a:p>
            <a:pPr>
              <a:buFont typeface="Wingdings" panose="05000000000000000000" pitchFamily="2" charset="2"/>
              <a:buChar char="ü"/>
            </a:pPr>
            <a:r>
              <a:rPr lang="en-GB" sz="1600" dirty="0"/>
              <a:t>Don’t waffle – be concise!</a:t>
            </a:r>
          </a:p>
        </p:txBody>
      </p:sp>
      <p:sp>
        <p:nvSpPr>
          <p:cNvPr id="5" name="TextBox 4"/>
          <p:cNvSpPr txBox="1"/>
          <p:nvPr/>
        </p:nvSpPr>
        <p:spPr>
          <a:xfrm>
            <a:off x="4622800" y="6096000"/>
            <a:ext cx="520064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You have: </a:t>
            </a:r>
            <a:r>
              <a:rPr lang="en-GB" sz="3200" b="1" dirty="0" smtClean="0">
                <a:ln w="22225">
                  <a:solidFill>
                    <a:schemeClr val="accent2"/>
                  </a:solidFill>
                  <a:prstDash val="solid"/>
                </a:ln>
                <a:solidFill>
                  <a:schemeClr val="accent2">
                    <a:lumMod val="40000"/>
                    <a:lumOff val="60000"/>
                  </a:schemeClr>
                </a:solidFill>
              </a:rPr>
              <a:t>45 </a:t>
            </a:r>
            <a:r>
              <a:rPr lang="en-GB" sz="3200" b="1" dirty="0">
                <a:ln w="22225">
                  <a:solidFill>
                    <a:schemeClr val="accent2"/>
                  </a:solidFill>
                  <a:prstDash val="solid"/>
                </a:ln>
                <a:solidFill>
                  <a:schemeClr val="accent2">
                    <a:lumMod val="40000"/>
                    <a:lumOff val="60000"/>
                  </a:schemeClr>
                </a:solidFill>
              </a:rPr>
              <a:t>minutes </a:t>
            </a:r>
            <a:r>
              <a:rPr lang="en-GB" sz="1200" b="1" dirty="0"/>
              <a:t>to complete this </a:t>
            </a:r>
            <a:r>
              <a:rPr lang="en-GB" sz="1200" b="1" dirty="0" smtClean="0"/>
              <a:t>task, including reading and planning.</a:t>
            </a:r>
            <a:endParaRPr lang="en-GB" sz="1200" b="1" dirty="0"/>
          </a:p>
        </p:txBody>
      </p:sp>
    </p:spTree>
    <p:extLst>
      <p:ext uri="{BB962C8B-B14F-4D97-AF65-F5344CB8AC3E}">
        <p14:creationId xmlns:p14="http://schemas.microsoft.com/office/powerpoint/2010/main" val="251738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12" y="25122"/>
            <a:ext cx="2981393" cy="549275"/>
          </a:xfrm>
        </p:spPr>
        <p:txBody>
          <a:bodyPr>
            <a:noAutofit/>
          </a:bodyPr>
          <a:lstStyle/>
          <a:p>
            <a:r>
              <a:rPr lang="en-GB" sz="2000" b="1" dirty="0"/>
              <a:t>Paper 2 : A Christmas Carol</a:t>
            </a:r>
          </a:p>
        </p:txBody>
      </p:sp>
      <p:sp>
        <p:nvSpPr>
          <p:cNvPr id="3" name="Content Placeholder 2"/>
          <p:cNvSpPr>
            <a:spLocks noGrp="1"/>
          </p:cNvSpPr>
          <p:nvPr>
            <p:ph idx="1"/>
          </p:nvPr>
        </p:nvSpPr>
        <p:spPr>
          <a:xfrm>
            <a:off x="1089137" y="2855935"/>
            <a:ext cx="7899512" cy="226985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en-US" sz="2400" b="1" u="sng" dirty="0"/>
              <a:t>Starting with this extract</a:t>
            </a:r>
            <a:r>
              <a:rPr lang="en-US" sz="2400" dirty="0"/>
              <a:t>, write about how Dickens presents the importance of charity and fairness in</a:t>
            </a:r>
            <a:r>
              <a:rPr lang="it-IT" sz="2400" dirty="0"/>
              <a:t> society.</a:t>
            </a:r>
            <a:endParaRPr lang="en-GB" sz="2400" dirty="0"/>
          </a:p>
          <a:p>
            <a:pPr marL="0" indent="0">
              <a:buNone/>
            </a:pPr>
            <a:r>
              <a:rPr lang="en-US" sz="2400" dirty="0"/>
              <a:t>Write about:</a:t>
            </a:r>
            <a:endParaRPr lang="en-GB" sz="2400" dirty="0"/>
          </a:p>
          <a:p>
            <a:pPr marL="0" indent="0">
              <a:buNone/>
            </a:pPr>
            <a:endParaRPr lang="en-GB" sz="2400" dirty="0"/>
          </a:p>
          <a:p>
            <a:pPr lvl="0" fontAlgn="base"/>
            <a:r>
              <a:rPr lang="en-US" sz="2400" dirty="0"/>
              <a:t>how Dickens presents Marley's regret of his unfair </a:t>
            </a:r>
            <a:r>
              <a:rPr lang="en-US" sz="2400" dirty="0" err="1"/>
              <a:t>behaviour</a:t>
            </a:r>
            <a:r>
              <a:rPr lang="en-US" sz="2400" dirty="0"/>
              <a:t> towards those in need of charity when he was alive</a:t>
            </a:r>
            <a:endParaRPr lang="en-GB" sz="2400" dirty="0"/>
          </a:p>
          <a:p>
            <a:pPr lvl="0" fontAlgn="base"/>
            <a:r>
              <a:rPr lang="en-GB" sz="2400" dirty="0" err="1"/>
              <a:t>ho</a:t>
            </a:r>
            <a:r>
              <a:rPr lang="en-US" sz="2400" dirty="0"/>
              <a:t>w Dickens presents the importance of charity and fairness to society </a:t>
            </a:r>
            <a:r>
              <a:rPr lang="en-US" sz="2400" b="1" u="sng" dirty="0"/>
              <a:t>in the novel as a whole</a:t>
            </a:r>
            <a:endParaRPr lang="en-GB" sz="2400" b="1" u="sng" dirty="0"/>
          </a:p>
          <a:p>
            <a:pPr marL="0" indent="0">
              <a:buNone/>
            </a:pPr>
            <a:endParaRPr lang="en-GB" sz="2400" dirty="0"/>
          </a:p>
        </p:txBody>
      </p:sp>
      <p:sp>
        <p:nvSpPr>
          <p:cNvPr id="4" name="TextBox 3"/>
          <p:cNvSpPr txBox="1"/>
          <p:nvPr/>
        </p:nvSpPr>
        <p:spPr>
          <a:xfrm>
            <a:off x="6854847" y="847903"/>
            <a:ext cx="2710198"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b="1" dirty="0">
                <a:solidFill>
                  <a:srgbClr val="FF0000"/>
                </a:solidFill>
              </a:rPr>
              <a:t>How</a:t>
            </a:r>
            <a:r>
              <a:rPr lang="en-GB" sz="2000" dirty="0"/>
              <a:t> questions ask you to think about the writer’s use of language and techniques, e.g. imagery.</a:t>
            </a:r>
          </a:p>
        </p:txBody>
      </p:sp>
      <p:cxnSp>
        <p:nvCxnSpPr>
          <p:cNvPr id="6" name="Straight Arrow Connector 5"/>
          <p:cNvCxnSpPr/>
          <p:nvPr/>
        </p:nvCxnSpPr>
        <p:spPr>
          <a:xfrm flipH="1">
            <a:off x="5577069" y="1690952"/>
            <a:ext cx="1277779" cy="1223863"/>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83794" y="470487"/>
            <a:ext cx="2710198"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dirty="0"/>
              <a:t>Remember to write about </a:t>
            </a:r>
            <a:r>
              <a:rPr lang="en-GB" sz="2000" b="1" dirty="0">
                <a:solidFill>
                  <a:srgbClr val="FF0000"/>
                </a:solidFill>
              </a:rPr>
              <a:t>form, structure and language</a:t>
            </a:r>
            <a:r>
              <a:rPr lang="en-GB" sz="2000" dirty="0"/>
              <a:t>.</a:t>
            </a:r>
          </a:p>
        </p:txBody>
      </p:sp>
      <p:sp>
        <p:nvSpPr>
          <p:cNvPr id="9" name="TextBox 8"/>
          <p:cNvSpPr txBox="1"/>
          <p:nvPr/>
        </p:nvSpPr>
        <p:spPr>
          <a:xfrm>
            <a:off x="512741" y="618974"/>
            <a:ext cx="271019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dirty="0"/>
              <a:t>Keep your answer </a:t>
            </a:r>
            <a:r>
              <a:rPr lang="en-GB" sz="2000" b="1" dirty="0">
                <a:solidFill>
                  <a:srgbClr val="FF0000"/>
                </a:solidFill>
              </a:rPr>
              <a:t>focused</a:t>
            </a:r>
            <a:r>
              <a:rPr lang="en-GB" sz="2000" dirty="0"/>
              <a:t> on the theme of charity and fairness but use </a:t>
            </a:r>
            <a:r>
              <a:rPr lang="en-GB" sz="2000" b="1" dirty="0">
                <a:solidFill>
                  <a:srgbClr val="FF0000"/>
                </a:solidFill>
              </a:rPr>
              <a:t>a range of examples </a:t>
            </a:r>
            <a:r>
              <a:rPr lang="en-GB" sz="2000" dirty="0"/>
              <a:t>to support your answer.</a:t>
            </a:r>
          </a:p>
        </p:txBody>
      </p:sp>
      <p:cxnSp>
        <p:nvCxnSpPr>
          <p:cNvPr id="10" name="Straight Arrow Connector 9"/>
          <p:cNvCxnSpPr/>
          <p:nvPr/>
        </p:nvCxnSpPr>
        <p:spPr>
          <a:xfrm flipH="1">
            <a:off x="1688266" y="2288978"/>
            <a:ext cx="1023116" cy="621635"/>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66014" y="5275112"/>
            <a:ext cx="4158456"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000" dirty="0"/>
              <a:t>You must </a:t>
            </a:r>
            <a:r>
              <a:rPr lang="en-GB" sz="2000" b="1" dirty="0">
                <a:solidFill>
                  <a:srgbClr val="FF0000"/>
                </a:solidFill>
              </a:rPr>
              <a:t>refer to and quote from </a:t>
            </a:r>
            <a:r>
              <a:rPr lang="en-GB" sz="2000" dirty="0"/>
              <a:t>the given extract and elsewhere in the novel in your answer.</a:t>
            </a:r>
          </a:p>
        </p:txBody>
      </p:sp>
      <p:sp>
        <p:nvSpPr>
          <p:cNvPr id="11" name="Rectangle 10"/>
          <p:cNvSpPr/>
          <p:nvPr/>
        </p:nvSpPr>
        <p:spPr>
          <a:xfrm>
            <a:off x="315292" y="5829110"/>
            <a:ext cx="417829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u="sng" dirty="0" smtClean="0">
                <a:solidFill>
                  <a:srgbClr val="FF00FF"/>
                </a:solidFill>
                <a:latin typeface="Calibri" panose="020F0502020204030204" pitchFamily="34" charset="0"/>
              </a:rPr>
              <a:t>P</a:t>
            </a:r>
            <a:r>
              <a:rPr lang="en-US" dirty="0" smtClean="0">
                <a:solidFill>
                  <a:srgbClr val="000000"/>
                </a:solidFill>
                <a:latin typeface="Calibri" panose="020F0502020204030204" pitchFamily="34" charset="0"/>
              </a:rPr>
              <a:t>oint/</a:t>
            </a:r>
            <a:r>
              <a:rPr lang="en-US" sz="2400" b="1" u="sng" dirty="0" smtClean="0">
                <a:solidFill>
                  <a:srgbClr val="FF00FF"/>
                </a:solidFill>
                <a:latin typeface="Calibri" panose="020F0502020204030204" pitchFamily="34" charset="0"/>
              </a:rPr>
              <a:t>E</a:t>
            </a:r>
            <a:r>
              <a:rPr lang="en-US" dirty="0" smtClean="0">
                <a:solidFill>
                  <a:srgbClr val="000000"/>
                </a:solidFill>
                <a:latin typeface="Calibri" panose="020F0502020204030204" pitchFamily="34" charset="0"/>
              </a:rPr>
              <a:t>vidence/</a:t>
            </a:r>
            <a:r>
              <a:rPr lang="en-US" sz="2400" b="1" u="sng" dirty="0" smtClean="0">
                <a:solidFill>
                  <a:srgbClr val="FF00FF"/>
                </a:solidFill>
                <a:latin typeface="Calibri" panose="020F0502020204030204" pitchFamily="34" charset="0"/>
              </a:rPr>
              <a:t>T</a:t>
            </a:r>
            <a:r>
              <a:rPr lang="en-US" dirty="0" smtClean="0">
                <a:solidFill>
                  <a:srgbClr val="000000"/>
                </a:solidFill>
                <a:latin typeface="Calibri" panose="020F0502020204030204" pitchFamily="34" charset="0"/>
              </a:rPr>
              <a:t>echnique/</a:t>
            </a:r>
            <a:r>
              <a:rPr lang="en-US" sz="2400" b="1" u="sng" dirty="0" smtClean="0">
                <a:solidFill>
                  <a:srgbClr val="FF00FF"/>
                </a:solidFill>
                <a:latin typeface="Calibri" panose="020F0502020204030204" pitchFamily="34" charset="0"/>
              </a:rPr>
              <a:t>A</a:t>
            </a:r>
            <a:r>
              <a:rPr lang="en-US" dirty="0" smtClean="0">
                <a:solidFill>
                  <a:srgbClr val="000000"/>
                </a:solidFill>
                <a:latin typeface="Calibri" panose="020F0502020204030204" pitchFamily="34" charset="0"/>
              </a:rPr>
              <a:t>nalysis/</a:t>
            </a:r>
            <a:r>
              <a:rPr lang="en-US" sz="2400" b="1" u="sng" dirty="0" smtClean="0">
                <a:solidFill>
                  <a:srgbClr val="FF00FF"/>
                </a:solidFill>
                <a:latin typeface="Calibri" panose="020F0502020204030204" pitchFamily="34" charset="0"/>
              </a:rPr>
              <a:t>L</a:t>
            </a:r>
            <a:r>
              <a:rPr lang="en-US" dirty="0" smtClean="0">
                <a:solidFill>
                  <a:srgbClr val="000000"/>
                </a:solidFill>
                <a:latin typeface="Calibri" panose="020F0502020204030204" pitchFamily="34" charset="0"/>
              </a:rPr>
              <a:t>ink </a:t>
            </a:r>
            <a:endParaRPr lang="en-GB" dirty="0"/>
          </a:p>
        </p:txBody>
      </p:sp>
    </p:spTree>
    <p:extLst>
      <p:ext uri="{BB962C8B-B14F-4D97-AF65-F5344CB8AC3E}">
        <p14:creationId xmlns:p14="http://schemas.microsoft.com/office/powerpoint/2010/main" val="420723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p:cNvPicPr>
            <a:picLocks noChangeAspect="1"/>
          </p:cNvPicPr>
          <p:nvPr/>
        </p:nvPicPr>
        <p:blipFill>
          <a:blip r:embed="rId3">
            <a:duotone>
              <a:prstClr val="black"/>
              <a:schemeClr val="accent2">
                <a:tint val="45000"/>
                <a:satMod val="400000"/>
              </a:schemeClr>
            </a:duotone>
          </a:blip>
          <a:stretch>
            <a:fillRect/>
          </a:stretch>
        </p:blipFill>
        <p:spPr>
          <a:xfrm rot="18996855">
            <a:off x="3840057" y="1437058"/>
            <a:ext cx="2017057" cy="2017057"/>
          </a:xfrm>
          <a:prstGeom prst="rect">
            <a:avLst/>
          </a:prstGeom>
        </p:spPr>
      </p:pic>
      <p:pic>
        <p:nvPicPr>
          <p:cNvPr id="4" name="Picture 3"/>
          <p:cNvPicPr>
            <a:picLocks noChangeAspect="1"/>
          </p:cNvPicPr>
          <p:nvPr/>
        </p:nvPicPr>
        <p:blipFill>
          <a:blip r:embed="rId4"/>
          <a:stretch>
            <a:fillRect/>
          </a:stretch>
        </p:blipFill>
        <p:spPr>
          <a:xfrm>
            <a:off x="17500" y="372050"/>
            <a:ext cx="2854948" cy="647733"/>
          </a:xfrm>
          <a:prstGeom prst="rect">
            <a:avLst/>
          </a:prstGeom>
        </p:spPr>
      </p:pic>
      <p:sp>
        <p:nvSpPr>
          <p:cNvPr id="3" name="Rectangle 2"/>
          <p:cNvSpPr/>
          <p:nvPr/>
        </p:nvSpPr>
        <p:spPr>
          <a:xfrm>
            <a:off x="2966729" y="405777"/>
            <a:ext cx="838200"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1:1 The Witches are introduced</a:t>
            </a:r>
          </a:p>
        </p:txBody>
      </p:sp>
      <p:sp>
        <p:nvSpPr>
          <p:cNvPr id="5" name="Rectangle 4"/>
          <p:cNvSpPr/>
          <p:nvPr/>
        </p:nvSpPr>
        <p:spPr>
          <a:xfrm>
            <a:off x="3804928" y="405776"/>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1:2 Duncan talks about  the battle</a:t>
            </a:r>
          </a:p>
        </p:txBody>
      </p:sp>
      <p:sp>
        <p:nvSpPr>
          <p:cNvPr id="7" name="Rectangle 6"/>
          <p:cNvSpPr/>
          <p:nvPr/>
        </p:nvSpPr>
        <p:spPr>
          <a:xfrm>
            <a:off x="4599587" y="405777"/>
            <a:ext cx="1632859"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58" dirty="0">
                <a:solidFill>
                  <a:schemeClr val="tx1"/>
                </a:solidFill>
              </a:rPr>
              <a:t>1:3 Macbeth meets the Witches who tell him he’ll be King. </a:t>
            </a:r>
          </a:p>
        </p:txBody>
      </p:sp>
      <p:sp>
        <p:nvSpPr>
          <p:cNvPr id="8" name="Rectangle 7"/>
          <p:cNvSpPr/>
          <p:nvPr/>
        </p:nvSpPr>
        <p:spPr>
          <a:xfrm>
            <a:off x="6239706" y="405776"/>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1:4 Macbeth starts to think about killing Duncan.</a:t>
            </a:r>
          </a:p>
        </p:txBody>
      </p:sp>
      <p:sp>
        <p:nvSpPr>
          <p:cNvPr id="9" name="Rectangle 8"/>
          <p:cNvSpPr/>
          <p:nvPr/>
        </p:nvSpPr>
        <p:spPr>
          <a:xfrm>
            <a:off x="7040170" y="409346"/>
            <a:ext cx="1158231"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1:5&amp;6 Lady Macbeth learns of the Witches’ prophecy. Duncan arrives at Macbeth’s castle</a:t>
            </a:r>
          </a:p>
        </p:txBody>
      </p:sp>
      <p:sp>
        <p:nvSpPr>
          <p:cNvPr id="10" name="Rectangle 9"/>
          <p:cNvSpPr/>
          <p:nvPr/>
        </p:nvSpPr>
        <p:spPr>
          <a:xfrm>
            <a:off x="8198401" y="409346"/>
            <a:ext cx="1632859"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58" dirty="0">
                <a:solidFill>
                  <a:schemeClr val="tx1"/>
                </a:solidFill>
              </a:rPr>
              <a:t>1:7 Lady Macbeth persuades Macbeth to kill Duncan</a:t>
            </a:r>
          </a:p>
        </p:txBody>
      </p:sp>
      <p:sp>
        <p:nvSpPr>
          <p:cNvPr id="12" name="Rectangle 11"/>
          <p:cNvSpPr/>
          <p:nvPr/>
        </p:nvSpPr>
        <p:spPr>
          <a:xfrm>
            <a:off x="9036602" y="1025770"/>
            <a:ext cx="794658"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2:1 Macbeth goes to kill Duncan</a:t>
            </a:r>
          </a:p>
          <a:p>
            <a:pPr algn="ctr"/>
            <a:endParaRPr lang="en-GB" sz="758" dirty="0">
              <a:solidFill>
                <a:schemeClr val="tx1"/>
              </a:solidFill>
            </a:endParaRPr>
          </a:p>
          <a:p>
            <a:pPr algn="ctr"/>
            <a:endParaRPr lang="en-GB" sz="758" dirty="0">
              <a:solidFill>
                <a:schemeClr val="tx1"/>
              </a:solidFill>
            </a:endParaRPr>
          </a:p>
        </p:txBody>
      </p:sp>
      <p:sp>
        <p:nvSpPr>
          <p:cNvPr id="13" name="Rectangle 12"/>
          <p:cNvSpPr/>
          <p:nvPr/>
        </p:nvSpPr>
        <p:spPr>
          <a:xfrm>
            <a:off x="9036602" y="1639530"/>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2:2 Lady Macbeth covers up the murder</a:t>
            </a:r>
          </a:p>
        </p:txBody>
      </p:sp>
      <p:sp>
        <p:nvSpPr>
          <p:cNvPr id="14" name="Rectangle 13"/>
          <p:cNvSpPr/>
          <p:nvPr/>
        </p:nvSpPr>
        <p:spPr>
          <a:xfrm>
            <a:off x="9036602" y="2253536"/>
            <a:ext cx="794658"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2:3 Macduff finds Duncan’s body</a:t>
            </a:r>
          </a:p>
          <a:p>
            <a:pPr algn="ctr"/>
            <a:endParaRPr lang="en-GB" sz="758" dirty="0">
              <a:solidFill>
                <a:schemeClr val="tx1"/>
              </a:solidFill>
            </a:endParaRPr>
          </a:p>
          <a:p>
            <a:pPr algn="ctr"/>
            <a:endParaRPr lang="en-GB" sz="867" dirty="0">
              <a:solidFill>
                <a:schemeClr val="tx1"/>
              </a:solidFill>
            </a:endParaRPr>
          </a:p>
        </p:txBody>
      </p:sp>
      <p:sp>
        <p:nvSpPr>
          <p:cNvPr id="15" name="Rectangle 14"/>
          <p:cNvSpPr/>
          <p:nvPr/>
        </p:nvSpPr>
        <p:spPr>
          <a:xfrm>
            <a:off x="9036602" y="2867543"/>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2:4 An old man talks about weird events. Macbeth is crowned King </a:t>
            </a:r>
          </a:p>
        </p:txBody>
      </p:sp>
      <p:sp>
        <p:nvSpPr>
          <p:cNvPr id="16" name="Rectangle 15"/>
          <p:cNvSpPr/>
          <p:nvPr/>
        </p:nvSpPr>
        <p:spPr>
          <a:xfrm>
            <a:off x="9036602" y="3481300"/>
            <a:ext cx="794658" cy="80503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3:1-3 Macbeth realises that Banquo’s a threat so has him killed</a:t>
            </a:r>
          </a:p>
        </p:txBody>
      </p:sp>
      <p:sp>
        <p:nvSpPr>
          <p:cNvPr id="17" name="Rectangle 16"/>
          <p:cNvSpPr/>
          <p:nvPr/>
        </p:nvSpPr>
        <p:spPr>
          <a:xfrm>
            <a:off x="9036602" y="4286336"/>
            <a:ext cx="794658" cy="955990"/>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3:4 Macbeth sees Banquo’s ghost</a:t>
            </a:r>
          </a:p>
          <a:p>
            <a:pPr algn="ctr"/>
            <a:endParaRPr lang="en-GB" sz="867" dirty="0">
              <a:solidFill>
                <a:schemeClr val="tx1"/>
              </a:solidFill>
            </a:endParaRPr>
          </a:p>
          <a:p>
            <a:pPr algn="ctr"/>
            <a:endParaRPr lang="en-GB" sz="867" dirty="0">
              <a:solidFill>
                <a:schemeClr val="tx1"/>
              </a:solidFill>
            </a:endParaRPr>
          </a:p>
        </p:txBody>
      </p:sp>
      <p:sp>
        <p:nvSpPr>
          <p:cNvPr id="18" name="Rectangle 17"/>
          <p:cNvSpPr/>
          <p:nvPr/>
        </p:nvSpPr>
        <p:spPr>
          <a:xfrm>
            <a:off x="9036602" y="5238424"/>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3:5 Hecate plans to ruin Macbeth</a:t>
            </a:r>
          </a:p>
        </p:txBody>
      </p:sp>
      <p:sp>
        <p:nvSpPr>
          <p:cNvPr id="19" name="Rectangle 18"/>
          <p:cNvSpPr/>
          <p:nvPr/>
        </p:nvSpPr>
        <p:spPr>
          <a:xfrm>
            <a:off x="9036602" y="5852430"/>
            <a:ext cx="7946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3:6 Lennox is told of a plot to overthrow Macbeth</a:t>
            </a:r>
          </a:p>
        </p:txBody>
      </p:sp>
      <p:sp>
        <p:nvSpPr>
          <p:cNvPr id="20" name="Rectangle 19"/>
          <p:cNvSpPr/>
          <p:nvPr/>
        </p:nvSpPr>
        <p:spPr>
          <a:xfrm>
            <a:off x="6239708" y="5852429"/>
            <a:ext cx="1164035"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dirty="0">
                <a:solidFill>
                  <a:schemeClr val="tx1"/>
                </a:solidFill>
              </a:rPr>
              <a:t>4:2&amp;3 Macbeth has Macduff’s wife and son killed. Malcolm tests Macduff and Macduff learns of the murders</a:t>
            </a:r>
          </a:p>
        </p:txBody>
      </p:sp>
      <p:sp>
        <p:nvSpPr>
          <p:cNvPr id="21" name="Rectangle 20"/>
          <p:cNvSpPr/>
          <p:nvPr/>
        </p:nvSpPr>
        <p:spPr>
          <a:xfrm>
            <a:off x="7403744" y="5852430"/>
            <a:ext cx="1632859"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650" dirty="0">
                <a:solidFill>
                  <a:schemeClr val="tx1"/>
                </a:solidFill>
              </a:rPr>
              <a:t>4:1 Macbeth visits the Witches, and is shown three apparitions that predict his future</a:t>
            </a:r>
          </a:p>
        </p:txBody>
      </p:sp>
      <p:sp>
        <p:nvSpPr>
          <p:cNvPr id="22" name="Rectangle 21"/>
          <p:cNvSpPr/>
          <p:nvPr/>
        </p:nvSpPr>
        <p:spPr>
          <a:xfrm>
            <a:off x="3823094" y="5852429"/>
            <a:ext cx="1164035"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5:2-4&amp;6 The English army advances, disguised as </a:t>
            </a:r>
            <a:r>
              <a:rPr lang="en-GB" sz="867" dirty="0" err="1">
                <a:solidFill>
                  <a:schemeClr val="tx1"/>
                </a:solidFill>
              </a:rPr>
              <a:t>Birnam</a:t>
            </a:r>
            <a:r>
              <a:rPr lang="en-GB" sz="867" dirty="0">
                <a:solidFill>
                  <a:schemeClr val="tx1"/>
                </a:solidFill>
              </a:rPr>
              <a:t> Wood</a:t>
            </a:r>
          </a:p>
        </p:txBody>
      </p:sp>
      <p:sp>
        <p:nvSpPr>
          <p:cNvPr id="23" name="Rectangle 22"/>
          <p:cNvSpPr/>
          <p:nvPr/>
        </p:nvSpPr>
        <p:spPr>
          <a:xfrm>
            <a:off x="4990737" y="5852430"/>
            <a:ext cx="1242438"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867" dirty="0">
                <a:solidFill>
                  <a:schemeClr val="tx1"/>
                </a:solidFill>
              </a:rPr>
              <a:t>5:1 Lady Macbeth sleepwalks</a:t>
            </a:r>
          </a:p>
        </p:txBody>
      </p:sp>
      <p:sp>
        <p:nvSpPr>
          <p:cNvPr id="24" name="Rectangle 23"/>
          <p:cNvSpPr/>
          <p:nvPr/>
        </p:nvSpPr>
        <p:spPr>
          <a:xfrm>
            <a:off x="2661960" y="5852427"/>
            <a:ext cx="1164035"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5:5&amp;7 Lady Macbeth  kills herself and Macbeth kills young </a:t>
            </a:r>
            <a:r>
              <a:rPr lang="en-GB" sz="867" dirty="0" err="1">
                <a:solidFill>
                  <a:schemeClr val="tx1"/>
                </a:solidFill>
              </a:rPr>
              <a:t>Siward</a:t>
            </a:r>
            <a:r>
              <a:rPr lang="en-GB" sz="867" dirty="0">
                <a:solidFill>
                  <a:schemeClr val="tx1"/>
                </a:solidFill>
              </a:rPr>
              <a:t>.</a:t>
            </a:r>
          </a:p>
        </p:txBody>
      </p:sp>
      <p:sp>
        <p:nvSpPr>
          <p:cNvPr id="25" name="Rectangle 24"/>
          <p:cNvSpPr/>
          <p:nvPr/>
        </p:nvSpPr>
        <p:spPr>
          <a:xfrm>
            <a:off x="1419522" y="5852426"/>
            <a:ext cx="1242438" cy="614006"/>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58" dirty="0">
                <a:solidFill>
                  <a:schemeClr val="tx1"/>
                </a:solidFill>
              </a:rPr>
              <a:t>5:8 Macduff kills Macbeth</a:t>
            </a:r>
          </a:p>
        </p:txBody>
      </p:sp>
      <p:sp>
        <p:nvSpPr>
          <p:cNvPr id="26" name="Rectangle 25"/>
          <p:cNvSpPr/>
          <p:nvPr/>
        </p:nvSpPr>
        <p:spPr>
          <a:xfrm>
            <a:off x="776498" y="5852430"/>
            <a:ext cx="639758" cy="614006"/>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67" dirty="0">
                <a:solidFill>
                  <a:schemeClr val="tx1"/>
                </a:solidFill>
              </a:rPr>
              <a:t>5:9 Malcolm becomes King</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4713" y="5899606"/>
            <a:ext cx="518292" cy="518292"/>
          </a:xfrm>
          <a:prstGeom prst="rect">
            <a:avLst/>
          </a:prstGeom>
        </p:spPr>
      </p:pic>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b="50019"/>
          <a:stretch/>
        </p:blipFill>
        <p:spPr>
          <a:xfrm>
            <a:off x="5492384" y="444279"/>
            <a:ext cx="645783" cy="536995"/>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74081" y="488715"/>
            <a:ext cx="282551" cy="448125"/>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3934" y="444281"/>
            <a:ext cx="279475" cy="549934"/>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88227">
            <a:off x="9304805" y="1368314"/>
            <a:ext cx="302328" cy="302328"/>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69192" flipH="1">
            <a:off x="9326680" y="2533193"/>
            <a:ext cx="345317" cy="338411"/>
          </a:xfrm>
          <a:prstGeom prst="rect">
            <a:avLst/>
          </a:prstGeom>
        </p:spPr>
      </p:pic>
      <p:pic>
        <p:nvPicPr>
          <p:cNvPr id="34" name="Picture 3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61899" y="4807567"/>
            <a:ext cx="291689" cy="414478"/>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75661" y="5993954"/>
            <a:ext cx="616237" cy="360135"/>
          </a:xfrm>
          <a:prstGeom prst="rect">
            <a:avLst/>
          </a:prstGeom>
        </p:spPr>
      </p:pic>
      <p:pic>
        <p:nvPicPr>
          <p:cNvPr id="36" name="Picture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706598" y="5905153"/>
            <a:ext cx="193921" cy="268868"/>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07722" y="5981588"/>
            <a:ext cx="245135" cy="268868"/>
          </a:xfrm>
          <a:prstGeom prst="rect">
            <a:avLst/>
          </a:prstGeom>
        </p:spPr>
      </p:pic>
      <p:pic>
        <p:nvPicPr>
          <p:cNvPr id="39" name="Picture 3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91175">
            <a:off x="1928411" y="5776370"/>
            <a:ext cx="793821" cy="793821"/>
          </a:xfrm>
          <a:prstGeom prst="rect">
            <a:avLst/>
          </a:prstGeom>
        </p:spPr>
      </p:pic>
      <p:sp>
        <p:nvSpPr>
          <p:cNvPr id="41" name="Rectangle 40"/>
          <p:cNvSpPr/>
          <p:nvPr/>
        </p:nvSpPr>
        <p:spPr>
          <a:xfrm>
            <a:off x="6265077" y="1318755"/>
            <a:ext cx="897732" cy="846062"/>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bg1"/>
                </a:solidFill>
              </a:rPr>
              <a:t>Macbeth</a:t>
            </a:r>
            <a:endParaRPr lang="en-GB" sz="650" b="1" dirty="0">
              <a:solidFill>
                <a:schemeClr val="bg1"/>
              </a:solidFill>
            </a:endParaRPr>
          </a:p>
          <a:p>
            <a:pPr algn="ctr"/>
            <a:r>
              <a:rPr lang="en-GB" sz="650" dirty="0">
                <a:solidFill>
                  <a:schemeClr val="bg1"/>
                </a:solidFill>
              </a:rPr>
              <a:t>- Easily manipulated</a:t>
            </a:r>
          </a:p>
          <a:p>
            <a:pPr algn="ctr"/>
            <a:r>
              <a:rPr lang="en-GB" sz="650" dirty="0">
                <a:solidFill>
                  <a:schemeClr val="bg1"/>
                </a:solidFill>
              </a:rPr>
              <a:t>- Fair but foul</a:t>
            </a:r>
          </a:p>
          <a:p>
            <a:pPr algn="ctr"/>
            <a:r>
              <a:rPr lang="en-GB" sz="650" dirty="0">
                <a:solidFill>
                  <a:schemeClr val="bg1"/>
                </a:solidFill>
              </a:rPr>
              <a:t>- Corrupted by ambition</a:t>
            </a:r>
          </a:p>
          <a:p>
            <a:pPr algn="ctr"/>
            <a:r>
              <a:rPr lang="en-GB" sz="650" dirty="0">
                <a:solidFill>
                  <a:schemeClr val="bg1"/>
                </a:solidFill>
              </a:rPr>
              <a:t>- Violent throughout</a:t>
            </a:r>
          </a:p>
          <a:p>
            <a:pPr algn="ctr"/>
            <a:r>
              <a:rPr lang="en-GB" sz="650" dirty="0">
                <a:solidFill>
                  <a:schemeClr val="bg1"/>
                </a:solidFill>
              </a:rPr>
              <a:t>- Final downfall = hubris</a:t>
            </a:r>
          </a:p>
        </p:txBody>
      </p:sp>
      <p:sp>
        <p:nvSpPr>
          <p:cNvPr id="42" name="Rectangle 41"/>
          <p:cNvSpPr/>
          <p:nvPr/>
        </p:nvSpPr>
        <p:spPr>
          <a:xfrm>
            <a:off x="7162810" y="1318755"/>
            <a:ext cx="897732" cy="846062"/>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Lady Macbeth</a:t>
            </a:r>
            <a:endParaRPr lang="en-GB" sz="650" b="1" dirty="0">
              <a:solidFill>
                <a:srgbClr val="FFFFFF"/>
              </a:solidFill>
            </a:endParaRPr>
          </a:p>
          <a:p>
            <a:pPr algn="ctr"/>
            <a:r>
              <a:rPr lang="en-GB" sz="650" dirty="0">
                <a:solidFill>
                  <a:srgbClr val="FFFFFF"/>
                </a:solidFill>
              </a:rPr>
              <a:t>- Cruel, ambitious and ruthless</a:t>
            </a:r>
          </a:p>
          <a:p>
            <a:pPr algn="ctr"/>
            <a:r>
              <a:rPr lang="en-GB" sz="650" dirty="0">
                <a:solidFill>
                  <a:srgbClr val="FFFFFF"/>
                </a:solidFill>
              </a:rPr>
              <a:t>- Initially in control </a:t>
            </a:r>
          </a:p>
          <a:p>
            <a:pPr algn="ctr"/>
            <a:r>
              <a:rPr lang="en-GB" sz="650" dirty="0">
                <a:solidFill>
                  <a:srgbClr val="FFFFFF"/>
                </a:solidFill>
              </a:rPr>
              <a:t>- Weaker than she thinks?</a:t>
            </a:r>
          </a:p>
          <a:p>
            <a:pPr algn="ctr"/>
            <a:r>
              <a:rPr lang="en-GB" sz="650" dirty="0">
                <a:solidFill>
                  <a:srgbClr val="FFFFFF"/>
                </a:solidFill>
              </a:rPr>
              <a:t>- Insomniac</a:t>
            </a:r>
          </a:p>
          <a:p>
            <a:pPr algn="ctr"/>
            <a:r>
              <a:rPr lang="en-GB" sz="650" dirty="0">
                <a:solidFill>
                  <a:srgbClr val="FFFFFF"/>
                </a:solidFill>
              </a:rPr>
              <a:t>- Insane with guilt</a:t>
            </a:r>
          </a:p>
        </p:txBody>
      </p:sp>
      <p:sp>
        <p:nvSpPr>
          <p:cNvPr id="43" name="Rectangle 42"/>
          <p:cNvSpPr/>
          <p:nvPr/>
        </p:nvSpPr>
        <p:spPr>
          <a:xfrm>
            <a:off x="7162810" y="2164817"/>
            <a:ext cx="897732" cy="846062"/>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Banquo</a:t>
            </a:r>
            <a:endParaRPr lang="en-GB" sz="650" b="1" dirty="0">
              <a:solidFill>
                <a:srgbClr val="FFFFFF"/>
              </a:solidFill>
            </a:endParaRPr>
          </a:p>
          <a:p>
            <a:pPr algn="ctr"/>
            <a:r>
              <a:rPr lang="en-GB" sz="650" dirty="0">
                <a:solidFill>
                  <a:srgbClr val="FFFFFF"/>
                </a:solidFill>
              </a:rPr>
              <a:t>- Macbeth’s foil</a:t>
            </a:r>
          </a:p>
          <a:p>
            <a:pPr algn="ctr"/>
            <a:r>
              <a:rPr lang="en-GB" sz="650" dirty="0">
                <a:solidFill>
                  <a:srgbClr val="FFFFFF"/>
                </a:solidFill>
              </a:rPr>
              <a:t>- Macbeth obsessed by his prophecy</a:t>
            </a:r>
          </a:p>
          <a:p>
            <a:pPr algn="ctr"/>
            <a:r>
              <a:rPr lang="en-GB" sz="650" dirty="0">
                <a:solidFill>
                  <a:srgbClr val="FFFFFF"/>
                </a:solidFill>
              </a:rPr>
              <a:t>- Loyal and noble</a:t>
            </a:r>
          </a:p>
          <a:p>
            <a:pPr algn="ctr"/>
            <a:r>
              <a:rPr lang="en-GB" sz="650" dirty="0">
                <a:solidFill>
                  <a:srgbClr val="FFFFFF"/>
                </a:solidFill>
              </a:rPr>
              <a:t>- Terrifying ghost</a:t>
            </a:r>
          </a:p>
          <a:p>
            <a:pPr algn="ctr"/>
            <a:r>
              <a:rPr lang="en-GB" sz="650" dirty="0">
                <a:solidFill>
                  <a:srgbClr val="FFFFFF"/>
                </a:solidFill>
              </a:rPr>
              <a:t>- Sceptical of Witches &amp; Macbeth</a:t>
            </a:r>
          </a:p>
        </p:txBody>
      </p:sp>
      <p:sp>
        <p:nvSpPr>
          <p:cNvPr id="44" name="Rectangle 43"/>
          <p:cNvSpPr/>
          <p:nvPr/>
        </p:nvSpPr>
        <p:spPr>
          <a:xfrm>
            <a:off x="6265077" y="2164817"/>
            <a:ext cx="897732" cy="846062"/>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The Witches</a:t>
            </a:r>
            <a:endParaRPr lang="en-GB" sz="650" b="1" dirty="0">
              <a:solidFill>
                <a:srgbClr val="FFFFFF"/>
              </a:solidFill>
            </a:endParaRPr>
          </a:p>
          <a:p>
            <a:pPr algn="ctr"/>
            <a:r>
              <a:rPr lang="en-GB" sz="650" dirty="0">
                <a:solidFill>
                  <a:srgbClr val="FFFFFF"/>
                </a:solidFill>
              </a:rPr>
              <a:t>- Deliberately vague</a:t>
            </a:r>
          </a:p>
          <a:p>
            <a:pPr algn="ctr"/>
            <a:r>
              <a:rPr lang="en-GB" sz="650" dirty="0">
                <a:solidFill>
                  <a:srgbClr val="FFFFFF"/>
                </a:solidFill>
              </a:rPr>
              <a:t>- Instruments of fate</a:t>
            </a:r>
          </a:p>
          <a:p>
            <a:pPr algn="ctr"/>
            <a:r>
              <a:rPr lang="en-GB" sz="650" dirty="0">
                <a:solidFill>
                  <a:srgbClr val="FFFFFF"/>
                </a:solidFill>
              </a:rPr>
              <a:t>- Enjoy causing trouble and chaos</a:t>
            </a:r>
          </a:p>
          <a:p>
            <a:pPr algn="ctr"/>
            <a:r>
              <a:rPr lang="en-GB" sz="650" dirty="0">
                <a:solidFill>
                  <a:srgbClr val="FFFFFF"/>
                </a:solidFill>
              </a:rPr>
              <a:t>- Manipulate Macbeth’s ambition</a:t>
            </a:r>
          </a:p>
          <a:p>
            <a:pPr algn="ctr"/>
            <a:r>
              <a:rPr lang="en-GB" sz="650" dirty="0">
                <a:solidFill>
                  <a:srgbClr val="FFFFFF"/>
                </a:solidFill>
              </a:rPr>
              <a:t>- One entity? </a:t>
            </a:r>
          </a:p>
        </p:txBody>
      </p:sp>
      <p:sp>
        <p:nvSpPr>
          <p:cNvPr id="45" name="Rectangle 44"/>
          <p:cNvSpPr/>
          <p:nvPr/>
        </p:nvSpPr>
        <p:spPr>
          <a:xfrm>
            <a:off x="6265077" y="3010879"/>
            <a:ext cx="897732" cy="846062"/>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Duncan</a:t>
            </a:r>
            <a:endParaRPr lang="en-GB" sz="650" b="1" dirty="0">
              <a:solidFill>
                <a:srgbClr val="FFFFFF"/>
              </a:solidFill>
            </a:endParaRPr>
          </a:p>
          <a:p>
            <a:pPr algn="ctr"/>
            <a:r>
              <a:rPr lang="en-GB" sz="650" dirty="0">
                <a:solidFill>
                  <a:srgbClr val="FFFFFF"/>
                </a:solidFill>
              </a:rPr>
              <a:t>- Macbeth’s antithesis as King</a:t>
            </a:r>
          </a:p>
          <a:p>
            <a:pPr algn="ctr"/>
            <a:r>
              <a:rPr lang="en-GB" sz="650" dirty="0">
                <a:solidFill>
                  <a:srgbClr val="FFFFFF"/>
                </a:solidFill>
              </a:rPr>
              <a:t>- Popular and fair</a:t>
            </a:r>
          </a:p>
          <a:p>
            <a:pPr algn="ctr"/>
            <a:r>
              <a:rPr lang="en-GB" sz="650" dirty="0">
                <a:solidFill>
                  <a:srgbClr val="FFFFFF"/>
                </a:solidFill>
              </a:rPr>
              <a:t>- Emotional</a:t>
            </a:r>
          </a:p>
          <a:p>
            <a:pPr algn="ctr"/>
            <a:r>
              <a:rPr lang="en-GB" sz="650" dirty="0">
                <a:solidFill>
                  <a:srgbClr val="FFFFFF"/>
                </a:solidFill>
              </a:rPr>
              <a:t>- Far too trusting</a:t>
            </a:r>
          </a:p>
          <a:p>
            <a:pPr algn="ctr"/>
            <a:r>
              <a:rPr lang="en-GB" sz="650" dirty="0">
                <a:solidFill>
                  <a:srgbClr val="FFFFFF"/>
                </a:solidFill>
              </a:rPr>
              <a:t>- His sons are good men </a:t>
            </a:r>
          </a:p>
        </p:txBody>
      </p:sp>
      <p:sp>
        <p:nvSpPr>
          <p:cNvPr id="46" name="Rectangle 45"/>
          <p:cNvSpPr/>
          <p:nvPr/>
        </p:nvSpPr>
        <p:spPr>
          <a:xfrm>
            <a:off x="7162810" y="3010879"/>
            <a:ext cx="897732" cy="846062"/>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The </a:t>
            </a:r>
            <a:r>
              <a:rPr lang="en-GB" sz="758" b="1" dirty="0" err="1">
                <a:solidFill>
                  <a:srgbClr val="FFFFFF"/>
                </a:solidFill>
              </a:rPr>
              <a:t>Macduffs</a:t>
            </a:r>
            <a:endParaRPr lang="en-GB" sz="650" b="1" dirty="0">
              <a:solidFill>
                <a:srgbClr val="FFFFFF"/>
              </a:solidFill>
            </a:endParaRPr>
          </a:p>
          <a:p>
            <a:pPr algn="ctr"/>
            <a:r>
              <a:rPr lang="en-GB" sz="650" dirty="0">
                <a:solidFill>
                  <a:srgbClr val="FFFFFF"/>
                </a:solidFill>
              </a:rPr>
              <a:t>- Macbeth’s antithesis as a man</a:t>
            </a:r>
          </a:p>
          <a:p>
            <a:pPr algn="ctr"/>
            <a:r>
              <a:rPr lang="en-GB" sz="650" dirty="0">
                <a:solidFill>
                  <a:srgbClr val="FFFFFF"/>
                </a:solidFill>
              </a:rPr>
              <a:t>- Wife contrasts LM</a:t>
            </a:r>
          </a:p>
          <a:p>
            <a:pPr algn="ctr"/>
            <a:r>
              <a:rPr lang="en-GB" sz="650" dirty="0">
                <a:solidFill>
                  <a:srgbClr val="FFFFFF"/>
                </a:solidFill>
              </a:rPr>
              <a:t>- Country &gt; family</a:t>
            </a:r>
          </a:p>
          <a:p>
            <a:pPr algn="ctr"/>
            <a:r>
              <a:rPr lang="en-GB" sz="650" dirty="0">
                <a:solidFill>
                  <a:srgbClr val="FFFFFF"/>
                </a:solidFill>
              </a:rPr>
              <a:t>- Loyal and strong</a:t>
            </a:r>
          </a:p>
          <a:p>
            <a:pPr algn="ctr"/>
            <a:r>
              <a:rPr lang="en-GB" sz="650" dirty="0">
                <a:solidFill>
                  <a:srgbClr val="FFFFFF"/>
                </a:solidFill>
              </a:rPr>
              <a:t>- </a:t>
            </a:r>
            <a:r>
              <a:rPr lang="en-GB" sz="650" dirty="0" err="1">
                <a:solidFill>
                  <a:srgbClr val="FFFFFF"/>
                </a:solidFill>
              </a:rPr>
              <a:t>Sirrah’s</a:t>
            </a:r>
            <a:r>
              <a:rPr lang="en-GB" sz="650" dirty="0">
                <a:solidFill>
                  <a:srgbClr val="FFFFFF"/>
                </a:solidFill>
              </a:rPr>
              <a:t> death = ruthless Macbeth</a:t>
            </a:r>
          </a:p>
        </p:txBody>
      </p:sp>
      <p:sp>
        <p:nvSpPr>
          <p:cNvPr id="47" name="Rectangle 46"/>
          <p:cNvSpPr/>
          <p:nvPr/>
        </p:nvSpPr>
        <p:spPr>
          <a:xfrm>
            <a:off x="6265730" y="4088716"/>
            <a:ext cx="897732" cy="846062"/>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Supernatural</a:t>
            </a:r>
            <a:endParaRPr lang="en-GB" sz="650" b="1" dirty="0">
              <a:solidFill>
                <a:srgbClr val="FFFFFF"/>
              </a:solidFill>
            </a:endParaRPr>
          </a:p>
          <a:p>
            <a:pPr algn="ctr"/>
            <a:r>
              <a:rPr lang="en-GB" sz="650" dirty="0">
                <a:solidFill>
                  <a:srgbClr val="FFFFFF"/>
                </a:solidFill>
              </a:rPr>
              <a:t>- </a:t>
            </a:r>
            <a:r>
              <a:rPr lang="en-GB" sz="542" dirty="0">
                <a:solidFill>
                  <a:srgbClr val="FFFFFF"/>
                </a:solidFill>
              </a:rPr>
              <a:t>Witches are deliberately confusing</a:t>
            </a:r>
          </a:p>
          <a:p>
            <a:pPr algn="ctr"/>
            <a:r>
              <a:rPr lang="en-GB" sz="650" dirty="0">
                <a:solidFill>
                  <a:srgbClr val="FFFFFF"/>
                </a:solidFill>
              </a:rPr>
              <a:t>- Vision of dagger </a:t>
            </a:r>
          </a:p>
          <a:p>
            <a:pPr algn="ctr"/>
            <a:r>
              <a:rPr lang="en-GB" sz="650" dirty="0">
                <a:solidFill>
                  <a:srgbClr val="FFFFFF"/>
                </a:solidFill>
              </a:rPr>
              <a:t>- B’s ghost = guilt</a:t>
            </a:r>
          </a:p>
          <a:p>
            <a:pPr algn="ctr"/>
            <a:r>
              <a:rPr lang="en-GB" sz="650" dirty="0">
                <a:solidFill>
                  <a:srgbClr val="FFFFFF"/>
                </a:solidFill>
              </a:rPr>
              <a:t>- Apparitions and prophecies</a:t>
            </a:r>
          </a:p>
          <a:p>
            <a:pPr algn="ctr"/>
            <a:r>
              <a:rPr lang="en-GB" sz="650" dirty="0">
                <a:solidFill>
                  <a:srgbClr val="FFFFFF"/>
                </a:solidFill>
              </a:rPr>
              <a:t>- LM’s bloody hands</a:t>
            </a:r>
          </a:p>
        </p:txBody>
      </p:sp>
      <p:sp>
        <p:nvSpPr>
          <p:cNvPr id="48" name="Rectangle 47"/>
          <p:cNvSpPr/>
          <p:nvPr/>
        </p:nvSpPr>
        <p:spPr>
          <a:xfrm>
            <a:off x="7163463" y="4088716"/>
            <a:ext cx="897732" cy="846062"/>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Fate vs Free Will</a:t>
            </a:r>
            <a:endParaRPr lang="en-GB" sz="650" b="1" dirty="0">
              <a:solidFill>
                <a:srgbClr val="FFFFFF"/>
              </a:solidFill>
            </a:endParaRPr>
          </a:p>
          <a:p>
            <a:pPr algn="ctr"/>
            <a:r>
              <a:rPr lang="en-GB" sz="650" dirty="0">
                <a:solidFill>
                  <a:srgbClr val="FFFFFF"/>
                </a:solidFill>
              </a:rPr>
              <a:t>- M’s choices?</a:t>
            </a:r>
          </a:p>
          <a:p>
            <a:pPr algn="ctr"/>
            <a:r>
              <a:rPr lang="en-GB" sz="650" dirty="0">
                <a:solidFill>
                  <a:srgbClr val="FFFFFF"/>
                </a:solidFill>
              </a:rPr>
              <a:t>- M doomed from the start?</a:t>
            </a:r>
          </a:p>
          <a:p>
            <a:pPr algn="ctr"/>
            <a:r>
              <a:rPr lang="en-GB" sz="650" dirty="0">
                <a:solidFill>
                  <a:srgbClr val="FFFFFF"/>
                </a:solidFill>
              </a:rPr>
              <a:t>- M believes his fate</a:t>
            </a:r>
            <a:br>
              <a:rPr lang="en-GB" sz="650" dirty="0">
                <a:solidFill>
                  <a:srgbClr val="FFFFFF"/>
                </a:solidFill>
              </a:rPr>
            </a:br>
            <a:r>
              <a:rPr lang="en-GB" sz="650" dirty="0">
                <a:solidFill>
                  <a:srgbClr val="FFFFFF"/>
                </a:solidFill>
              </a:rPr>
              <a:t>- B doesn’t act on prophecy</a:t>
            </a:r>
          </a:p>
          <a:p>
            <a:pPr algn="ctr"/>
            <a:r>
              <a:rPr lang="en-GB" sz="650" dirty="0">
                <a:solidFill>
                  <a:srgbClr val="FFFFFF"/>
                </a:solidFill>
              </a:rPr>
              <a:t>- </a:t>
            </a:r>
            <a:r>
              <a:rPr lang="en-GB" sz="542" dirty="0">
                <a:solidFill>
                  <a:srgbClr val="FFFFFF"/>
                </a:solidFill>
              </a:rPr>
              <a:t>M loses control of life</a:t>
            </a:r>
          </a:p>
        </p:txBody>
      </p:sp>
      <p:sp>
        <p:nvSpPr>
          <p:cNvPr id="49" name="Rectangle 48"/>
          <p:cNvSpPr/>
          <p:nvPr/>
        </p:nvSpPr>
        <p:spPr>
          <a:xfrm>
            <a:off x="8061195" y="4088716"/>
            <a:ext cx="897732" cy="846062"/>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rgbClr val="FFFFFF"/>
                </a:solidFill>
              </a:rPr>
              <a:t>Reality vs appearance</a:t>
            </a:r>
            <a:endParaRPr lang="en-GB" sz="433" b="1" dirty="0">
              <a:solidFill>
                <a:srgbClr val="FFFFFF"/>
              </a:solidFill>
            </a:endParaRPr>
          </a:p>
          <a:p>
            <a:pPr algn="ctr"/>
            <a:r>
              <a:rPr lang="en-GB" sz="650" dirty="0">
                <a:solidFill>
                  <a:srgbClr val="FFFFFF"/>
                </a:solidFill>
              </a:rPr>
              <a:t>- ‘Fair is foul’ </a:t>
            </a:r>
          </a:p>
          <a:p>
            <a:pPr algn="ctr"/>
            <a:r>
              <a:rPr lang="en-GB" sz="650" dirty="0">
                <a:solidFill>
                  <a:srgbClr val="FFFFFF"/>
                </a:solidFill>
              </a:rPr>
              <a:t>- </a:t>
            </a:r>
            <a:r>
              <a:rPr lang="en-GB" sz="542" dirty="0">
                <a:solidFill>
                  <a:srgbClr val="FFFFFF"/>
                </a:solidFill>
              </a:rPr>
              <a:t>Hiding true thoughts</a:t>
            </a:r>
          </a:p>
          <a:p>
            <a:pPr algn="ctr"/>
            <a:r>
              <a:rPr lang="en-GB" sz="650" dirty="0">
                <a:solidFill>
                  <a:srgbClr val="FFFFFF"/>
                </a:solidFill>
              </a:rPr>
              <a:t>- </a:t>
            </a:r>
            <a:r>
              <a:rPr lang="en-GB" sz="542" dirty="0">
                <a:solidFill>
                  <a:srgbClr val="FFFFFF"/>
                </a:solidFill>
              </a:rPr>
              <a:t>Harder to hide (LM)</a:t>
            </a:r>
          </a:p>
          <a:p>
            <a:pPr algn="ctr"/>
            <a:r>
              <a:rPr lang="en-GB" sz="650" dirty="0">
                <a:solidFill>
                  <a:srgbClr val="FFFFFF"/>
                </a:solidFill>
              </a:rPr>
              <a:t>- Too trusting of appearances? (D)</a:t>
            </a:r>
          </a:p>
          <a:p>
            <a:pPr algn="ctr"/>
            <a:r>
              <a:rPr lang="en-GB" sz="650" dirty="0">
                <a:solidFill>
                  <a:srgbClr val="FFFFFF"/>
                </a:solidFill>
              </a:rPr>
              <a:t>- Audience see ‘true’ characters</a:t>
            </a:r>
          </a:p>
        </p:txBody>
      </p:sp>
      <p:sp>
        <p:nvSpPr>
          <p:cNvPr id="50" name="Rectangle 49"/>
          <p:cNvSpPr/>
          <p:nvPr/>
        </p:nvSpPr>
        <p:spPr>
          <a:xfrm>
            <a:off x="6265730" y="4934778"/>
            <a:ext cx="897732" cy="846062"/>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Ambition</a:t>
            </a:r>
            <a:endParaRPr lang="en-GB" sz="650" b="1" dirty="0">
              <a:solidFill>
                <a:srgbClr val="FFFFFF"/>
              </a:solidFill>
            </a:endParaRPr>
          </a:p>
          <a:p>
            <a:pPr algn="ctr"/>
            <a:r>
              <a:rPr lang="en-GB" sz="650" dirty="0">
                <a:solidFill>
                  <a:srgbClr val="FFFFFF"/>
                </a:solidFill>
              </a:rPr>
              <a:t>- Motivates M &amp; LM </a:t>
            </a:r>
          </a:p>
          <a:p>
            <a:pPr algn="ctr"/>
            <a:r>
              <a:rPr lang="en-GB" sz="650" dirty="0">
                <a:solidFill>
                  <a:srgbClr val="FFFFFF"/>
                </a:solidFill>
              </a:rPr>
              <a:t>- M’s fatal flaw</a:t>
            </a:r>
          </a:p>
          <a:p>
            <a:pPr algn="ctr"/>
            <a:r>
              <a:rPr lang="en-GB" sz="650" dirty="0">
                <a:solidFill>
                  <a:srgbClr val="FFFFFF"/>
                </a:solidFill>
              </a:rPr>
              <a:t>- Corrupts M &amp; LM</a:t>
            </a:r>
          </a:p>
          <a:p>
            <a:pPr algn="ctr"/>
            <a:r>
              <a:rPr lang="en-GB" sz="650" dirty="0">
                <a:solidFill>
                  <a:srgbClr val="FFFFFF"/>
                </a:solidFill>
              </a:rPr>
              <a:t>- </a:t>
            </a:r>
            <a:r>
              <a:rPr lang="en-GB" sz="650" dirty="0" err="1">
                <a:solidFill>
                  <a:srgbClr val="FFFFFF"/>
                </a:solidFill>
              </a:rPr>
              <a:t>Macduff</a:t>
            </a:r>
            <a:r>
              <a:rPr lang="en-GB" sz="650" dirty="0">
                <a:solidFill>
                  <a:srgbClr val="FFFFFF"/>
                </a:solidFill>
              </a:rPr>
              <a:t> ambitious for Scotland</a:t>
            </a:r>
          </a:p>
          <a:p>
            <a:pPr algn="ctr"/>
            <a:r>
              <a:rPr lang="en-GB" sz="650" dirty="0">
                <a:solidFill>
                  <a:srgbClr val="FFFFFF"/>
                </a:solidFill>
              </a:rPr>
              <a:t>- </a:t>
            </a:r>
            <a:r>
              <a:rPr lang="en-GB" sz="650" dirty="0" err="1">
                <a:solidFill>
                  <a:srgbClr val="FFFFFF"/>
                </a:solidFill>
              </a:rPr>
              <a:t>Banquo</a:t>
            </a:r>
            <a:r>
              <a:rPr lang="en-GB" sz="650" dirty="0">
                <a:solidFill>
                  <a:srgbClr val="FFFFFF"/>
                </a:solidFill>
              </a:rPr>
              <a:t> doesn’t act on ambition</a:t>
            </a:r>
          </a:p>
        </p:txBody>
      </p:sp>
      <p:sp>
        <p:nvSpPr>
          <p:cNvPr id="51" name="Rectangle 50"/>
          <p:cNvSpPr/>
          <p:nvPr/>
        </p:nvSpPr>
        <p:spPr>
          <a:xfrm>
            <a:off x="7163463" y="4934778"/>
            <a:ext cx="897732" cy="846062"/>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Good </a:t>
            </a:r>
            <a:r>
              <a:rPr lang="en-GB" sz="758" b="1" dirty="0" err="1">
                <a:solidFill>
                  <a:srgbClr val="FFFFFF"/>
                </a:solidFill>
              </a:rPr>
              <a:t>vs</a:t>
            </a:r>
            <a:r>
              <a:rPr lang="en-GB" sz="758" b="1" dirty="0">
                <a:solidFill>
                  <a:srgbClr val="FFFFFF"/>
                </a:solidFill>
              </a:rPr>
              <a:t> Evil</a:t>
            </a:r>
            <a:endParaRPr lang="en-GB" sz="650" b="1" dirty="0">
              <a:solidFill>
                <a:srgbClr val="FFFFFF"/>
              </a:solidFill>
            </a:endParaRPr>
          </a:p>
          <a:p>
            <a:pPr algn="ctr"/>
            <a:r>
              <a:rPr lang="en-GB" sz="650" dirty="0">
                <a:solidFill>
                  <a:srgbClr val="FFFFFF"/>
                </a:solidFill>
              </a:rPr>
              <a:t>- M initially good</a:t>
            </a:r>
          </a:p>
          <a:p>
            <a:pPr algn="ctr"/>
            <a:r>
              <a:rPr lang="en-GB" sz="650" dirty="0">
                <a:solidFill>
                  <a:srgbClr val="FFFFFF"/>
                </a:solidFill>
              </a:rPr>
              <a:t>- Women = evil?</a:t>
            </a:r>
          </a:p>
          <a:p>
            <a:pPr algn="ctr"/>
            <a:r>
              <a:rPr lang="en-GB" sz="650" dirty="0">
                <a:solidFill>
                  <a:srgbClr val="FFFFFF"/>
                </a:solidFill>
              </a:rPr>
              <a:t>- Constant battle</a:t>
            </a:r>
          </a:p>
          <a:p>
            <a:pPr algn="ctr"/>
            <a:r>
              <a:rPr lang="en-GB" sz="650" dirty="0">
                <a:solidFill>
                  <a:srgbClr val="FFFFFF"/>
                </a:solidFill>
              </a:rPr>
              <a:t>- M overcome by evil desires</a:t>
            </a:r>
          </a:p>
          <a:p>
            <a:pPr algn="ctr"/>
            <a:r>
              <a:rPr lang="en-GB" sz="650" dirty="0">
                <a:solidFill>
                  <a:srgbClr val="FFFFFF"/>
                </a:solidFill>
              </a:rPr>
              <a:t>- Religious conflict (Heaven and Hell)</a:t>
            </a:r>
          </a:p>
        </p:txBody>
      </p:sp>
      <p:sp>
        <p:nvSpPr>
          <p:cNvPr id="52" name="Rectangle 51"/>
          <p:cNvSpPr/>
          <p:nvPr/>
        </p:nvSpPr>
        <p:spPr>
          <a:xfrm>
            <a:off x="8061195" y="4934778"/>
            <a:ext cx="897732" cy="846062"/>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FFFFF"/>
                </a:solidFill>
              </a:rPr>
              <a:t>Loyalty/Betrayal</a:t>
            </a:r>
            <a:endParaRPr lang="en-GB" sz="650" b="1" dirty="0">
              <a:solidFill>
                <a:srgbClr val="FFFFFF"/>
              </a:solidFill>
            </a:endParaRPr>
          </a:p>
          <a:p>
            <a:pPr algn="ctr"/>
            <a:r>
              <a:rPr lang="en-GB" sz="650" dirty="0">
                <a:solidFill>
                  <a:srgbClr val="FFFFFF"/>
                </a:solidFill>
              </a:rPr>
              <a:t>- B &amp; </a:t>
            </a:r>
            <a:r>
              <a:rPr lang="en-GB" sz="650" dirty="0" err="1">
                <a:solidFill>
                  <a:srgbClr val="FFFFFF"/>
                </a:solidFill>
              </a:rPr>
              <a:t>Macduff</a:t>
            </a:r>
            <a:r>
              <a:rPr lang="en-GB" sz="650" dirty="0">
                <a:solidFill>
                  <a:srgbClr val="FFFFFF"/>
                </a:solidFill>
              </a:rPr>
              <a:t> loyal</a:t>
            </a:r>
          </a:p>
          <a:p>
            <a:pPr algn="ctr"/>
            <a:r>
              <a:rPr lang="en-GB" sz="650" dirty="0">
                <a:solidFill>
                  <a:srgbClr val="FFFFFF"/>
                </a:solidFill>
              </a:rPr>
              <a:t>- M &amp; LM pretend to be loyal</a:t>
            </a:r>
          </a:p>
          <a:p>
            <a:pPr algn="ctr"/>
            <a:r>
              <a:rPr lang="en-GB" sz="650" dirty="0">
                <a:solidFill>
                  <a:srgbClr val="FFFFFF"/>
                </a:solidFill>
              </a:rPr>
              <a:t>- Loyalty to Scotland</a:t>
            </a:r>
          </a:p>
          <a:p>
            <a:pPr algn="ctr"/>
            <a:r>
              <a:rPr lang="en-GB" sz="650" dirty="0">
                <a:solidFill>
                  <a:srgbClr val="FFFFFF"/>
                </a:solidFill>
              </a:rPr>
              <a:t>- Betraying God </a:t>
            </a:r>
          </a:p>
          <a:p>
            <a:pPr algn="ctr"/>
            <a:r>
              <a:rPr lang="en-GB" sz="650" dirty="0">
                <a:solidFill>
                  <a:srgbClr val="FFFFFF"/>
                </a:solidFill>
              </a:rPr>
              <a:t>- Macbeth doesn’t earn loyalty as King</a:t>
            </a:r>
          </a:p>
        </p:txBody>
      </p:sp>
      <p:sp>
        <p:nvSpPr>
          <p:cNvPr id="53" name="Rectangle 52"/>
          <p:cNvSpPr/>
          <p:nvPr/>
        </p:nvSpPr>
        <p:spPr>
          <a:xfrm>
            <a:off x="6265077" y="1094171"/>
            <a:ext cx="1795465" cy="221017"/>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83" b="1" dirty="0">
                <a:solidFill>
                  <a:schemeClr val="bg1"/>
                </a:solidFill>
              </a:rPr>
              <a:t>Characters</a:t>
            </a:r>
            <a:endParaRPr lang="en-GB" sz="975" dirty="0">
              <a:solidFill>
                <a:schemeClr val="bg1"/>
              </a:solidFill>
            </a:endParaRPr>
          </a:p>
        </p:txBody>
      </p:sp>
      <p:sp>
        <p:nvSpPr>
          <p:cNvPr id="54" name="Rectangle 53"/>
          <p:cNvSpPr/>
          <p:nvPr/>
        </p:nvSpPr>
        <p:spPr>
          <a:xfrm>
            <a:off x="6266930" y="3937776"/>
            <a:ext cx="2693197" cy="149679"/>
          </a:xfrm>
          <a:prstGeom prst="rect">
            <a:avLst/>
          </a:prstGeom>
          <a:solidFill>
            <a:srgbClr val="000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75" b="1" dirty="0">
                <a:solidFill>
                  <a:srgbClr val="FFFFFF"/>
                </a:solidFill>
              </a:rPr>
              <a:t>Themes</a:t>
            </a:r>
            <a:endParaRPr lang="en-GB" sz="867" dirty="0">
              <a:solidFill>
                <a:srgbClr val="FFFFFF"/>
              </a:solidFill>
            </a:endParaRPr>
          </a:p>
        </p:txBody>
      </p:sp>
      <p:sp>
        <p:nvSpPr>
          <p:cNvPr id="55" name="TextBox 54"/>
          <p:cNvSpPr txBox="1"/>
          <p:nvPr/>
        </p:nvSpPr>
        <p:spPr>
          <a:xfrm>
            <a:off x="8060544" y="1047397"/>
            <a:ext cx="976061" cy="175754"/>
          </a:xfrm>
          <a:prstGeom prst="rect">
            <a:avLst/>
          </a:prstGeom>
          <a:noFill/>
        </p:spPr>
        <p:txBody>
          <a:bodyPr wrap="square" rtlCol="0">
            <a:spAutoFit/>
          </a:bodyPr>
          <a:lstStyle/>
          <a:p>
            <a:pPr algn="ctr"/>
            <a:r>
              <a:rPr lang="en-GB" sz="542" i="1" dirty="0">
                <a:solidFill>
                  <a:schemeClr val="tx2">
                    <a:lumMod val="75000"/>
                  </a:schemeClr>
                </a:solidFill>
              </a:rPr>
              <a:t>Unsex me here 1:5</a:t>
            </a:r>
          </a:p>
        </p:txBody>
      </p:sp>
      <p:sp>
        <p:nvSpPr>
          <p:cNvPr id="56" name="TextBox 55"/>
          <p:cNvSpPr txBox="1"/>
          <p:nvPr/>
        </p:nvSpPr>
        <p:spPr>
          <a:xfrm>
            <a:off x="7968514" y="1192670"/>
            <a:ext cx="1068743" cy="259174"/>
          </a:xfrm>
          <a:prstGeom prst="rect">
            <a:avLst/>
          </a:prstGeom>
          <a:noFill/>
        </p:spPr>
        <p:txBody>
          <a:bodyPr wrap="square" rtlCol="0">
            <a:spAutoFit/>
          </a:bodyPr>
          <a:lstStyle/>
          <a:p>
            <a:pPr algn="ctr"/>
            <a:r>
              <a:rPr lang="en-GB" sz="542" i="1" dirty="0">
                <a:solidFill>
                  <a:schemeClr val="tx2">
                    <a:lumMod val="75000"/>
                  </a:schemeClr>
                </a:solidFill>
              </a:rPr>
              <a:t>Look like the innocent flower, but be the serpent </a:t>
            </a:r>
            <a:r>
              <a:rPr lang="en-GB" sz="542" i="1" dirty="0" err="1">
                <a:solidFill>
                  <a:schemeClr val="tx2">
                    <a:lumMod val="75000"/>
                  </a:schemeClr>
                </a:solidFill>
              </a:rPr>
              <a:t>under’t</a:t>
            </a:r>
            <a:r>
              <a:rPr lang="en-GB" sz="542" i="1" dirty="0">
                <a:solidFill>
                  <a:schemeClr val="tx2">
                    <a:lumMod val="75000"/>
                  </a:schemeClr>
                </a:solidFill>
              </a:rPr>
              <a:t> 1:5</a:t>
            </a:r>
          </a:p>
        </p:txBody>
      </p:sp>
      <p:sp>
        <p:nvSpPr>
          <p:cNvPr id="57" name="TextBox 56"/>
          <p:cNvSpPr txBox="1"/>
          <p:nvPr/>
        </p:nvSpPr>
        <p:spPr>
          <a:xfrm>
            <a:off x="8061197" y="1437559"/>
            <a:ext cx="976061" cy="175754"/>
          </a:xfrm>
          <a:prstGeom prst="rect">
            <a:avLst/>
          </a:prstGeom>
          <a:noFill/>
        </p:spPr>
        <p:txBody>
          <a:bodyPr wrap="square" rtlCol="0">
            <a:spAutoFit/>
          </a:bodyPr>
          <a:lstStyle/>
          <a:p>
            <a:pPr algn="ctr"/>
            <a:r>
              <a:rPr lang="en-GB" sz="542" i="1" dirty="0" err="1">
                <a:solidFill>
                  <a:schemeClr val="tx2">
                    <a:lumMod val="75000"/>
                  </a:schemeClr>
                </a:solidFill>
              </a:rPr>
              <a:t>dash’d</a:t>
            </a:r>
            <a:r>
              <a:rPr lang="en-GB" sz="542" i="1" dirty="0">
                <a:solidFill>
                  <a:schemeClr val="tx2">
                    <a:lumMod val="75000"/>
                  </a:schemeClr>
                </a:solidFill>
              </a:rPr>
              <a:t> the brains out 1:7</a:t>
            </a:r>
          </a:p>
        </p:txBody>
      </p:sp>
      <p:sp>
        <p:nvSpPr>
          <p:cNvPr id="58" name="TextBox 57"/>
          <p:cNvSpPr txBox="1"/>
          <p:nvPr/>
        </p:nvSpPr>
        <p:spPr>
          <a:xfrm>
            <a:off x="8098023" y="1620943"/>
            <a:ext cx="976061" cy="259174"/>
          </a:xfrm>
          <a:prstGeom prst="rect">
            <a:avLst/>
          </a:prstGeom>
          <a:noFill/>
        </p:spPr>
        <p:txBody>
          <a:bodyPr wrap="square" rtlCol="0">
            <a:spAutoFit/>
          </a:bodyPr>
          <a:lstStyle/>
          <a:p>
            <a:pPr algn="ctr"/>
            <a:r>
              <a:rPr lang="is-IS" sz="542" i="1" dirty="0">
                <a:solidFill>
                  <a:schemeClr val="tx2">
                    <a:lumMod val="75000"/>
                  </a:schemeClr>
                </a:solidFill>
              </a:rPr>
              <a:t>…but I shame to wear a heart so white 2:2</a:t>
            </a:r>
            <a:endParaRPr lang="en-GB" sz="542" i="1" dirty="0">
              <a:solidFill>
                <a:schemeClr val="tx2">
                  <a:lumMod val="75000"/>
                </a:schemeClr>
              </a:solidFill>
            </a:endParaRPr>
          </a:p>
        </p:txBody>
      </p:sp>
      <p:sp>
        <p:nvSpPr>
          <p:cNvPr id="59" name="TextBox 58"/>
          <p:cNvSpPr txBox="1"/>
          <p:nvPr/>
        </p:nvSpPr>
        <p:spPr>
          <a:xfrm>
            <a:off x="8098758" y="1819442"/>
            <a:ext cx="976061" cy="259174"/>
          </a:xfrm>
          <a:prstGeom prst="rect">
            <a:avLst/>
          </a:prstGeom>
          <a:noFill/>
        </p:spPr>
        <p:txBody>
          <a:bodyPr wrap="square" rtlCol="0">
            <a:spAutoFit/>
          </a:bodyPr>
          <a:lstStyle/>
          <a:p>
            <a:pPr algn="ctr"/>
            <a:r>
              <a:rPr lang="en-GB" sz="542" i="1" dirty="0">
                <a:solidFill>
                  <a:schemeClr val="tx2">
                    <a:lumMod val="75000"/>
                  </a:schemeClr>
                </a:solidFill>
              </a:rPr>
              <a:t>Out, damned spot! out, I say! 5:1</a:t>
            </a:r>
          </a:p>
        </p:txBody>
      </p:sp>
      <p:sp>
        <p:nvSpPr>
          <p:cNvPr id="60" name="TextBox 59"/>
          <p:cNvSpPr txBox="1"/>
          <p:nvPr/>
        </p:nvSpPr>
        <p:spPr>
          <a:xfrm>
            <a:off x="8060544" y="2061117"/>
            <a:ext cx="976061" cy="259174"/>
          </a:xfrm>
          <a:prstGeom prst="rect">
            <a:avLst/>
          </a:prstGeom>
          <a:noFill/>
        </p:spPr>
        <p:txBody>
          <a:bodyPr wrap="square" rtlCol="0">
            <a:spAutoFit/>
          </a:bodyPr>
          <a:lstStyle/>
          <a:p>
            <a:pPr algn="ctr"/>
            <a:r>
              <a:rPr lang="en-GB" sz="542" i="1" dirty="0">
                <a:solidFill>
                  <a:schemeClr val="accent6">
                    <a:lumMod val="75000"/>
                  </a:schemeClr>
                </a:solidFill>
              </a:rPr>
              <a:t>Lesser than Macbeth, and greater 1:3</a:t>
            </a:r>
          </a:p>
        </p:txBody>
      </p:sp>
      <p:sp>
        <p:nvSpPr>
          <p:cNvPr id="61" name="TextBox 60"/>
          <p:cNvSpPr txBox="1"/>
          <p:nvPr/>
        </p:nvSpPr>
        <p:spPr>
          <a:xfrm>
            <a:off x="8061197" y="2253536"/>
            <a:ext cx="976061" cy="259174"/>
          </a:xfrm>
          <a:prstGeom prst="rect">
            <a:avLst/>
          </a:prstGeom>
          <a:noFill/>
        </p:spPr>
        <p:txBody>
          <a:bodyPr wrap="square" rtlCol="0">
            <a:spAutoFit/>
          </a:bodyPr>
          <a:lstStyle/>
          <a:p>
            <a:pPr algn="ctr"/>
            <a:r>
              <a:rPr lang="en-GB" sz="542" i="1" dirty="0">
                <a:solidFill>
                  <a:schemeClr val="accent6">
                    <a:lumMod val="75000"/>
                  </a:schemeClr>
                </a:solidFill>
              </a:rPr>
              <a:t>I fear thou </a:t>
            </a:r>
            <a:r>
              <a:rPr lang="en-GB" sz="542" i="1" dirty="0" err="1">
                <a:solidFill>
                  <a:schemeClr val="accent6">
                    <a:lumMod val="75000"/>
                  </a:schemeClr>
                </a:solidFill>
              </a:rPr>
              <a:t>play’dst</a:t>
            </a:r>
            <a:r>
              <a:rPr lang="en-GB" sz="542" i="1" dirty="0">
                <a:solidFill>
                  <a:schemeClr val="accent6">
                    <a:lumMod val="75000"/>
                  </a:schemeClr>
                </a:solidFill>
              </a:rPr>
              <a:t> most foully </a:t>
            </a:r>
            <a:r>
              <a:rPr lang="en-GB" sz="542" i="1" dirty="0" err="1">
                <a:solidFill>
                  <a:schemeClr val="accent6">
                    <a:lumMod val="75000"/>
                  </a:schemeClr>
                </a:solidFill>
              </a:rPr>
              <a:t>for’t</a:t>
            </a:r>
            <a:r>
              <a:rPr lang="en-GB" sz="542" i="1" dirty="0">
                <a:solidFill>
                  <a:schemeClr val="accent6">
                    <a:lumMod val="75000"/>
                  </a:schemeClr>
                </a:solidFill>
              </a:rPr>
              <a:t> 3:1</a:t>
            </a:r>
          </a:p>
        </p:txBody>
      </p:sp>
      <p:sp>
        <p:nvSpPr>
          <p:cNvPr id="62" name="TextBox 61"/>
          <p:cNvSpPr txBox="1"/>
          <p:nvPr/>
        </p:nvSpPr>
        <p:spPr>
          <a:xfrm>
            <a:off x="8099414" y="2459560"/>
            <a:ext cx="874242" cy="259174"/>
          </a:xfrm>
          <a:prstGeom prst="rect">
            <a:avLst/>
          </a:prstGeom>
          <a:noFill/>
        </p:spPr>
        <p:txBody>
          <a:bodyPr wrap="square" rtlCol="0">
            <a:spAutoFit/>
          </a:bodyPr>
          <a:lstStyle/>
          <a:p>
            <a:pPr algn="ctr"/>
            <a:r>
              <a:rPr lang="en-GB" sz="542" i="1" dirty="0">
                <a:solidFill>
                  <a:schemeClr val="accent6">
                    <a:lumMod val="75000"/>
                  </a:schemeClr>
                </a:solidFill>
              </a:rPr>
              <a:t>Our fears in </a:t>
            </a:r>
            <a:r>
              <a:rPr lang="en-GB" sz="542" i="1" dirty="0" err="1">
                <a:solidFill>
                  <a:schemeClr val="accent6">
                    <a:lumMod val="75000"/>
                  </a:schemeClr>
                </a:solidFill>
              </a:rPr>
              <a:t>Banquo</a:t>
            </a:r>
            <a:r>
              <a:rPr lang="en-GB" sz="542" i="1" dirty="0">
                <a:solidFill>
                  <a:schemeClr val="accent6">
                    <a:lumMod val="75000"/>
                  </a:schemeClr>
                </a:solidFill>
              </a:rPr>
              <a:t> stick deep 3:1 </a:t>
            </a:r>
          </a:p>
        </p:txBody>
      </p:sp>
      <p:sp>
        <p:nvSpPr>
          <p:cNvPr id="63" name="TextBox 62"/>
          <p:cNvSpPr txBox="1"/>
          <p:nvPr/>
        </p:nvSpPr>
        <p:spPr>
          <a:xfrm>
            <a:off x="7997937" y="2638500"/>
            <a:ext cx="1068089" cy="175754"/>
          </a:xfrm>
          <a:prstGeom prst="rect">
            <a:avLst/>
          </a:prstGeom>
          <a:noFill/>
        </p:spPr>
        <p:txBody>
          <a:bodyPr wrap="square" rtlCol="0">
            <a:spAutoFit/>
          </a:bodyPr>
          <a:lstStyle/>
          <a:p>
            <a:pPr algn="ctr"/>
            <a:r>
              <a:rPr lang="en-GB" sz="542" i="1" dirty="0">
                <a:solidFill>
                  <a:schemeClr val="accent6">
                    <a:lumMod val="75000"/>
                  </a:schemeClr>
                </a:solidFill>
              </a:rPr>
              <a:t>Take any shape but that  3:4</a:t>
            </a:r>
          </a:p>
        </p:txBody>
      </p:sp>
      <p:sp>
        <p:nvSpPr>
          <p:cNvPr id="64" name="TextBox 63"/>
          <p:cNvSpPr txBox="1"/>
          <p:nvPr/>
        </p:nvSpPr>
        <p:spPr>
          <a:xfrm>
            <a:off x="8098758" y="2800118"/>
            <a:ext cx="976061" cy="259174"/>
          </a:xfrm>
          <a:prstGeom prst="rect">
            <a:avLst/>
          </a:prstGeom>
          <a:noFill/>
        </p:spPr>
        <p:txBody>
          <a:bodyPr wrap="square" rtlCol="0">
            <a:spAutoFit/>
          </a:bodyPr>
          <a:lstStyle/>
          <a:p>
            <a:pPr algn="ctr"/>
            <a:r>
              <a:rPr lang="en-GB" sz="542" i="1" dirty="0">
                <a:solidFill>
                  <a:schemeClr val="accent6">
                    <a:lumMod val="75000"/>
                  </a:schemeClr>
                </a:solidFill>
              </a:rPr>
              <a:t>blood-</a:t>
            </a:r>
            <a:r>
              <a:rPr lang="en-GB" sz="542" i="1" dirty="0" err="1">
                <a:solidFill>
                  <a:schemeClr val="accent6">
                    <a:lumMod val="75000"/>
                  </a:schemeClr>
                </a:solidFill>
              </a:rPr>
              <a:t>bolter’d</a:t>
            </a:r>
            <a:r>
              <a:rPr lang="en-GB" sz="542" i="1" dirty="0">
                <a:solidFill>
                  <a:schemeClr val="accent6">
                    <a:lumMod val="75000"/>
                  </a:schemeClr>
                </a:solidFill>
              </a:rPr>
              <a:t> </a:t>
            </a:r>
            <a:r>
              <a:rPr lang="en-GB" sz="542" i="1" dirty="0" err="1">
                <a:solidFill>
                  <a:schemeClr val="accent6">
                    <a:lumMod val="75000"/>
                  </a:schemeClr>
                </a:solidFill>
              </a:rPr>
              <a:t>Banquo</a:t>
            </a:r>
            <a:r>
              <a:rPr lang="en-GB" sz="542" i="1" dirty="0">
                <a:solidFill>
                  <a:schemeClr val="accent6">
                    <a:lumMod val="75000"/>
                  </a:schemeClr>
                </a:solidFill>
              </a:rPr>
              <a:t> smiles upon me 4:1</a:t>
            </a:r>
          </a:p>
        </p:txBody>
      </p:sp>
      <p:sp>
        <p:nvSpPr>
          <p:cNvPr id="65" name="TextBox 64"/>
          <p:cNvSpPr txBox="1"/>
          <p:nvPr/>
        </p:nvSpPr>
        <p:spPr>
          <a:xfrm>
            <a:off x="8001172" y="3010986"/>
            <a:ext cx="1068742" cy="259174"/>
          </a:xfrm>
          <a:prstGeom prst="rect">
            <a:avLst/>
          </a:prstGeom>
          <a:noFill/>
        </p:spPr>
        <p:txBody>
          <a:bodyPr wrap="square" rtlCol="0">
            <a:spAutoFit/>
          </a:bodyPr>
          <a:lstStyle/>
          <a:p>
            <a:pPr algn="ctr"/>
            <a:r>
              <a:rPr lang="en-GB" sz="542" i="1" dirty="0">
                <a:solidFill>
                  <a:schemeClr val="accent5">
                    <a:lumMod val="75000"/>
                  </a:schemeClr>
                </a:solidFill>
              </a:rPr>
              <a:t>The repetition, in a woman’s ear, would murder as it fell 2:3</a:t>
            </a:r>
          </a:p>
        </p:txBody>
      </p:sp>
      <p:sp>
        <p:nvSpPr>
          <p:cNvPr id="66" name="TextBox 65"/>
          <p:cNvSpPr txBox="1"/>
          <p:nvPr/>
        </p:nvSpPr>
        <p:spPr>
          <a:xfrm>
            <a:off x="8061851" y="3196619"/>
            <a:ext cx="976061" cy="175754"/>
          </a:xfrm>
          <a:prstGeom prst="rect">
            <a:avLst/>
          </a:prstGeom>
          <a:noFill/>
        </p:spPr>
        <p:txBody>
          <a:bodyPr wrap="square" rtlCol="0">
            <a:spAutoFit/>
          </a:bodyPr>
          <a:lstStyle/>
          <a:p>
            <a:pPr algn="ctr"/>
            <a:r>
              <a:rPr lang="en-GB" sz="542" i="1" dirty="0">
                <a:solidFill>
                  <a:schemeClr val="accent5">
                    <a:lumMod val="75000"/>
                  </a:schemeClr>
                </a:solidFill>
              </a:rPr>
              <a:t>No, cousin, I’ll to Fife 2:4 </a:t>
            </a:r>
          </a:p>
        </p:txBody>
      </p:sp>
      <p:sp>
        <p:nvSpPr>
          <p:cNvPr id="67" name="TextBox 66"/>
          <p:cNvSpPr txBox="1"/>
          <p:nvPr/>
        </p:nvSpPr>
        <p:spPr>
          <a:xfrm>
            <a:off x="8061851" y="3320651"/>
            <a:ext cx="976061" cy="259174"/>
          </a:xfrm>
          <a:prstGeom prst="rect">
            <a:avLst/>
          </a:prstGeom>
          <a:noFill/>
        </p:spPr>
        <p:txBody>
          <a:bodyPr wrap="square" rtlCol="0">
            <a:spAutoFit/>
          </a:bodyPr>
          <a:lstStyle/>
          <a:p>
            <a:pPr algn="ctr"/>
            <a:r>
              <a:rPr lang="is-IS" sz="542" i="1" dirty="0">
                <a:solidFill>
                  <a:schemeClr val="accent5">
                    <a:lumMod val="75000"/>
                  </a:schemeClr>
                </a:solidFill>
              </a:rPr>
              <a:t>…to do harm is often laudable 4:2 (LM)</a:t>
            </a:r>
            <a:endParaRPr lang="en-GB" sz="542" i="1" dirty="0">
              <a:solidFill>
                <a:schemeClr val="accent5">
                  <a:lumMod val="75000"/>
                </a:schemeClr>
              </a:solidFill>
            </a:endParaRPr>
          </a:p>
        </p:txBody>
      </p:sp>
      <p:sp>
        <p:nvSpPr>
          <p:cNvPr id="68" name="TextBox 67"/>
          <p:cNvSpPr txBox="1"/>
          <p:nvPr/>
        </p:nvSpPr>
        <p:spPr>
          <a:xfrm>
            <a:off x="8098676" y="3524568"/>
            <a:ext cx="976061" cy="259174"/>
          </a:xfrm>
          <a:prstGeom prst="rect">
            <a:avLst/>
          </a:prstGeom>
          <a:noFill/>
        </p:spPr>
        <p:txBody>
          <a:bodyPr wrap="square" rtlCol="0">
            <a:spAutoFit/>
          </a:bodyPr>
          <a:lstStyle/>
          <a:p>
            <a:pPr algn="ctr"/>
            <a:r>
              <a:rPr lang="en-GB" sz="542" i="1" dirty="0">
                <a:solidFill>
                  <a:schemeClr val="accent5">
                    <a:lumMod val="75000"/>
                  </a:schemeClr>
                </a:solidFill>
              </a:rPr>
              <a:t>But I must also feel it as a man 4:3</a:t>
            </a:r>
          </a:p>
        </p:txBody>
      </p:sp>
      <p:sp>
        <p:nvSpPr>
          <p:cNvPr id="69" name="TextBox 68"/>
          <p:cNvSpPr txBox="1"/>
          <p:nvPr/>
        </p:nvSpPr>
        <p:spPr>
          <a:xfrm>
            <a:off x="8099413" y="3695689"/>
            <a:ext cx="976061" cy="259174"/>
          </a:xfrm>
          <a:prstGeom prst="rect">
            <a:avLst/>
          </a:prstGeom>
          <a:noFill/>
        </p:spPr>
        <p:txBody>
          <a:bodyPr wrap="square" rtlCol="0">
            <a:spAutoFit/>
          </a:bodyPr>
          <a:lstStyle/>
          <a:p>
            <a:pPr algn="ctr"/>
            <a:r>
              <a:rPr lang="is-IS" sz="542" i="1" dirty="0">
                <a:solidFill>
                  <a:schemeClr val="accent5">
                    <a:lumMod val="75000"/>
                  </a:schemeClr>
                </a:solidFill>
              </a:rPr>
              <a:t>…from his mother’s womb untimely ripped 5:8</a:t>
            </a:r>
            <a:endParaRPr lang="en-GB" sz="542" i="1" dirty="0">
              <a:solidFill>
                <a:schemeClr val="accent5">
                  <a:lumMod val="75000"/>
                </a:schemeClr>
              </a:solidFill>
            </a:endParaRPr>
          </a:p>
        </p:txBody>
      </p:sp>
      <p:sp>
        <p:nvSpPr>
          <p:cNvPr id="70" name="TextBox 69"/>
          <p:cNvSpPr txBox="1"/>
          <p:nvPr/>
        </p:nvSpPr>
        <p:spPr>
          <a:xfrm>
            <a:off x="5298317" y="1005514"/>
            <a:ext cx="976061" cy="259174"/>
          </a:xfrm>
          <a:prstGeom prst="rect">
            <a:avLst/>
          </a:prstGeom>
          <a:noFill/>
        </p:spPr>
        <p:txBody>
          <a:bodyPr wrap="square" rtlCol="0">
            <a:spAutoFit/>
          </a:bodyPr>
          <a:lstStyle/>
          <a:p>
            <a:pPr algn="ctr"/>
            <a:r>
              <a:rPr lang="en-GB" sz="542" i="1" dirty="0">
                <a:solidFill>
                  <a:schemeClr val="accent2">
                    <a:lumMod val="75000"/>
                  </a:schemeClr>
                </a:solidFill>
              </a:rPr>
              <a:t>So foul and fair a day I have not seen 1:3</a:t>
            </a:r>
          </a:p>
        </p:txBody>
      </p:sp>
      <p:sp>
        <p:nvSpPr>
          <p:cNvPr id="71" name="TextBox 70"/>
          <p:cNvSpPr txBox="1"/>
          <p:nvPr/>
        </p:nvSpPr>
        <p:spPr>
          <a:xfrm>
            <a:off x="5298970" y="1197176"/>
            <a:ext cx="976061" cy="259174"/>
          </a:xfrm>
          <a:prstGeom prst="rect">
            <a:avLst/>
          </a:prstGeom>
          <a:noFill/>
        </p:spPr>
        <p:txBody>
          <a:bodyPr wrap="square" rtlCol="0">
            <a:spAutoFit/>
          </a:bodyPr>
          <a:lstStyle/>
          <a:p>
            <a:pPr algn="ctr"/>
            <a:r>
              <a:rPr lang="en-GB" sz="542" i="1" dirty="0">
                <a:solidFill>
                  <a:schemeClr val="accent2">
                    <a:lumMod val="75000"/>
                  </a:schemeClr>
                </a:solidFill>
              </a:rPr>
              <a:t>art thou but a dagger of the mind 2:1</a:t>
            </a:r>
          </a:p>
        </p:txBody>
      </p:sp>
      <p:sp>
        <p:nvSpPr>
          <p:cNvPr id="72" name="TextBox 71"/>
          <p:cNvSpPr txBox="1"/>
          <p:nvPr/>
        </p:nvSpPr>
        <p:spPr>
          <a:xfrm>
            <a:off x="5278348" y="1375256"/>
            <a:ext cx="976061" cy="259174"/>
          </a:xfrm>
          <a:prstGeom prst="rect">
            <a:avLst/>
          </a:prstGeom>
          <a:noFill/>
        </p:spPr>
        <p:txBody>
          <a:bodyPr wrap="square" rtlCol="0">
            <a:spAutoFit/>
          </a:bodyPr>
          <a:lstStyle/>
          <a:p>
            <a:pPr algn="ctr"/>
            <a:r>
              <a:rPr lang="en-GB" sz="542" i="1" dirty="0">
                <a:solidFill>
                  <a:schemeClr val="accent2">
                    <a:lumMod val="75000"/>
                  </a:schemeClr>
                </a:solidFill>
              </a:rPr>
              <a:t>O, full of Scorpions is my mind, dear wife! 3:2</a:t>
            </a:r>
          </a:p>
        </p:txBody>
      </p:sp>
      <p:sp>
        <p:nvSpPr>
          <p:cNvPr id="73" name="TextBox 72"/>
          <p:cNvSpPr txBox="1"/>
          <p:nvPr/>
        </p:nvSpPr>
        <p:spPr>
          <a:xfrm>
            <a:off x="5106840" y="1594176"/>
            <a:ext cx="1205016" cy="175754"/>
          </a:xfrm>
          <a:prstGeom prst="rect">
            <a:avLst/>
          </a:prstGeom>
          <a:noFill/>
        </p:spPr>
        <p:txBody>
          <a:bodyPr wrap="square" rtlCol="0">
            <a:spAutoFit/>
          </a:bodyPr>
          <a:lstStyle/>
          <a:p>
            <a:pPr algn="ctr"/>
            <a:r>
              <a:rPr lang="en-GB" sz="542" i="1" dirty="0">
                <a:solidFill>
                  <a:schemeClr val="accent2">
                    <a:lumMod val="75000"/>
                  </a:schemeClr>
                </a:solidFill>
              </a:rPr>
              <a:t>I am in blood </a:t>
            </a:r>
            <a:r>
              <a:rPr lang="en-GB" sz="542" i="1" dirty="0" err="1">
                <a:solidFill>
                  <a:schemeClr val="accent2">
                    <a:lumMod val="75000"/>
                  </a:schemeClr>
                </a:solidFill>
              </a:rPr>
              <a:t>stepp’d</a:t>
            </a:r>
            <a:r>
              <a:rPr lang="en-GB" sz="542" i="1" dirty="0">
                <a:solidFill>
                  <a:schemeClr val="accent2">
                    <a:lumMod val="75000"/>
                  </a:schemeClr>
                </a:solidFill>
              </a:rPr>
              <a:t> in so far </a:t>
            </a:r>
            <a:r>
              <a:rPr lang="is-IS" sz="542" i="1" dirty="0">
                <a:solidFill>
                  <a:schemeClr val="accent2">
                    <a:lumMod val="75000"/>
                  </a:schemeClr>
                </a:solidFill>
              </a:rPr>
              <a:t>…3:4</a:t>
            </a:r>
            <a:endParaRPr lang="en-GB" sz="542" i="1" dirty="0">
              <a:solidFill>
                <a:schemeClr val="accent2">
                  <a:lumMod val="75000"/>
                </a:schemeClr>
              </a:solidFill>
            </a:endParaRPr>
          </a:p>
        </p:txBody>
      </p:sp>
      <p:sp>
        <p:nvSpPr>
          <p:cNvPr id="74" name="TextBox 73"/>
          <p:cNvSpPr txBox="1"/>
          <p:nvPr/>
        </p:nvSpPr>
        <p:spPr>
          <a:xfrm>
            <a:off x="5336533" y="1744159"/>
            <a:ext cx="976061" cy="259174"/>
          </a:xfrm>
          <a:prstGeom prst="rect">
            <a:avLst/>
          </a:prstGeom>
          <a:noFill/>
        </p:spPr>
        <p:txBody>
          <a:bodyPr wrap="square" rtlCol="0">
            <a:spAutoFit/>
          </a:bodyPr>
          <a:lstStyle/>
          <a:p>
            <a:pPr algn="ctr"/>
            <a:r>
              <a:rPr lang="en-GB" sz="542" i="1" dirty="0">
                <a:solidFill>
                  <a:schemeClr val="accent2">
                    <a:lumMod val="75000"/>
                  </a:schemeClr>
                </a:solidFill>
              </a:rPr>
              <a:t>Life’s but a walking shadow, a poor player</a:t>
            </a:r>
            <a:r>
              <a:rPr lang="is-IS" sz="542" i="1" dirty="0">
                <a:solidFill>
                  <a:schemeClr val="accent2">
                    <a:lumMod val="75000"/>
                  </a:schemeClr>
                </a:solidFill>
              </a:rPr>
              <a:t>… 5:5</a:t>
            </a:r>
            <a:endParaRPr lang="en-GB" sz="542" i="1" dirty="0">
              <a:solidFill>
                <a:schemeClr val="accent2">
                  <a:lumMod val="75000"/>
                </a:schemeClr>
              </a:solidFill>
            </a:endParaRPr>
          </a:p>
        </p:txBody>
      </p:sp>
      <p:sp>
        <p:nvSpPr>
          <p:cNvPr id="75" name="TextBox 74"/>
          <p:cNvSpPr txBox="1"/>
          <p:nvPr/>
        </p:nvSpPr>
        <p:spPr>
          <a:xfrm>
            <a:off x="5239616" y="1980817"/>
            <a:ext cx="1042023" cy="175754"/>
          </a:xfrm>
          <a:prstGeom prst="rect">
            <a:avLst/>
          </a:prstGeom>
          <a:noFill/>
        </p:spPr>
        <p:txBody>
          <a:bodyPr wrap="square" rtlCol="0">
            <a:spAutoFit/>
          </a:bodyPr>
          <a:lstStyle/>
          <a:p>
            <a:pPr algn="ctr"/>
            <a:r>
              <a:rPr lang="en-GB" sz="542" i="1" dirty="0">
                <a:solidFill>
                  <a:schemeClr val="accent3">
                    <a:lumMod val="75000"/>
                  </a:schemeClr>
                </a:solidFill>
              </a:rPr>
              <a:t>Fair is foul, and foul is fair 1:1</a:t>
            </a:r>
          </a:p>
        </p:txBody>
      </p:sp>
      <p:sp>
        <p:nvSpPr>
          <p:cNvPr id="76" name="TextBox 75"/>
          <p:cNvSpPr txBox="1"/>
          <p:nvPr/>
        </p:nvSpPr>
        <p:spPr>
          <a:xfrm>
            <a:off x="5242251" y="2088316"/>
            <a:ext cx="976061" cy="259174"/>
          </a:xfrm>
          <a:prstGeom prst="rect">
            <a:avLst/>
          </a:prstGeom>
          <a:noFill/>
        </p:spPr>
        <p:txBody>
          <a:bodyPr wrap="square" rtlCol="0">
            <a:spAutoFit/>
          </a:bodyPr>
          <a:lstStyle/>
          <a:p>
            <a:pPr algn="ctr"/>
            <a:r>
              <a:rPr lang="en-GB" sz="542" i="1" dirty="0">
                <a:solidFill>
                  <a:schemeClr val="accent3">
                    <a:lumMod val="75000"/>
                  </a:schemeClr>
                </a:solidFill>
              </a:rPr>
              <a:t>You secret, black, and midnight hags! 4:1</a:t>
            </a:r>
          </a:p>
        </p:txBody>
      </p:sp>
      <p:sp>
        <p:nvSpPr>
          <p:cNvPr id="77" name="TextBox 76"/>
          <p:cNvSpPr txBox="1"/>
          <p:nvPr/>
        </p:nvSpPr>
        <p:spPr>
          <a:xfrm>
            <a:off x="5214231" y="2291891"/>
            <a:ext cx="976061" cy="259174"/>
          </a:xfrm>
          <a:prstGeom prst="rect">
            <a:avLst/>
          </a:prstGeom>
          <a:noFill/>
        </p:spPr>
        <p:txBody>
          <a:bodyPr wrap="square" rtlCol="0">
            <a:spAutoFit/>
          </a:bodyPr>
          <a:lstStyle/>
          <a:p>
            <a:pPr algn="ctr"/>
            <a:r>
              <a:rPr lang="en-GB" sz="542" i="1" dirty="0">
                <a:solidFill>
                  <a:schemeClr val="accent3">
                    <a:lumMod val="75000"/>
                  </a:schemeClr>
                </a:solidFill>
              </a:rPr>
              <a:t>Loves for his own ends, not for you 3:5</a:t>
            </a:r>
          </a:p>
        </p:txBody>
      </p:sp>
      <p:sp>
        <p:nvSpPr>
          <p:cNvPr id="78" name="TextBox 77"/>
          <p:cNvSpPr txBox="1"/>
          <p:nvPr/>
        </p:nvSpPr>
        <p:spPr>
          <a:xfrm>
            <a:off x="5217515" y="2501204"/>
            <a:ext cx="976061" cy="259174"/>
          </a:xfrm>
          <a:prstGeom prst="rect">
            <a:avLst/>
          </a:prstGeom>
          <a:noFill/>
        </p:spPr>
        <p:txBody>
          <a:bodyPr wrap="square" rtlCol="0">
            <a:spAutoFit/>
          </a:bodyPr>
          <a:lstStyle/>
          <a:p>
            <a:pPr algn="ctr"/>
            <a:r>
              <a:rPr lang="en-GB" sz="542" i="1" dirty="0">
                <a:solidFill>
                  <a:schemeClr val="accent3">
                    <a:lumMod val="75000"/>
                  </a:schemeClr>
                </a:solidFill>
              </a:rPr>
              <a:t>I conjure you</a:t>
            </a:r>
            <a:r>
              <a:rPr lang="is-IS" sz="542" i="1" dirty="0">
                <a:solidFill>
                  <a:schemeClr val="accent3">
                    <a:lumMod val="75000"/>
                  </a:schemeClr>
                </a:solidFill>
              </a:rPr>
              <a:t>…answer me to what I ask you 4:1</a:t>
            </a:r>
            <a:endParaRPr lang="en-GB" sz="542" i="1" dirty="0">
              <a:solidFill>
                <a:schemeClr val="accent3">
                  <a:lumMod val="75000"/>
                </a:schemeClr>
              </a:solidFill>
            </a:endParaRPr>
          </a:p>
        </p:txBody>
      </p:sp>
      <p:sp>
        <p:nvSpPr>
          <p:cNvPr id="79" name="TextBox 78"/>
          <p:cNvSpPr txBox="1"/>
          <p:nvPr/>
        </p:nvSpPr>
        <p:spPr>
          <a:xfrm>
            <a:off x="5276015" y="2712312"/>
            <a:ext cx="976061" cy="259174"/>
          </a:xfrm>
          <a:prstGeom prst="rect">
            <a:avLst/>
          </a:prstGeom>
          <a:noFill/>
        </p:spPr>
        <p:txBody>
          <a:bodyPr wrap="square" rtlCol="0">
            <a:spAutoFit/>
          </a:bodyPr>
          <a:lstStyle/>
          <a:p>
            <a:pPr algn="ctr"/>
            <a:r>
              <a:rPr lang="en-GB" sz="542" i="1" dirty="0">
                <a:solidFill>
                  <a:schemeClr val="accent3">
                    <a:lumMod val="75000"/>
                  </a:schemeClr>
                </a:solidFill>
              </a:rPr>
              <a:t>Stay, you imperfect speakers, tell me more 1:3</a:t>
            </a:r>
          </a:p>
        </p:txBody>
      </p:sp>
      <p:sp>
        <p:nvSpPr>
          <p:cNvPr id="80" name="TextBox 79"/>
          <p:cNvSpPr txBox="1"/>
          <p:nvPr/>
        </p:nvSpPr>
        <p:spPr>
          <a:xfrm>
            <a:off x="5141650" y="2928035"/>
            <a:ext cx="1091352" cy="175754"/>
          </a:xfrm>
          <a:prstGeom prst="rect">
            <a:avLst/>
          </a:prstGeom>
          <a:noFill/>
        </p:spPr>
        <p:txBody>
          <a:bodyPr wrap="square" rtlCol="0">
            <a:spAutoFit/>
          </a:bodyPr>
          <a:lstStyle/>
          <a:p>
            <a:pPr algn="ctr"/>
            <a:r>
              <a:rPr lang="en-GB" sz="542" i="1" dirty="0">
                <a:solidFill>
                  <a:schemeClr val="accent4">
                    <a:lumMod val="75000"/>
                  </a:schemeClr>
                </a:solidFill>
              </a:rPr>
              <a:t>I have begun to plant thee 1:4</a:t>
            </a:r>
          </a:p>
        </p:txBody>
      </p:sp>
      <p:sp>
        <p:nvSpPr>
          <p:cNvPr id="81" name="TextBox 80"/>
          <p:cNvSpPr txBox="1"/>
          <p:nvPr/>
        </p:nvSpPr>
        <p:spPr>
          <a:xfrm>
            <a:off x="5298234" y="3043625"/>
            <a:ext cx="976061" cy="259174"/>
          </a:xfrm>
          <a:prstGeom prst="rect">
            <a:avLst/>
          </a:prstGeom>
          <a:noFill/>
        </p:spPr>
        <p:txBody>
          <a:bodyPr wrap="square" rtlCol="0">
            <a:spAutoFit/>
          </a:bodyPr>
          <a:lstStyle/>
          <a:p>
            <a:pPr algn="ctr"/>
            <a:r>
              <a:rPr lang="en-GB" sz="542" i="1" dirty="0">
                <a:solidFill>
                  <a:schemeClr val="accent4">
                    <a:lumMod val="75000"/>
                  </a:schemeClr>
                </a:solidFill>
              </a:rPr>
              <a:t>whom I built absolute trust 1:4</a:t>
            </a:r>
          </a:p>
        </p:txBody>
      </p:sp>
      <p:sp>
        <p:nvSpPr>
          <p:cNvPr id="82" name="TextBox 81"/>
          <p:cNvSpPr txBox="1"/>
          <p:nvPr/>
        </p:nvSpPr>
        <p:spPr>
          <a:xfrm>
            <a:off x="5182289" y="3208725"/>
            <a:ext cx="1092004" cy="259174"/>
          </a:xfrm>
          <a:prstGeom prst="rect">
            <a:avLst/>
          </a:prstGeom>
          <a:noFill/>
        </p:spPr>
        <p:txBody>
          <a:bodyPr wrap="square" rtlCol="0">
            <a:spAutoFit/>
          </a:bodyPr>
          <a:lstStyle/>
          <a:p>
            <a:pPr algn="ctr"/>
            <a:r>
              <a:rPr lang="en-GB" sz="542" i="1" dirty="0">
                <a:solidFill>
                  <a:schemeClr val="accent4">
                    <a:lumMod val="75000"/>
                  </a:schemeClr>
                </a:solidFill>
              </a:rPr>
              <a:t>That summons thee to heaven or to hell 2:1</a:t>
            </a:r>
          </a:p>
        </p:txBody>
      </p:sp>
      <p:sp>
        <p:nvSpPr>
          <p:cNvPr id="83" name="TextBox 82"/>
          <p:cNvSpPr txBox="1"/>
          <p:nvPr/>
        </p:nvSpPr>
        <p:spPr>
          <a:xfrm>
            <a:off x="5106841" y="3425930"/>
            <a:ext cx="1240236" cy="259174"/>
          </a:xfrm>
          <a:prstGeom prst="rect">
            <a:avLst/>
          </a:prstGeom>
          <a:noFill/>
        </p:spPr>
        <p:txBody>
          <a:bodyPr wrap="square" rtlCol="0">
            <a:spAutoFit/>
          </a:bodyPr>
          <a:lstStyle/>
          <a:p>
            <a:pPr algn="ctr"/>
            <a:r>
              <a:rPr lang="en-GB" sz="542" i="1" dirty="0">
                <a:solidFill>
                  <a:schemeClr val="accent4">
                    <a:lumMod val="75000"/>
                  </a:schemeClr>
                </a:solidFill>
              </a:rPr>
              <a:t>broke </a:t>
            </a:r>
            <a:r>
              <a:rPr lang="en-GB" sz="542" i="1" dirty="0" err="1">
                <a:solidFill>
                  <a:schemeClr val="accent4">
                    <a:lumMod val="75000"/>
                  </a:schemeClr>
                </a:solidFill>
              </a:rPr>
              <a:t>ope</a:t>
            </a:r>
            <a:r>
              <a:rPr lang="en-GB" sz="542" i="1" dirty="0">
                <a:solidFill>
                  <a:schemeClr val="accent4">
                    <a:lumMod val="75000"/>
                  </a:schemeClr>
                </a:solidFill>
              </a:rPr>
              <a:t> The Lord’s anointed temple 2:3</a:t>
            </a:r>
          </a:p>
        </p:txBody>
      </p:sp>
      <p:sp>
        <p:nvSpPr>
          <p:cNvPr id="84" name="TextBox 83"/>
          <p:cNvSpPr txBox="1"/>
          <p:nvPr/>
        </p:nvSpPr>
        <p:spPr>
          <a:xfrm>
            <a:off x="5166454" y="3629764"/>
            <a:ext cx="1039011" cy="259174"/>
          </a:xfrm>
          <a:prstGeom prst="rect">
            <a:avLst/>
          </a:prstGeom>
          <a:noFill/>
        </p:spPr>
        <p:txBody>
          <a:bodyPr wrap="square" rtlCol="0">
            <a:spAutoFit/>
          </a:bodyPr>
          <a:lstStyle/>
          <a:p>
            <a:pPr algn="ctr"/>
            <a:r>
              <a:rPr lang="en-GB" sz="542" i="1" dirty="0">
                <a:solidFill>
                  <a:schemeClr val="accent4">
                    <a:lumMod val="75000"/>
                  </a:schemeClr>
                </a:solidFill>
              </a:rPr>
              <a:t>After life’s fitful fever he sleeps well 3:2</a:t>
            </a:r>
          </a:p>
        </p:txBody>
      </p:sp>
      <p:sp>
        <p:nvSpPr>
          <p:cNvPr id="6" name="TextBox 5"/>
          <p:cNvSpPr txBox="1"/>
          <p:nvPr/>
        </p:nvSpPr>
        <p:spPr>
          <a:xfrm>
            <a:off x="27401" y="5866271"/>
            <a:ext cx="708032" cy="592855"/>
          </a:xfrm>
          <a:prstGeom prst="rect">
            <a:avLst/>
          </a:prstGeom>
          <a:solidFill>
            <a:schemeClr val="accent6"/>
          </a:solidFill>
          <a:ln w="38100" cmpd="sng">
            <a:solidFill>
              <a:schemeClr val="bg1"/>
            </a:solidFill>
          </a:ln>
        </p:spPr>
        <p:txBody>
          <a:bodyPr wrap="square" rtlCol="0">
            <a:spAutoFit/>
          </a:bodyPr>
          <a:lstStyle/>
          <a:p>
            <a:pPr algn="ctr"/>
            <a:r>
              <a:rPr lang="en-US" sz="542" dirty="0">
                <a:solidFill>
                  <a:schemeClr val="bg1"/>
                </a:solidFill>
              </a:rPr>
              <a:t>The play has a </a:t>
            </a:r>
            <a:r>
              <a:rPr lang="en-US" sz="542" b="1" dirty="0">
                <a:solidFill>
                  <a:schemeClr val="bg1"/>
                </a:solidFill>
              </a:rPr>
              <a:t>cyclical structure</a:t>
            </a:r>
            <a:r>
              <a:rPr lang="en-US" sz="542" dirty="0">
                <a:solidFill>
                  <a:schemeClr val="bg1"/>
                </a:solidFill>
              </a:rPr>
              <a:t>. Macbeth begins and ends in battle (ironically with a beheading too).</a:t>
            </a:r>
          </a:p>
        </p:txBody>
      </p:sp>
      <p:sp>
        <p:nvSpPr>
          <p:cNvPr id="85" name="Rectangle 84"/>
          <p:cNvSpPr/>
          <p:nvPr/>
        </p:nvSpPr>
        <p:spPr>
          <a:xfrm>
            <a:off x="5048447" y="3935290"/>
            <a:ext cx="1164950" cy="631447"/>
          </a:xfrm>
          <a:prstGeom prst="rect">
            <a:avLst/>
          </a:prstGeom>
          <a:solidFill>
            <a:schemeClr val="tx1">
              <a:lumMod val="95000"/>
              <a:lumOff val="5000"/>
            </a:schemeClr>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chemeClr val="accent2"/>
                </a:solidFill>
              </a:rPr>
              <a:t>Blank verse:</a:t>
            </a:r>
          </a:p>
          <a:p>
            <a:pPr algn="ctr"/>
            <a:r>
              <a:rPr lang="en-GB" sz="542" dirty="0">
                <a:solidFill>
                  <a:schemeClr val="accent2"/>
                </a:solidFill>
              </a:rPr>
              <a:t>- Used by majority of characters</a:t>
            </a:r>
          </a:p>
          <a:p>
            <a:pPr algn="ctr"/>
            <a:r>
              <a:rPr lang="en-GB" sz="542" dirty="0">
                <a:solidFill>
                  <a:schemeClr val="accent2"/>
                </a:solidFill>
              </a:rPr>
              <a:t>- Lines don’t usually rhyme</a:t>
            </a:r>
          </a:p>
          <a:p>
            <a:pPr algn="ctr"/>
            <a:r>
              <a:rPr lang="en-GB" sz="542" dirty="0">
                <a:solidFill>
                  <a:schemeClr val="accent2"/>
                </a:solidFill>
              </a:rPr>
              <a:t>- 10 or 11 syllables per line</a:t>
            </a:r>
          </a:p>
          <a:p>
            <a:pPr algn="ctr"/>
            <a:r>
              <a:rPr lang="en-GB" sz="542" dirty="0">
                <a:solidFill>
                  <a:schemeClr val="accent2"/>
                </a:solidFill>
              </a:rPr>
              <a:t>- Typically iambic pentameter</a:t>
            </a:r>
            <a:br>
              <a:rPr lang="en-GB" sz="542" dirty="0">
                <a:solidFill>
                  <a:schemeClr val="accent2"/>
                </a:solidFill>
              </a:rPr>
            </a:br>
            <a:r>
              <a:rPr lang="en-GB" sz="542" dirty="0">
                <a:solidFill>
                  <a:schemeClr val="accent2"/>
                </a:solidFill>
              </a:rPr>
              <a:t>- Regular rhythm of the lines = characters sound well spoken</a:t>
            </a:r>
          </a:p>
        </p:txBody>
      </p:sp>
      <p:sp>
        <p:nvSpPr>
          <p:cNvPr id="86" name="Rectangle 85"/>
          <p:cNvSpPr/>
          <p:nvPr/>
        </p:nvSpPr>
        <p:spPr>
          <a:xfrm>
            <a:off x="5048669" y="4566738"/>
            <a:ext cx="1164950" cy="631281"/>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chemeClr val="accent1"/>
                </a:solidFill>
              </a:rPr>
              <a:t>Prose</a:t>
            </a:r>
          </a:p>
          <a:p>
            <a:pPr algn="ctr"/>
            <a:r>
              <a:rPr lang="en-GB" sz="542" dirty="0">
                <a:solidFill>
                  <a:schemeClr val="accent1"/>
                </a:solidFill>
              </a:rPr>
              <a:t>- Lower class characters use prose</a:t>
            </a:r>
          </a:p>
          <a:p>
            <a:pPr algn="ctr"/>
            <a:r>
              <a:rPr lang="en-GB" sz="542" dirty="0">
                <a:solidFill>
                  <a:schemeClr val="accent1"/>
                </a:solidFill>
              </a:rPr>
              <a:t>- Speech sounds more natural with no set rhythm</a:t>
            </a:r>
          </a:p>
          <a:p>
            <a:pPr algn="ctr"/>
            <a:r>
              <a:rPr lang="en-GB" sz="542" dirty="0">
                <a:solidFill>
                  <a:schemeClr val="accent1"/>
                </a:solidFill>
              </a:rPr>
              <a:t>- Porter speaks in prose</a:t>
            </a:r>
          </a:p>
          <a:p>
            <a:pPr algn="ctr"/>
            <a:r>
              <a:rPr lang="en-GB" sz="542" dirty="0">
                <a:solidFill>
                  <a:schemeClr val="accent1"/>
                </a:solidFill>
              </a:rPr>
              <a:t>- Lady Macbeth speaks in prose when she sleepwalks = insanity.</a:t>
            </a:r>
          </a:p>
        </p:txBody>
      </p:sp>
      <p:sp>
        <p:nvSpPr>
          <p:cNvPr id="87" name="Rectangle 86"/>
          <p:cNvSpPr/>
          <p:nvPr/>
        </p:nvSpPr>
        <p:spPr>
          <a:xfrm>
            <a:off x="5048447" y="5198916"/>
            <a:ext cx="1164950" cy="581924"/>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3"/>
                </a:solidFill>
              </a:rPr>
              <a:t>Rhyme</a:t>
            </a:r>
          </a:p>
          <a:p>
            <a:pPr algn="ctr"/>
            <a:r>
              <a:rPr lang="en-GB" sz="542" dirty="0">
                <a:solidFill>
                  <a:schemeClr val="accent3"/>
                </a:solidFill>
              </a:rPr>
              <a:t>- Sets the witches apart as evil and unnatural</a:t>
            </a:r>
            <a:br>
              <a:rPr lang="en-GB" sz="542" dirty="0">
                <a:solidFill>
                  <a:schemeClr val="accent3"/>
                </a:solidFill>
              </a:rPr>
            </a:br>
            <a:r>
              <a:rPr lang="en-GB" sz="542" dirty="0">
                <a:solidFill>
                  <a:schemeClr val="accent3"/>
                </a:solidFill>
              </a:rPr>
              <a:t>- Witches use trochaic tetrameter</a:t>
            </a:r>
            <a:br>
              <a:rPr lang="en-GB" sz="542" dirty="0">
                <a:solidFill>
                  <a:schemeClr val="accent3"/>
                </a:solidFill>
              </a:rPr>
            </a:br>
            <a:r>
              <a:rPr lang="en-GB" sz="542" dirty="0">
                <a:solidFill>
                  <a:schemeClr val="accent3"/>
                </a:solidFill>
              </a:rPr>
              <a:t>-Sometimes rhyme is used for emphasis by other characters</a:t>
            </a:r>
            <a:endParaRPr lang="en-GB" sz="650" dirty="0">
              <a:solidFill>
                <a:schemeClr val="accent3"/>
              </a:solidFill>
            </a:endParaRPr>
          </a:p>
        </p:txBody>
      </p:sp>
      <p:sp>
        <p:nvSpPr>
          <p:cNvPr id="92" name="Rectangle 91"/>
          <p:cNvSpPr/>
          <p:nvPr/>
        </p:nvSpPr>
        <p:spPr>
          <a:xfrm>
            <a:off x="50017" y="1239577"/>
            <a:ext cx="1375806" cy="417387"/>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Metaphors</a:t>
            </a:r>
            <a:r>
              <a:rPr lang="en-US" sz="542" dirty="0">
                <a:solidFill>
                  <a:schemeClr val="bg1"/>
                </a:solidFill>
              </a:rPr>
              <a:t> are when one thing is said to be something else. Metaphors about nature are commonly used, especially ones about snakes.</a:t>
            </a:r>
          </a:p>
        </p:txBody>
      </p:sp>
      <p:sp>
        <p:nvSpPr>
          <p:cNvPr id="93" name="Rectangle 92"/>
          <p:cNvSpPr/>
          <p:nvPr/>
        </p:nvSpPr>
        <p:spPr>
          <a:xfrm>
            <a:off x="50017" y="1677985"/>
            <a:ext cx="1375806" cy="417387"/>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Similes</a:t>
            </a:r>
            <a:r>
              <a:rPr lang="en-US" sz="542" dirty="0">
                <a:solidFill>
                  <a:schemeClr val="bg1"/>
                </a:solidFill>
              </a:rPr>
              <a:t> are when one thing is like something else. Similes are often used as they imply that things don’t look or seem like they should. </a:t>
            </a:r>
          </a:p>
        </p:txBody>
      </p:sp>
      <p:sp>
        <p:nvSpPr>
          <p:cNvPr id="94" name="Rectangle 93"/>
          <p:cNvSpPr/>
          <p:nvPr/>
        </p:nvSpPr>
        <p:spPr>
          <a:xfrm>
            <a:off x="50017" y="2126905"/>
            <a:ext cx="1375806" cy="393369"/>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Personification</a:t>
            </a:r>
            <a:r>
              <a:rPr lang="en-US" sz="542" dirty="0">
                <a:solidFill>
                  <a:schemeClr val="bg1"/>
                </a:solidFill>
              </a:rPr>
              <a:t> is describing something as if it were a person. The earth is personified regularly to show that God is angered by Macbeth</a:t>
            </a:r>
          </a:p>
        </p:txBody>
      </p:sp>
      <p:sp>
        <p:nvSpPr>
          <p:cNvPr id="95" name="Rectangle 94"/>
          <p:cNvSpPr/>
          <p:nvPr/>
        </p:nvSpPr>
        <p:spPr>
          <a:xfrm>
            <a:off x="50017" y="2546596"/>
            <a:ext cx="1375806" cy="768932"/>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Irony </a:t>
            </a:r>
            <a:r>
              <a:rPr lang="en-US" sz="542" dirty="0">
                <a:solidFill>
                  <a:schemeClr val="bg1"/>
                </a:solidFill>
              </a:rPr>
              <a:t>is found in a situation which is strange or interesting because it’s the opposite of expectations. There are plenty of interesting and subtle links between characters throughout. For example: LM telling M not to think about the murder of D, or else he’ll go mad, or the porter pretending to be the gatekeeper to Hell.</a:t>
            </a:r>
          </a:p>
        </p:txBody>
      </p:sp>
      <p:sp>
        <p:nvSpPr>
          <p:cNvPr id="96" name="Rectangle 95"/>
          <p:cNvSpPr/>
          <p:nvPr/>
        </p:nvSpPr>
        <p:spPr>
          <a:xfrm>
            <a:off x="50017" y="3355346"/>
            <a:ext cx="1375806" cy="340342"/>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Imperatives </a:t>
            </a:r>
            <a:r>
              <a:rPr lang="en-US" sz="542" dirty="0">
                <a:solidFill>
                  <a:schemeClr val="bg1"/>
                </a:solidFill>
              </a:rPr>
              <a:t>command someone to do something. Lady Macbeth’s language is full of imperatives as she takes control at the start.</a:t>
            </a:r>
          </a:p>
        </p:txBody>
      </p:sp>
      <p:sp>
        <p:nvSpPr>
          <p:cNvPr id="97" name="Rectangle 96"/>
          <p:cNvSpPr/>
          <p:nvPr/>
        </p:nvSpPr>
        <p:spPr>
          <a:xfrm>
            <a:off x="50017" y="3729082"/>
            <a:ext cx="1375806" cy="417387"/>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bg1"/>
                </a:solidFill>
              </a:rPr>
              <a:t>A </a:t>
            </a:r>
            <a:r>
              <a:rPr lang="en-US" sz="542" b="1" dirty="0">
                <a:solidFill>
                  <a:schemeClr val="bg1"/>
                </a:solidFill>
              </a:rPr>
              <a:t>paradox</a:t>
            </a:r>
            <a:r>
              <a:rPr lang="en-US" sz="542" dirty="0">
                <a:solidFill>
                  <a:schemeClr val="bg1"/>
                </a:solidFill>
              </a:rPr>
              <a:t> is a statement which contradicts itself. The whole play is based on the paradox of ‘fair is foul, and foul is fair’, as everything is not as it seems.</a:t>
            </a:r>
          </a:p>
        </p:txBody>
      </p:sp>
      <p:sp>
        <p:nvSpPr>
          <p:cNvPr id="98" name="Rectangle 97"/>
          <p:cNvSpPr/>
          <p:nvPr/>
        </p:nvSpPr>
        <p:spPr>
          <a:xfrm>
            <a:off x="1496642" y="1239577"/>
            <a:ext cx="1375806" cy="417387"/>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Monosyllabic language</a:t>
            </a:r>
            <a:r>
              <a:rPr lang="en-US" sz="542" dirty="0">
                <a:solidFill>
                  <a:srgbClr val="FFFFFF"/>
                </a:solidFill>
              </a:rPr>
              <a:t> is the use of one syllable words. It is often used to show extreme emotions, such as insanity, anger, grief or paranoia.</a:t>
            </a:r>
          </a:p>
        </p:txBody>
      </p:sp>
      <p:sp>
        <p:nvSpPr>
          <p:cNvPr id="99" name="Rectangle 98"/>
          <p:cNvSpPr/>
          <p:nvPr/>
        </p:nvSpPr>
        <p:spPr>
          <a:xfrm>
            <a:off x="1496642" y="1693003"/>
            <a:ext cx="1375806" cy="348325"/>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Hyperboles </a:t>
            </a:r>
            <a:r>
              <a:rPr lang="en-US" sz="542" dirty="0">
                <a:solidFill>
                  <a:schemeClr val="bg1"/>
                </a:solidFill>
              </a:rPr>
              <a:t>are examples of excessive exaggeration. Duncan is prone to hyperbole, which hints at his naivety.</a:t>
            </a:r>
          </a:p>
        </p:txBody>
      </p:sp>
      <p:sp>
        <p:nvSpPr>
          <p:cNvPr id="100" name="Rectangle 99"/>
          <p:cNvSpPr/>
          <p:nvPr/>
        </p:nvSpPr>
        <p:spPr>
          <a:xfrm>
            <a:off x="50017" y="5046519"/>
            <a:ext cx="1375806" cy="270698"/>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Sibilance</a:t>
            </a:r>
            <a:r>
              <a:rPr lang="en-US" sz="542" dirty="0">
                <a:solidFill>
                  <a:schemeClr val="bg1"/>
                </a:solidFill>
              </a:rPr>
              <a:t> is an alliterated ‘S’ sound. It can resemble the hissing of a snake and can often be found in speeches by M and LM. </a:t>
            </a:r>
          </a:p>
        </p:txBody>
      </p:sp>
      <p:sp>
        <p:nvSpPr>
          <p:cNvPr id="101" name="Rectangle 100"/>
          <p:cNvSpPr/>
          <p:nvPr/>
        </p:nvSpPr>
        <p:spPr>
          <a:xfrm>
            <a:off x="50017" y="5340147"/>
            <a:ext cx="1375806" cy="417387"/>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Euphemisms</a:t>
            </a:r>
            <a:r>
              <a:rPr lang="en-US" sz="542" dirty="0">
                <a:solidFill>
                  <a:schemeClr val="bg1"/>
                </a:solidFill>
              </a:rPr>
              <a:t> make something seem better than what it is. Using euphemisms can represent denial, or that someone is unwilling to accept the reality of a situation. </a:t>
            </a:r>
          </a:p>
        </p:txBody>
      </p:sp>
      <p:sp>
        <p:nvSpPr>
          <p:cNvPr id="102" name="Rectangle 101"/>
          <p:cNvSpPr/>
          <p:nvPr/>
        </p:nvSpPr>
        <p:spPr>
          <a:xfrm>
            <a:off x="50017" y="4641314"/>
            <a:ext cx="1375806" cy="377081"/>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Cacophony</a:t>
            </a:r>
            <a:r>
              <a:rPr lang="en-US" sz="542" dirty="0">
                <a:solidFill>
                  <a:schemeClr val="bg1"/>
                </a:solidFill>
              </a:rPr>
              <a:t> is an excessive use of harsh sounds and words. The Witches’ speech is sometimes jarring and unpleasant, to emphasise how evil they are.</a:t>
            </a:r>
          </a:p>
        </p:txBody>
      </p:sp>
      <p:sp>
        <p:nvSpPr>
          <p:cNvPr id="103" name="Rectangle 102"/>
          <p:cNvSpPr/>
          <p:nvPr/>
        </p:nvSpPr>
        <p:spPr>
          <a:xfrm>
            <a:off x="50017" y="4180583"/>
            <a:ext cx="1375806" cy="428528"/>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Euphony</a:t>
            </a:r>
            <a:r>
              <a:rPr lang="en-US" sz="542" dirty="0">
                <a:solidFill>
                  <a:schemeClr val="bg1"/>
                </a:solidFill>
              </a:rPr>
              <a:t> is an overwhelming use of pleasing sounds and words. Macbeth and his castle are initially presented as being overwhelmingly positive by Duncan; an ironic misinterpretation.</a:t>
            </a:r>
          </a:p>
        </p:txBody>
      </p:sp>
      <p:sp>
        <p:nvSpPr>
          <p:cNvPr id="104" name="Rectangle 103"/>
          <p:cNvSpPr/>
          <p:nvPr/>
        </p:nvSpPr>
        <p:spPr>
          <a:xfrm>
            <a:off x="1496642" y="2615120"/>
            <a:ext cx="1375806" cy="543092"/>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Foreshadowing </a:t>
            </a:r>
            <a:r>
              <a:rPr lang="en-US" sz="542" dirty="0">
                <a:solidFill>
                  <a:srgbClr val="FFFFFF"/>
                </a:solidFill>
              </a:rPr>
              <a:t>is when the audience is given a clue about what is coming up later on. Macbeth is full of foreshadowing, albeit subtle. Examples include: Macbeth’s violence in 1:2 and  Lady Macbeth’s isolation in 1:7.</a:t>
            </a:r>
          </a:p>
        </p:txBody>
      </p:sp>
      <p:sp>
        <p:nvSpPr>
          <p:cNvPr id="105" name="Rectangle 104"/>
          <p:cNvSpPr/>
          <p:nvPr/>
        </p:nvSpPr>
        <p:spPr>
          <a:xfrm>
            <a:off x="1508927" y="3184997"/>
            <a:ext cx="1375806" cy="444768"/>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Juxtaposition </a:t>
            </a:r>
            <a:r>
              <a:rPr lang="en-US" sz="542" dirty="0">
                <a:solidFill>
                  <a:srgbClr val="FFFFFF"/>
                </a:solidFill>
              </a:rPr>
              <a:t>is where two ideas are contrasted in the same scene or situation. Macbeth is full of contrasts, including the juxtaposition of Macbeth and </a:t>
            </a:r>
            <a:r>
              <a:rPr lang="en-US" sz="542" dirty="0" err="1">
                <a:solidFill>
                  <a:srgbClr val="FFFFFF"/>
                </a:solidFill>
              </a:rPr>
              <a:t>Banquo’s</a:t>
            </a:r>
            <a:r>
              <a:rPr lang="en-US" sz="542" dirty="0">
                <a:solidFill>
                  <a:srgbClr val="FFFFFF"/>
                </a:solidFill>
              </a:rPr>
              <a:t> reactions to the Witches. </a:t>
            </a:r>
          </a:p>
        </p:txBody>
      </p:sp>
      <p:sp>
        <p:nvSpPr>
          <p:cNvPr id="106" name="Rectangle 105"/>
          <p:cNvSpPr/>
          <p:nvPr/>
        </p:nvSpPr>
        <p:spPr>
          <a:xfrm>
            <a:off x="1496642" y="3674119"/>
            <a:ext cx="1375806" cy="297949"/>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rgbClr val="FFFFFF"/>
                </a:solidFill>
              </a:rPr>
              <a:t>When examining dialogue, look out for </a:t>
            </a:r>
            <a:r>
              <a:rPr lang="en-US" sz="542" b="1" dirty="0">
                <a:solidFill>
                  <a:srgbClr val="FFFFFF"/>
                </a:solidFill>
              </a:rPr>
              <a:t>interruptions </a:t>
            </a:r>
            <a:r>
              <a:rPr lang="en-US" sz="542" dirty="0">
                <a:solidFill>
                  <a:srgbClr val="FFFFFF"/>
                </a:solidFill>
              </a:rPr>
              <a:t>by other characters. This can be used to assert dominance.</a:t>
            </a:r>
            <a:endParaRPr lang="en-US" sz="542" b="1" dirty="0">
              <a:solidFill>
                <a:srgbClr val="FFFFFF"/>
              </a:solidFill>
            </a:endParaRPr>
          </a:p>
        </p:txBody>
      </p:sp>
      <p:sp>
        <p:nvSpPr>
          <p:cNvPr id="107" name="Rectangle 106"/>
          <p:cNvSpPr/>
          <p:nvPr/>
        </p:nvSpPr>
        <p:spPr>
          <a:xfrm>
            <a:off x="1496642" y="4022403"/>
            <a:ext cx="1375806" cy="487609"/>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Rhetorical questions</a:t>
            </a:r>
            <a:r>
              <a:rPr lang="en-US" sz="542" dirty="0">
                <a:solidFill>
                  <a:srgbClr val="FFFFFF"/>
                </a:solidFill>
              </a:rPr>
              <a:t>, or questions that do not require answers, can indicate power in conversations. Lady Macbeth frequently uses them in 1:7 to assert her authority over her husband.</a:t>
            </a:r>
            <a:endParaRPr lang="en-US" sz="542" b="1" dirty="0">
              <a:solidFill>
                <a:srgbClr val="FFFFFF"/>
              </a:solidFill>
            </a:endParaRPr>
          </a:p>
        </p:txBody>
      </p:sp>
      <p:sp>
        <p:nvSpPr>
          <p:cNvPr id="108" name="Rectangle 107"/>
          <p:cNvSpPr/>
          <p:nvPr/>
        </p:nvSpPr>
        <p:spPr>
          <a:xfrm>
            <a:off x="1508927" y="4570211"/>
            <a:ext cx="1375806" cy="487609"/>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Repetition</a:t>
            </a:r>
            <a:r>
              <a:rPr lang="en-US" sz="542" dirty="0">
                <a:solidFill>
                  <a:srgbClr val="FFFFFF"/>
                </a:solidFill>
              </a:rPr>
              <a:t>, when an idea or quote is repeated, can be used to indicate power, or suggest confusion. Repeated questions, such as Macbeth in 1:3, imply weakness, as he doesn't</a:t>
            </a:r>
            <a:r>
              <a:rPr lang="uk-UA" sz="542" dirty="0">
                <a:solidFill>
                  <a:srgbClr val="FFFFFF"/>
                </a:solidFill>
              </a:rPr>
              <a:t>’</a:t>
            </a:r>
            <a:r>
              <a:rPr lang="en-US" sz="542" dirty="0">
                <a:solidFill>
                  <a:srgbClr val="FFFFFF"/>
                </a:solidFill>
              </a:rPr>
              <a:t>t have the answers.</a:t>
            </a:r>
            <a:endParaRPr lang="en-US" sz="542" b="1" dirty="0">
              <a:solidFill>
                <a:srgbClr val="FFFFFF"/>
              </a:solidFill>
            </a:endParaRPr>
          </a:p>
        </p:txBody>
      </p:sp>
      <p:sp>
        <p:nvSpPr>
          <p:cNvPr id="109" name="Rectangle 108"/>
          <p:cNvSpPr/>
          <p:nvPr/>
        </p:nvSpPr>
        <p:spPr>
          <a:xfrm>
            <a:off x="2930300" y="4896681"/>
            <a:ext cx="1375806" cy="917646"/>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rgbClr val="FFFFFF"/>
                </a:solidFill>
              </a:rPr>
              <a:t>Sentence lengths</a:t>
            </a:r>
            <a:r>
              <a:rPr lang="en-GB" sz="542" dirty="0">
                <a:solidFill>
                  <a:srgbClr val="FFFFFF"/>
                </a:solidFill>
              </a:rPr>
              <a:t> and </a:t>
            </a:r>
            <a:r>
              <a:rPr lang="en-GB" sz="542" b="1" dirty="0">
                <a:solidFill>
                  <a:srgbClr val="FFFFFF"/>
                </a:solidFill>
              </a:rPr>
              <a:t>punctuation </a:t>
            </a:r>
            <a:r>
              <a:rPr lang="en-GB" sz="542" dirty="0">
                <a:solidFill>
                  <a:srgbClr val="FFFFFF"/>
                </a:solidFill>
              </a:rPr>
              <a:t>can give a good indication of the emotions of a character. Upon hearing about Duncan’s death in 2:3, most characters use short sentences to show their shock (even LM manages to). Macbeth, meanwhile uses longer sentences, which hints that he is not surprised by the death. Also, by disrupting the rhythm of the blank verse, Shakespeare can further emphasise emotions.</a:t>
            </a:r>
            <a:endParaRPr lang="en-US" sz="542" b="1" dirty="0">
              <a:solidFill>
                <a:srgbClr val="FFFFFF"/>
              </a:solidFill>
            </a:endParaRPr>
          </a:p>
        </p:txBody>
      </p:sp>
      <p:sp>
        <p:nvSpPr>
          <p:cNvPr id="110" name="Rectangle 109"/>
          <p:cNvSpPr/>
          <p:nvPr/>
        </p:nvSpPr>
        <p:spPr>
          <a:xfrm>
            <a:off x="2931718" y="1237023"/>
            <a:ext cx="1375806" cy="743793"/>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Exclamative</a:t>
            </a:r>
            <a:r>
              <a:rPr lang="en-US" sz="542" dirty="0">
                <a:solidFill>
                  <a:srgbClr val="FFFFFF"/>
                </a:solidFill>
              </a:rPr>
              <a:t> sentences, or sentences ending in an exclamation mark (!), can be used to show extreme emotions, especially if they are used frequently in a short speech. </a:t>
            </a:r>
            <a:r>
              <a:rPr lang="en-US" sz="542" dirty="0" err="1">
                <a:solidFill>
                  <a:srgbClr val="FFFFFF"/>
                </a:solidFill>
              </a:rPr>
              <a:t>Macduff’s</a:t>
            </a:r>
            <a:r>
              <a:rPr lang="en-US" sz="542" dirty="0">
                <a:solidFill>
                  <a:srgbClr val="FFFFFF"/>
                </a:solidFill>
              </a:rPr>
              <a:t> immediate reaction to Duncan’s death, in 2:3, is a good example of excessive </a:t>
            </a:r>
            <a:r>
              <a:rPr lang="en-US" sz="542" dirty="0" err="1">
                <a:solidFill>
                  <a:srgbClr val="FFFFFF"/>
                </a:solidFill>
              </a:rPr>
              <a:t>exclamatives</a:t>
            </a:r>
            <a:r>
              <a:rPr lang="en-US" sz="542" dirty="0">
                <a:solidFill>
                  <a:srgbClr val="FFFFFF"/>
                </a:solidFill>
              </a:rPr>
              <a:t> representing overwhelming emotion.</a:t>
            </a:r>
          </a:p>
        </p:txBody>
      </p:sp>
      <p:sp>
        <p:nvSpPr>
          <p:cNvPr id="111" name="Rectangle 110"/>
          <p:cNvSpPr/>
          <p:nvPr/>
        </p:nvSpPr>
        <p:spPr>
          <a:xfrm>
            <a:off x="2931718" y="2025839"/>
            <a:ext cx="1375806" cy="609411"/>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rgbClr val="FFFFFF"/>
                </a:solidFill>
              </a:rPr>
              <a:t>A </a:t>
            </a:r>
            <a:r>
              <a:rPr lang="en-US" sz="542" b="1" dirty="0">
                <a:solidFill>
                  <a:srgbClr val="FFFFFF"/>
                </a:solidFill>
              </a:rPr>
              <a:t>motif </a:t>
            </a:r>
            <a:r>
              <a:rPr lang="en-US" sz="542" dirty="0">
                <a:solidFill>
                  <a:srgbClr val="FFFFFF"/>
                </a:solidFill>
              </a:rPr>
              <a:t>is a reoccurring idea in a text and often links different parts of a text together. Recurrent motifs in Macbeth include plants, birds and storms. These natural motifs are often used to imply that nature has been disturbed, and God is not happy.  </a:t>
            </a:r>
          </a:p>
        </p:txBody>
      </p:sp>
      <p:sp>
        <p:nvSpPr>
          <p:cNvPr id="112" name="Rectangle 111"/>
          <p:cNvSpPr/>
          <p:nvPr/>
        </p:nvSpPr>
        <p:spPr>
          <a:xfrm>
            <a:off x="2931718" y="2686055"/>
            <a:ext cx="1375806" cy="591668"/>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Stage Directions</a:t>
            </a:r>
            <a:r>
              <a:rPr lang="en-US" sz="542" dirty="0">
                <a:solidFill>
                  <a:srgbClr val="FFFFFF"/>
                </a:solidFill>
              </a:rPr>
              <a:t> direct the actors throughout the scenes. Often they can be used to infer a mood, such as celebration (hautboys) or tension (thunder). Thunder often accompanies the Witches and can be viewed as a </a:t>
            </a:r>
            <a:r>
              <a:rPr lang="en-US" sz="542" b="1" dirty="0">
                <a:solidFill>
                  <a:srgbClr val="FFFFFF"/>
                </a:solidFill>
              </a:rPr>
              <a:t>pathetic fallacy</a:t>
            </a:r>
            <a:r>
              <a:rPr lang="en-US" sz="542" dirty="0">
                <a:solidFill>
                  <a:srgbClr val="FFFFFF"/>
                </a:solidFill>
              </a:rPr>
              <a:t>, to indicate the trouble ahead.. </a:t>
            </a:r>
            <a:endParaRPr lang="en-US" sz="542" b="1" dirty="0">
              <a:solidFill>
                <a:srgbClr val="FFFFFF"/>
              </a:solidFill>
            </a:endParaRPr>
          </a:p>
        </p:txBody>
      </p:sp>
      <p:sp>
        <p:nvSpPr>
          <p:cNvPr id="113" name="Rectangle 112"/>
          <p:cNvSpPr/>
          <p:nvPr/>
        </p:nvSpPr>
        <p:spPr>
          <a:xfrm>
            <a:off x="2931718" y="3310365"/>
            <a:ext cx="1375806" cy="505580"/>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Entrances </a:t>
            </a:r>
            <a:r>
              <a:rPr lang="en-US" sz="542" dirty="0">
                <a:solidFill>
                  <a:srgbClr val="FFFFFF"/>
                </a:solidFill>
              </a:rPr>
              <a:t>and </a:t>
            </a:r>
            <a:r>
              <a:rPr lang="en-US" sz="542" b="1" dirty="0">
                <a:solidFill>
                  <a:srgbClr val="FFFFFF"/>
                </a:solidFill>
              </a:rPr>
              <a:t>exits</a:t>
            </a:r>
            <a:r>
              <a:rPr lang="en-US" sz="542" dirty="0">
                <a:solidFill>
                  <a:srgbClr val="FFFFFF"/>
                </a:solidFill>
              </a:rPr>
              <a:t> on the stage are also worth noting. They can sometimes emphasise certain ideas, such as Lady Macbeth’s isolation as she enters the stage alone, to face Duncan and his attendants in 1:6. </a:t>
            </a:r>
            <a:endParaRPr lang="en-US" sz="542" b="1" dirty="0">
              <a:solidFill>
                <a:srgbClr val="FFFFFF"/>
              </a:solidFill>
            </a:endParaRPr>
          </a:p>
        </p:txBody>
      </p:sp>
      <p:sp>
        <p:nvSpPr>
          <p:cNvPr id="114" name="Rectangle 113"/>
          <p:cNvSpPr/>
          <p:nvPr/>
        </p:nvSpPr>
        <p:spPr>
          <a:xfrm>
            <a:off x="2931718" y="3852384"/>
            <a:ext cx="1375806" cy="533105"/>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Soliloquies </a:t>
            </a:r>
            <a:r>
              <a:rPr lang="en-US" sz="542" dirty="0">
                <a:solidFill>
                  <a:srgbClr val="FFFFFF"/>
                </a:solidFill>
              </a:rPr>
              <a:t>are speeches by characters when they are either alone on the stage or when no-one else can hear them. Effectively, an audience is able to find out exactly what that character is truly feeling.</a:t>
            </a:r>
            <a:endParaRPr lang="en-US" sz="542" b="1" dirty="0">
              <a:solidFill>
                <a:srgbClr val="FFFFFF"/>
              </a:solidFill>
            </a:endParaRPr>
          </a:p>
        </p:txBody>
      </p:sp>
      <p:sp>
        <p:nvSpPr>
          <p:cNvPr id="115" name="Rectangle 114"/>
          <p:cNvSpPr/>
          <p:nvPr/>
        </p:nvSpPr>
        <p:spPr>
          <a:xfrm>
            <a:off x="2930300" y="4410610"/>
            <a:ext cx="1375806" cy="455493"/>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Asides</a:t>
            </a:r>
            <a:r>
              <a:rPr lang="en-US" sz="542" dirty="0">
                <a:solidFill>
                  <a:srgbClr val="FFFFFF"/>
                </a:solidFill>
              </a:rPr>
              <a:t> are sections of speech where characters speak only to themselves (and the audience), and can reveal their true thoughts and feelings. Macbeth begins to plot against Duncan in an aside in 1:4.</a:t>
            </a:r>
            <a:endParaRPr lang="en-US" sz="542" b="1" dirty="0">
              <a:solidFill>
                <a:srgbClr val="FFFFFF"/>
              </a:solidFill>
            </a:endParaRPr>
          </a:p>
        </p:txBody>
      </p:sp>
      <p:sp>
        <p:nvSpPr>
          <p:cNvPr id="116" name="Rectangle 115"/>
          <p:cNvSpPr/>
          <p:nvPr/>
        </p:nvSpPr>
        <p:spPr>
          <a:xfrm>
            <a:off x="1508927" y="5085175"/>
            <a:ext cx="1375806" cy="672361"/>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rgbClr val="FFFFFF"/>
                </a:solidFill>
              </a:rPr>
              <a:t>Dramatic irony</a:t>
            </a:r>
            <a:r>
              <a:rPr lang="en-US" sz="542" dirty="0">
                <a:solidFill>
                  <a:srgbClr val="FFFFFF"/>
                </a:solidFill>
              </a:rPr>
              <a:t> is when an audience has more information or knows more than a character on the stage. It is frequently used to build tension, especially at the start where the audience know Macbeth’s plan to kill Duncan yet they helplessly watch Duncan walk to his death in 1:6.</a:t>
            </a:r>
            <a:endParaRPr lang="en-US" sz="542" b="1" dirty="0">
              <a:solidFill>
                <a:srgbClr val="FFFFFF"/>
              </a:solidFill>
            </a:endParaRPr>
          </a:p>
        </p:txBody>
      </p:sp>
      <p:sp>
        <p:nvSpPr>
          <p:cNvPr id="117" name="Rectangle 116"/>
          <p:cNvSpPr/>
          <p:nvPr/>
        </p:nvSpPr>
        <p:spPr>
          <a:xfrm>
            <a:off x="50017" y="1068290"/>
            <a:ext cx="4257508" cy="145273"/>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67" dirty="0">
                <a:solidFill>
                  <a:schemeClr val="bg1"/>
                </a:solidFill>
              </a:rPr>
              <a:t>AO2: </a:t>
            </a:r>
            <a:r>
              <a:rPr lang="en-US" sz="867" dirty="0">
                <a:solidFill>
                  <a:schemeClr val="accent2"/>
                </a:solidFill>
              </a:rPr>
              <a:t>Language</a:t>
            </a:r>
            <a:r>
              <a:rPr lang="en-US" sz="867" dirty="0">
                <a:solidFill>
                  <a:schemeClr val="bg1"/>
                </a:solidFill>
              </a:rPr>
              <a:t>, </a:t>
            </a:r>
            <a:r>
              <a:rPr lang="en-US" sz="867" dirty="0">
                <a:solidFill>
                  <a:schemeClr val="accent1"/>
                </a:solidFill>
              </a:rPr>
              <a:t>structure</a:t>
            </a:r>
            <a:r>
              <a:rPr lang="en-US" sz="867" dirty="0">
                <a:solidFill>
                  <a:schemeClr val="bg1"/>
                </a:solidFill>
              </a:rPr>
              <a:t> and </a:t>
            </a:r>
            <a:r>
              <a:rPr lang="en-US" sz="867" dirty="0">
                <a:solidFill>
                  <a:schemeClr val="accent3"/>
                </a:solidFill>
              </a:rPr>
              <a:t>form</a:t>
            </a:r>
            <a:r>
              <a:rPr lang="en-US" sz="867" dirty="0">
                <a:solidFill>
                  <a:schemeClr val="bg1"/>
                </a:solidFill>
              </a:rPr>
              <a:t> analysis </a:t>
            </a:r>
          </a:p>
        </p:txBody>
      </p:sp>
      <p:sp>
        <p:nvSpPr>
          <p:cNvPr id="118" name="Rectangle 117"/>
          <p:cNvSpPr/>
          <p:nvPr/>
        </p:nvSpPr>
        <p:spPr>
          <a:xfrm>
            <a:off x="4365279" y="3935291"/>
            <a:ext cx="642039" cy="1845549"/>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chemeClr val="bg1"/>
                </a:solidFill>
              </a:rPr>
              <a:t>Symbolism:</a:t>
            </a:r>
            <a:br>
              <a:rPr lang="en-GB" sz="542" b="1" dirty="0">
                <a:solidFill>
                  <a:schemeClr val="bg1"/>
                </a:solidFill>
              </a:rPr>
            </a:br>
            <a:endParaRPr lang="en-GB" sz="542" b="1" dirty="0">
              <a:solidFill>
                <a:schemeClr val="bg1"/>
              </a:solidFill>
            </a:endParaRPr>
          </a:p>
          <a:p>
            <a:pPr algn="ctr"/>
            <a:r>
              <a:rPr lang="en-GB" sz="542" dirty="0">
                <a:solidFill>
                  <a:srgbClr val="FFFF00"/>
                </a:solidFill>
              </a:rPr>
              <a:t>Light = good</a:t>
            </a:r>
            <a:br>
              <a:rPr lang="en-GB" sz="542" dirty="0">
                <a:solidFill>
                  <a:srgbClr val="FFFF00"/>
                </a:solidFill>
              </a:rPr>
            </a:br>
            <a:endParaRPr lang="en-GB" sz="542" dirty="0">
              <a:solidFill>
                <a:srgbClr val="FFFF00"/>
              </a:solidFill>
            </a:endParaRPr>
          </a:p>
          <a:p>
            <a:pPr algn="ctr"/>
            <a:r>
              <a:rPr lang="en-GB" sz="542" dirty="0">
                <a:solidFill>
                  <a:srgbClr val="FFFF00"/>
                </a:solidFill>
              </a:rPr>
              <a:t>Dark = evil</a:t>
            </a:r>
            <a:br>
              <a:rPr lang="en-GB" sz="542" dirty="0">
                <a:solidFill>
                  <a:srgbClr val="FFFF00"/>
                </a:solidFill>
              </a:rPr>
            </a:br>
            <a:endParaRPr lang="en-GB" sz="542" dirty="0">
              <a:solidFill>
                <a:srgbClr val="FFFF00"/>
              </a:solidFill>
            </a:endParaRPr>
          </a:p>
          <a:p>
            <a:pPr algn="ctr"/>
            <a:r>
              <a:rPr lang="en-GB" sz="542" dirty="0">
                <a:solidFill>
                  <a:srgbClr val="FFFF00"/>
                </a:solidFill>
              </a:rPr>
              <a:t>Nature = correct order</a:t>
            </a:r>
          </a:p>
          <a:p>
            <a:pPr algn="ctr"/>
            <a:r>
              <a:rPr lang="en-GB" sz="542" dirty="0">
                <a:solidFill>
                  <a:srgbClr val="FFFF00"/>
                </a:solidFill>
              </a:rPr>
              <a:t/>
            </a:r>
            <a:br>
              <a:rPr lang="en-GB" sz="542" dirty="0">
                <a:solidFill>
                  <a:srgbClr val="FFFF00"/>
                </a:solidFill>
              </a:rPr>
            </a:br>
            <a:r>
              <a:rPr lang="en-GB" sz="542" dirty="0">
                <a:solidFill>
                  <a:srgbClr val="FFFF00"/>
                </a:solidFill>
              </a:rPr>
              <a:t>Health / disease = state of Scotland</a:t>
            </a:r>
            <a:br>
              <a:rPr lang="en-GB" sz="542" dirty="0">
                <a:solidFill>
                  <a:srgbClr val="FFFF00"/>
                </a:solidFill>
              </a:rPr>
            </a:br>
            <a:endParaRPr lang="en-GB" sz="542" dirty="0">
              <a:solidFill>
                <a:srgbClr val="FFFF00"/>
              </a:solidFill>
            </a:endParaRPr>
          </a:p>
          <a:p>
            <a:pPr algn="ctr"/>
            <a:r>
              <a:rPr lang="en-GB" sz="542" dirty="0">
                <a:solidFill>
                  <a:srgbClr val="FFFF00"/>
                </a:solidFill>
              </a:rPr>
              <a:t>Blood = guilt</a:t>
            </a:r>
          </a:p>
          <a:p>
            <a:pPr algn="ctr"/>
            <a:r>
              <a:rPr lang="en-GB" sz="542" dirty="0">
                <a:solidFill>
                  <a:srgbClr val="FFFF00"/>
                </a:solidFill>
              </a:rPr>
              <a:t/>
            </a:r>
            <a:br>
              <a:rPr lang="en-GB" sz="542" dirty="0">
                <a:solidFill>
                  <a:srgbClr val="FFFF00"/>
                </a:solidFill>
              </a:rPr>
            </a:br>
            <a:r>
              <a:rPr lang="en-GB" sz="542" dirty="0">
                <a:solidFill>
                  <a:srgbClr val="FFFF00"/>
                </a:solidFill>
              </a:rPr>
              <a:t>Water = innocence</a:t>
            </a:r>
            <a:br>
              <a:rPr lang="en-GB" sz="542" dirty="0">
                <a:solidFill>
                  <a:srgbClr val="FFFF00"/>
                </a:solidFill>
              </a:rPr>
            </a:br>
            <a:r>
              <a:rPr lang="en-GB" sz="542" dirty="0">
                <a:solidFill>
                  <a:srgbClr val="FFFF00"/>
                </a:solidFill>
              </a:rPr>
              <a:t/>
            </a:r>
            <a:br>
              <a:rPr lang="en-GB" sz="542" dirty="0">
                <a:solidFill>
                  <a:srgbClr val="FFFF00"/>
                </a:solidFill>
              </a:rPr>
            </a:br>
            <a:r>
              <a:rPr lang="en-GB" sz="542" dirty="0">
                <a:solidFill>
                  <a:srgbClr val="FFFF00"/>
                </a:solidFill>
              </a:rPr>
              <a:t>Masculinity = aggression / courage</a:t>
            </a:r>
            <a:br>
              <a:rPr lang="en-GB" sz="542" dirty="0">
                <a:solidFill>
                  <a:srgbClr val="FFFF00"/>
                </a:solidFill>
              </a:rPr>
            </a:br>
            <a:endParaRPr lang="en-GB" sz="542" dirty="0">
              <a:solidFill>
                <a:srgbClr val="FFFF00"/>
              </a:solidFill>
            </a:endParaRPr>
          </a:p>
        </p:txBody>
      </p:sp>
      <p:sp>
        <p:nvSpPr>
          <p:cNvPr id="122" name="Rectangle 121"/>
          <p:cNvSpPr/>
          <p:nvPr/>
        </p:nvSpPr>
        <p:spPr>
          <a:xfrm>
            <a:off x="1496642" y="2066794"/>
            <a:ext cx="1375806" cy="516069"/>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bg1"/>
                </a:solidFill>
              </a:rPr>
              <a:t>Adjectives</a:t>
            </a:r>
            <a:r>
              <a:rPr lang="en-US" sz="542" dirty="0">
                <a:solidFill>
                  <a:schemeClr val="bg1"/>
                </a:solidFill>
              </a:rPr>
              <a:t> are describing words and can often indicate the attitude of one character about an another. Examples include: ‘brave’ Macbeth, ‘judicious’ </a:t>
            </a:r>
            <a:r>
              <a:rPr lang="en-US" sz="542" dirty="0" err="1">
                <a:solidFill>
                  <a:schemeClr val="bg1"/>
                </a:solidFill>
              </a:rPr>
              <a:t>Macduff</a:t>
            </a:r>
            <a:r>
              <a:rPr lang="en-US" sz="542" dirty="0">
                <a:solidFill>
                  <a:schemeClr val="bg1"/>
                </a:solidFill>
              </a:rPr>
              <a:t>, ‘gracious’ Duncan, and (ironically) the ‘</a:t>
            </a:r>
            <a:r>
              <a:rPr lang="en-US" sz="542" dirty="0" err="1">
                <a:solidFill>
                  <a:schemeClr val="bg1"/>
                </a:solidFill>
              </a:rPr>
              <a:t>honour’d</a:t>
            </a:r>
            <a:r>
              <a:rPr lang="en-US" sz="542" dirty="0">
                <a:solidFill>
                  <a:schemeClr val="bg1"/>
                </a:solidFill>
              </a:rPr>
              <a:t>’ Lady Macbeth.</a:t>
            </a:r>
          </a:p>
        </p:txBody>
      </p:sp>
    </p:spTree>
    <p:extLst>
      <p:ext uri="{BB962C8B-B14F-4D97-AF65-F5344CB8AC3E}">
        <p14:creationId xmlns:p14="http://schemas.microsoft.com/office/powerpoint/2010/main" val="4068077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10328" y="364333"/>
            <a:ext cx="951978" cy="54185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42" dirty="0">
                <a:solidFill>
                  <a:schemeClr val="tx1"/>
                </a:solidFill>
              </a:rPr>
              <a:t>Scrooge and Bob are both working late on Christmas Eve.</a:t>
            </a:r>
          </a:p>
        </p:txBody>
      </p:sp>
      <p:sp>
        <p:nvSpPr>
          <p:cNvPr id="36" name="Rectangle 35"/>
          <p:cNvSpPr/>
          <p:nvPr/>
        </p:nvSpPr>
        <p:spPr>
          <a:xfrm>
            <a:off x="1462305" y="364333"/>
            <a:ext cx="846138" cy="54185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turns down Fred’s invitation, scorns the charity collectors and reluctantly gives Bob Christmas Day off.</a:t>
            </a:r>
          </a:p>
        </p:txBody>
      </p:sp>
      <p:sp>
        <p:nvSpPr>
          <p:cNvPr id="37" name="Rectangle 36"/>
          <p:cNvSpPr/>
          <p:nvPr/>
        </p:nvSpPr>
        <p:spPr>
          <a:xfrm>
            <a:off x="2298124" y="364333"/>
            <a:ext cx="846138" cy="54185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slowly makes his way home and sees Marley’s face in his door knocker.</a:t>
            </a:r>
          </a:p>
        </p:txBody>
      </p:sp>
      <p:sp>
        <p:nvSpPr>
          <p:cNvPr id="38" name="Rectangle 37"/>
          <p:cNvSpPr/>
          <p:nvPr/>
        </p:nvSpPr>
        <p:spPr>
          <a:xfrm>
            <a:off x="3144261" y="364333"/>
            <a:ext cx="846138" cy="54185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42" dirty="0">
                <a:solidFill>
                  <a:schemeClr val="tx1"/>
                </a:solidFill>
              </a:rPr>
              <a:t>Later that evening, Marley’s ghost appears.</a:t>
            </a:r>
          </a:p>
        </p:txBody>
      </p:sp>
      <p:sp>
        <p:nvSpPr>
          <p:cNvPr id="39" name="Rectangle 38"/>
          <p:cNvSpPr/>
          <p:nvPr/>
        </p:nvSpPr>
        <p:spPr>
          <a:xfrm>
            <a:off x="3980080" y="364333"/>
            <a:ext cx="846138" cy="54185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Marley warns Scrooge that he must change his ways to avoid the same fate. He explains that he’ll be visited by three spirits.</a:t>
            </a:r>
          </a:p>
        </p:txBody>
      </p:sp>
      <p:sp>
        <p:nvSpPr>
          <p:cNvPr id="40" name="Rectangle 39"/>
          <p:cNvSpPr/>
          <p:nvPr/>
        </p:nvSpPr>
        <p:spPr>
          <a:xfrm>
            <a:off x="4826217" y="364333"/>
            <a:ext cx="846138" cy="541850"/>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42" dirty="0">
                <a:solidFill>
                  <a:schemeClr val="tx1"/>
                </a:solidFill>
              </a:rPr>
              <a:t>The Ghost of Christmas Past appears.</a:t>
            </a:r>
          </a:p>
        </p:txBody>
      </p:sp>
      <p:sp>
        <p:nvSpPr>
          <p:cNvPr id="41" name="Rectangle 40"/>
          <p:cNvSpPr/>
          <p:nvPr/>
        </p:nvSpPr>
        <p:spPr>
          <a:xfrm>
            <a:off x="5662036" y="364333"/>
            <a:ext cx="846138" cy="541850"/>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is taken to the village where he grew up and sees his younger self in school: alone at Christmas.</a:t>
            </a:r>
          </a:p>
        </p:txBody>
      </p:sp>
      <p:sp>
        <p:nvSpPr>
          <p:cNvPr id="42" name="Rectangle 41"/>
          <p:cNvSpPr/>
          <p:nvPr/>
        </p:nvSpPr>
        <p:spPr>
          <a:xfrm>
            <a:off x="6508174" y="364333"/>
            <a:ext cx="846138" cy="541850"/>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then sees happier Christmases: his sister Fan coming to take him home and a party organised by his old boss, </a:t>
            </a:r>
            <a:r>
              <a:rPr lang="en-GB" sz="542" dirty="0" err="1">
                <a:solidFill>
                  <a:schemeClr val="tx1"/>
                </a:solidFill>
              </a:rPr>
              <a:t>Fezziwig</a:t>
            </a:r>
            <a:r>
              <a:rPr lang="en-GB" sz="542" dirty="0">
                <a:solidFill>
                  <a:schemeClr val="tx1"/>
                </a:solidFill>
              </a:rPr>
              <a:t>.</a:t>
            </a:r>
          </a:p>
        </p:txBody>
      </p:sp>
      <p:sp>
        <p:nvSpPr>
          <p:cNvPr id="43" name="Rectangle 42"/>
          <p:cNvSpPr/>
          <p:nvPr/>
        </p:nvSpPr>
        <p:spPr>
          <a:xfrm>
            <a:off x="8193087" y="364333"/>
            <a:ext cx="846138" cy="541850"/>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542" dirty="0">
                <a:solidFill>
                  <a:schemeClr val="tx1"/>
                </a:solidFill>
              </a:rPr>
              <a:t>The Ghost of Christmas Present arrives.</a:t>
            </a:r>
          </a:p>
        </p:txBody>
      </p:sp>
      <p:sp>
        <p:nvSpPr>
          <p:cNvPr id="44" name="Rectangle 43"/>
          <p:cNvSpPr/>
          <p:nvPr/>
        </p:nvSpPr>
        <p:spPr>
          <a:xfrm>
            <a:off x="9039225" y="364333"/>
            <a:ext cx="846138" cy="541850"/>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and the Ghost stop at the </a:t>
            </a:r>
            <a:r>
              <a:rPr lang="en-GB" sz="542" dirty="0" err="1">
                <a:solidFill>
                  <a:schemeClr val="tx1"/>
                </a:solidFill>
              </a:rPr>
              <a:t>Cratchit’s</a:t>
            </a:r>
            <a:r>
              <a:rPr lang="en-GB" sz="542" dirty="0">
                <a:solidFill>
                  <a:schemeClr val="tx1"/>
                </a:solidFill>
              </a:rPr>
              <a:t> house on Christmas Day. Scrooge learns Tiny Tim will die.</a:t>
            </a:r>
          </a:p>
        </p:txBody>
      </p:sp>
      <p:sp>
        <p:nvSpPr>
          <p:cNvPr id="50" name="Rectangle 49"/>
          <p:cNvSpPr/>
          <p:nvPr/>
        </p:nvSpPr>
        <p:spPr>
          <a:xfrm>
            <a:off x="9283464" y="913197"/>
            <a:ext cx="598488" cy="856042"/>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and the Ghost see people all over the world enjoying Christmas, in spite of their isolation.</a:t>
            </a:r>
          </a:p>
        </p:txBody>
      </p:sp>
      <p:sp>
        <p:nvSpPr>
          <p:cNvPr id="51" name="Rectangle 50"/>
          <p:cNvSpPr/>
          <p:nvPr/>
        </p:nvSpPr>
        <p:spPr>
          <a:xfrm>
            <a:off x="9283464" y="1774607"/>
            <a:ext cx="598488" cy="856042"/>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They then visit Fred’s house. The guests at his party make fun of Scrooge and his attitude towards Christmas.</a:t>
            </a:r>
          </a:p>
        </p:txBody>
      </p:sp>
      <p:sp>
        <p:nvSpPr>
          <p:cNvPr id="52" name="Rectangle 51"/>
          <p:cNvSpPr/>
          <p:nvPr/>
        </p:nvSpPr>
        <p:spPr>
          <a:xfrm>
            <a:off x="9283464" y="2623254"/>
            <a:ext cx="598488" cy="856042"/>
          </a:xfrm>
          <a:prstGeom prst="rect">
            <a:avLst/>
          </a:prstGeom>
          <a:solidFill>
            <a:schemeClr val="accent2">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 Ghost reveals two starving children: Ignorance and Want. The ghost warns Scrooge to beware of them.</a:t>
            </a:r>
          </a:p>
        </p:txBody>
      </p:sp>
      <p:sp>
        <p:nvSpPr>
          <p:cNvPr id="53" name="Rectangle 52"/>
          <p:cNvSpPr/>
          <p:nvPr/>
        </p:nvSpPr>
        <p:spPr>
          <a:xfrm>
            <a:off x="9283464" y="3475229"/>
            <a:ext cx="598488" cy="856042"/>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 Ghost of Christmas Yet to Come collects Scrooge.</a:t>
            </a:r>
          </a:p>
          <a:p>
            <a:pPr algn="ctr"/>
            <a:endParaRPr lang="en-GB" sz="542" dirty="0">
              <a:solidFill>
                <a:schemeClr val="tx1"/>
              </a:solidFill>
            </a:endParaRPr>
          </a:p>
          <a:p>
            <a:pPr algn="ctr"/>
            <a:endParaRPr lang="en-GB" sz="542" dirty="0">
              <a:solidFill>
                <a:schemeClr val="tx1"/>
              </a:solidFill>
            </a:endParaRPr>
          </a:p>
          <a:p>
            <a:pPr algn="ctr"/>
            <a:endParaRPr lang="en-GB" sz="542" dirty="0">
              <a:solidFill>
                <a:schemeClr val="tx1"/>
              </a:solidFill>
            </a:endParaRPr>
          </a:p>
          <a:p>
            <a:pPr algn="ctr"/>
            <a:endParaRPr lang="en-GB" sz="542" dirty="0">
              <a:solidFill>
                <a:schemeClr val="tx1"/>
              </a:solidFill>
            </a:endParaRPr>
          </a:p>
          <a:p>
            <a:pPr algn="ctr"/>
            <a:endParaRPr lang="en-GB" sz="542" dirty="0">
              <a:solidFill>
                <a:schemeClr val="tx1"/>
              </a:solidFill>
            </a:endParaRPr>
          </a:p>
        </p:txBody>
      </p:sp>
      <p:sp>
        <p:nvSpPr>
          <p:cNvPr id="54" name="Rectangle 53"/>
          <p:cNvSpPr/>
          <p:nvPr/>
        </p:nvSpPr>
        <p:spPr>
          <a:xfrm>
            <a:off x="9285126" y="4336340"/>
            <a:ext cx="598488" cy="856042"/>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 Ghost silently shows Scrooge the uncaring reaction of some people to an unknown man’s death.</a:t>
            </a:r>
          </a:p>
        </p:txBody>
      </p:sp>
      <p:sp>
        <p:nvSpPr>
          <p:cNvPr id="55" name="Rectangle 54"/>
          <p:cNvSpPr/>
          <p:nvPr/>
        </p:nvSpPr>
        <p:spPr>
          <a:xfrm>
            <a:off x="9284209" y="5189135"/>
            <a:ext cx="598488" cy="856042"/>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sees a group of thieves trying to sell the dead man’s belongings, including the shirt from his corpse.</a:t>
            </a:r>
          </a:p>
        </p:txBody>
      </p:sp>
      <p:sp>
        <p:nvSpPr>
          <p:cNvPr id="56" name="Rectangle 55"/>
          <p:cNvSpPr/>
          <p:nvPr/>
        </p:nvSpPr>
        <p:spPr>
          <a:xfrm>
            <a:off x="8193087" y="6052194"/>
            <a:ext cx="846138" cy="462998"/>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and the Ghost visit the Cratchits again. He’s upset to find out that Tiny Tim has died.</a:t>
            </a:r>
          </a:p>
        </p:txBody>
      </p:sp>
      <p:sp>
        <p:nvSpPr>
          <p:cNvPr id="57" name="Rectangle 56"/>
          <p:cNvSpPr/>
          <p:nvPr/>
        </p:nvSpPr>
        <p:spPr>
          <a:xfrm>
            <a:off x="9039225" y="6052194"/>
            <a:ext cx="846138" cy="462998"/>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is shown a corpse under a bed sheet and a woman rejoicing that her debt collector is dead</a:t>
            </a:r>
          </a:p>
        </p:txBody>
      </p:sp>
      <p:sp>
        <p:nvSpPr>
          <p:cNvPr id="58" name="Rectangle 57"/>
          <p:cNvSpPr/>
          <p:nvPr/>
        </p:nvSpPr>
        <p:spPr>
          <a:xfrm>
            <a:off x="6500812" y="6052194"/>
            <a:ext cx="846138" cy="462998"/>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promises the Ghost that he will honour Christmas and change the course of his life.</a:t>
            </a:r>
          </a:p>
        </p:txBody>
      </p:sp>
      <p:sp>
        <p:nvSpPr>
          <p:cNvPr id="59" name="Rectangle 58"/>
          <p:cNvSpPr/>
          <p:nvPr/>
        </p:nvSpPr>
        <p:spPr>
          <a:xfrm>
            <a:off x="7346950" y="6052194"/>
            <a:ext cx="846138" cy="462998"/>
          </a:xfrm>
          <a:prstGeom prst="rect">
            <a:avLst/>
          </a:prstGeom>
          <a:solidFill>
            <a:schemeClr val="accent6">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 Ghost takes Scrooge to a graveyard and points to a grave with Scrooge’s name on it. </a:t>
            </a:r>
          </a:p>
        </p:txBody>
      </p:sp>
      <p:sp>
        <p:nvSpPr>
          <p:cNvPr id="60" name="Rectangle 59"/>
          <p:cNvSpPr/>
          <p:nvPr/>
        </p:nvSpPr>
        <p:spPr>
          <a:xfrm>
            <a:off x="4808537" y="6052194"/>
            <a:ext cx="846138" cy="462998"/>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has completely changed. He laughs, dances and wishes passers-by a Merry Christmas.</a:t>
            </a:r>
          </a:p>
        </p:txBody>
      </p:sp>
      <p:sp>
        <p:nvSpPr>
          <p:cNvPr id="61" name="Rectangle 60"/>
          <p:cNvSpPr/>
          <p:nvPr/>
        </p:nvSpPr>
        <p:spPr>
          <a:xfrm>
            <a:off x="5654675" y="6052194"/>
            <a:ext cx="846138" cy="462998"/>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finds himself back in his own bed on Christmas Day.</a:t>
            </a:r>
          </a:p>
        </p:txBody>
      </p:sp>
      <p:sp>
        <p:nvSpPr>
          <p:cNvPr id="62" name="Rectangle 61"/>
          <p:cNvSpPr/>
          <p:nvPr/>
        </p:nvSpPr>
        <p:spPr>
          <a:xfrm>
            <a:off x="3147219" y="6052194"/>
            <a:ext cx="846138" cy="462998"/>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The next day Scrooge gives Bob a pay rise.</a:t>
            </a:r>
          </a:p>
        </p:txBody>
      </p:sp>
      <p:sp>
        <p:nvSpPr>
          <p:cNvPr id="63" name="Rectangle 62"/>
          <p:cNvSpPr/>
          <p:nvPr/>
        </p:nvSpPr>
        <p:spPr>
          <a:xfrm>
            <a:off x="3993356" y="6052194"/>
            <a:ext cx="846138" cy="462998"/>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He buys the Cratchits a huge turkey then joins Fred and his friends for Christmas dinner. </a:t>
            </a:r>
          </a:p>
        </p:txBody>
      </p:sp>
      <p:sp>
        <p:nvSpPr>
          <p:cNvPr id="64" name="Rectangle 63"/>
          <p:cNvSpPr/>
          <p:nvPr/>
        </p:nvSpPr>
        <p:spPr>
          <a:xfrm>
            <a:off x="2311400" y="6053605"/>
            <a:ext cx="846138" cy="462998"/>
          </a:xfrm>
          <a:prstGeom prst="rect">
            <a:avLst/>
          </a:prstGeom>
          <a:solidFill>
            <a:schemeClr val="accent3">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We’re told that Tiny Tim will survive, and that Scrooge celebrates Christmas for the rest of his life.</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593" y="410784"/>
            <a:ext cx="314574" cy="411207"/>
          </a:xfrm>
          <a:prstGeom prst="rect">
            <a:avLst/>
          </a:prstGeom>
        </p:spPr>
      </p:pic>
      <p:pic>
        <p:nvPicPr>
          <p:cNvPr id="68" name="Picture 67"/>
          <p:cNvPicPr>
            <a:picLocks noChangeAspect="1"/>
          </p:cNvPicPr>
          <p:nvPr/>
        </p:nvPicPr>
        <p:blipFill rotWithShape="1">
          <a:blip r:embed="rId4" cstate="print">
            <a:extLst>
              <a:ext uri="{28A0092B-C50C-407E-A947-70E740481C1C}">
                <a14:useLocalDpi xmlns:a14="http://schemas.microsoft.com/office/drawing/2010/main" val="0"/>
              </a:ext>
            </a:extLst>
          </a:blip>
          <a:srcRect r="53089"/>
          <a:stretch/>
        </p:blipFill>
        <p:spPr>
          <a:xfrm>
            <a:off x="3604886" y="333377"/>
            <a:ext cx="314402" cy="521676"/>
          </a:xfrm>
          <a:prstGeom prst="rect">
            <a:avLst/>
          </a:prstGeom>
        </p:spPr>
      </p:pic>
      <p:pic>
        <p:nvPicPr>
          <p:cNvPr id="69" name="Picture 68"/>
          <p:cNvPicPr>
            <a:picLocks noChangeAspect="1"/>
          </p:cNvPicPr>
          <p:nvPr/>
        </p:nvPicPr>
        <p:blipFill rotWithShape="1">
          <a:blip r:embed="rId5" cstate="print">
            <a:extLst>
              <a:ext uri="{28A0092B-C50C-407E-A947-70E740481C1C}">
                <a14:useLocalDpi xmlns:a14="http://schemas.microsoft.com/office/drawing/2010/main" val="0"/>
              </a:ext>
            </a:extLst>
          </a:blip>
          <a:srcRect l="71915"/>
          <a:stretch/>
        </p:blipFill>
        <p:spPr>
          <a:xfrm>
            <a:off x="5259268" y="276750"/>
            <a:ext cx="286359" cy="622663"/>
          </a:xfrm>
          <a:prstGeom prst="rect">
            <a:avLst/>
          </a:prstGeom>
        </p:spPr>
      </p:pic>
      <p:pic>
        <p:nvPicPr>
          <p:cNvPr id="70" name="Picture 69"/>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674239" y="401349"/>
            <a:ext cx="252526" cy="488615"/>
          </a:xfrm>
          <a:prstGeom prst="rect">
            <a:avLst/>
          </a:prstGeom>
        </p:spPr>
      </p:pic>
      <p:pic>
        <p:nvPicPr>
          <p:cNvPr id="71" name="Picture 70"/>
          <p:cNvPicPr>
            <a:picLocks noChangeAspect="1"/>
          </p:cNvPicPr>
          <p:nvPr/>
        </p:nvPicPr>
        <p:blipFill rotWithShape="1">
          <a:blip r:embed="rId7" cstate="print">
            <a:grayscl/>
            <a:extLst>
              <a:ext uri="{28A0092B-C50C-407E-A947-70E740481C1C}">
                <a14:useLocalDpi xmlns:a14="http://schemas.microsoft.com/office/drawing/2010/main" val="0"/>
              </a:ext>
            </a:extLst>
          </a:blip>
          <a:srcRect l="19920" r="50534"/>
          <a:stretch/>
        </p:blipFill>
        <p:spPr>
          <a:xfrm>
            <a:off x="9689974" y="3718414"/>
            <a:ext cx="150253" cy="593998"/>
          </a:xfrm>
          <a:prstGeom prst="rect">
            <a:avLst/>
          </a:prstGeom>
        </p:spPr>
      </p:pic>
      <p:pic>
        <p:nvPicPr>
          <p:cNvPr id="72" name="Picture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14128" y="4007701"/>
            <a:ext cx="296331" cy="304711"/>
          </a:xfrm>
          <a:prstGeom prst="rect">
            <a:avLst/>
          </a:prstGeom>
        </p:spPr>
      </p:pic>
      <p:sp>
        <p:nvSpPr>
          <p:cNvPr id="73" name="TextBox 72"/>
          <p:cNvSpPr txBox="1"/>
          <p:nvPr/>
        </p:nvSpPr>
        <p:spPr>
          <a:xfrm>
            <a:off x="-25091" y="328408"/>
            <a:ext cx="540917" cy="792140"/>
          </a:xfrm>
          <a:prstGeom prst="rect">
            <a:avLst/>
          </a:prstGeom>
          <a:noFill/>
        </p:spPr>
        <p:txBody>
          <a:bodyPr wrap="square" rtlCol="0">
            <a:spAutoFit/>
          </a:bodyPr>
          <a:lstStyle/>
          <a:p>
            <a:pPr algn="ctr"/>
            <a:r>
              <a:rPr lang="en-GB" sz="758"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758"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Marley was dead, to begin with.’</a:t>
            </a:r>
          </a:p>
        </p:txBody>
      </p:sp>
      <p:sp>
        <p:nvSpPr>
          <p:cNvPr id="74" name="TextBox 73"/>
          <p:cNvSpPr txBox="1"/>
          <p:nvPr/>
        </p:nvSpPr>
        <p:spPr>
          <a:xfrm>
            <a:off x="986152" y="6020074"/>
            <a:ext cx="1394040" cy="492635"/>
          </a:xfrm>
          <a:prstGeom prst="rect">
            <a:avLst/>
          </a:prstGeom>
          <a:noFill/>
        </p:spPr>
        <p:txBody>
          <a:bodyPr wrap="square" rtlCol="0">
            <a:spAutoFit/>
          </a:bodyPr>
          <a:lstStyle/>
          <a:p>
            <a:pPr algn="ctr"/>
            <a:r>
              <a:rPr lang="en-GB" sz="867"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867"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And so, as Tiny Tim observed, God bless us, every one!’</a:t>
            </a:r>
          </a:p>
        </p:txBody>
      </p:sp>
      <p:sp>
        <p:nvSpPr>
          <p:cNvPr id="75" name="Rectangle 74"/>
          <p:cNvSpPr/>
          <p:nvPr/>
        </p:nvSpPr>
        <p:spPr>
          <a:xfrm>
            <a:off x="-21564" y="6014370"/>
            <a:ext cx="1162995" cy="509435"/>
          </a:xfrm>
          <a:prstGeom prst="rect">
            <a:avLst/>
          </a:prstGeom>
          <a:solidFill>
            <a:schemeClr val="tx1">
              <a:lumMod val="75000"/>
              <a:lumOff val="25000"/>
            </a:schemeClr>
          </a:solidFill>
          <a:ln w="28575">
            <a:solidFill>
              <a:schemeClr val="bg1"/>
            </a:solidFill>
          </a:ln>
        </p:spPr>
        <p:txBody>
          <a:bodyPr wrap="square">
            <a:spAutoFit/>
          </a:bodyPr>
          <a:lstStyle/>
          <a:p>
            <a:pPr algn="ctr"/>
            <a:r>
              <a:rPr lang="en-US" sz="542" i="1" dirty="0">
                <a:solidFill>
                  <a:schemeClr val="bg1"/>
                </a:solidFill>
              </a:rPr>
              <a:t>S1 = character flaws</a:t>
            </a:r>
          </a:p>
          <a:p>
            <a:pPr algn="ctr"/>
            <a:r>
              <a:rPr lang="en-US" sz="542" i="1" dirty="0">
                <a:solidFill>
                  <a:schemeClr val="bg1"/>
                </a:solidFill>
              </a:rPr>
              <a:t>S2/3/4 = lessons</a:t>
            </a:r>
          </a:p>
          <a:p>
            <a:pPr algn="ctr"/>
            <a:r>
              <a:rPr lang="en-US" sz="542" i="1" dirty="0">
                <a:solidFill>
                  <a:schemeClr val="bg1"/>
                </a:solidFill>
              </a:rPr>
              <a:t>S5 = completes the circular structure where mirrored events emphasise the change in Scrooge</a:t>
            </a:r>
            <a:endParaRPr lang="en-GB" sz="542" dirty="0">
              <a:solidFill>
                <a:schemeClr val="bg1"/>
              </a:solidFill>
            </a:endParaRPr>
          </a:p>
        </p:txBody>
      </p:sp>
      <p:sp>
        <p:nvSpPr>
          <p:cNvPr id="45" name="TextBox 44"/>
          <p:cNvSpPr txBox="1"/>
          <p:nvPr/>
        </p:nvSpPr>
        <p:spPr>
          <a:xfrm>
            <a:off x="480276" y="899445"/>
            <a:ext cx="982032" cy="17575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solitary as an oyster’</a:t>
            </a:r>
          </a:p>
        </p:txBody>
      </p:sp>
      <p:sp>
        <p:nvSpPr>
          <p:cNvPr id="46" name="TextBox 45"/>
          <p:cNvSpPr txBox="1"/>
          <p:nvPr/>
        </p:nvSpPr>
        <p:spPr>
          <a:xfrm>
            <a:off x="1381405" y="906183"/>
            <a:ext cx="982031"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‘decrease the surplus population’</a:t>
            </a:r>
          </a:p>
        </p:txBody>
      </p:sp>
      <p:sp>
        <p:nvSpPr>
          <p:cNvPr id="47" name="TextBox 46"/>
          <p:cNvSpPr txBox="1"/>
          <p:nvPr/>
        </p:nvSpPr>
        <p:spPr>
          <a:xfrm>
            <a:off x="2164687" y="918327"/>
            <a:ext cx="1113012"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Darkness is cheap, and Scrooge liked it.’</a:t>
            </a:r>
          </a:p>
        </p:txBody>
      </p:sp>
      <p:sp>
        <p:nvSpPr>
          <p:cNvPr id="48" name="TextBox 47"/>
          <p:cNvSpPr txBox="1"/>
          <p:nvPr/>
        </p:nvSpPr>
        <p:spPr>
          <a:xfrm>
            <a:off x="3144261" y="903345"/>
            <a:ext cx="813057"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I wear the chain I forged in life.’</a:t>
            </a:r>
          </a:p>
        </p:txBody>
      </p:sp>
      <p:sp>
        <p:nvSpPr>
          <p:cNvPr id="65" name="TextBox 64"/>
          <p:cNvSpPr txBox="1"/>
          <p:nvPr/>
        </p:nvSpPr>
        <p:spPr>
          <a:xfrm>
            <a:off x="3991963" y="905813"/>
            <a:ext cx="813057"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Mankind was my business’</a:t>
            </a:r>
          </a:p>
        </p:txBody>
      </p:sp>
      <p:sp>
        <p:nvSpPr>
          <p:cNvPr id="76" name="TextBox 75"/>
          <p:cNvSpPr txBox="1"/>
          <p:nvPr/>
        </p:nvSpPr>
        <p:spPr>
          <a:xfrm>
            <a:off x="4816323" y="906817"/>
            <a:ext cx="813057" cy="259174"/>
          </a:xfrm>
          <a:prstGeom prst="rect">
            <a:avLst/>
          </a:prstGeom>
          <a:noFill/>
        </p:spPr>
        <p:txBody>
          <a:bodyPr wrap="square" rtlCol="0">
            <a:spAutoFit/>
          </a:bodyPr>
          <a:lstStyle/>
          <a:p>
            <a:pPr algn="ctr"/>
            <a:r>
              <a:rPr lang="en-GB" sz="542" b="1" i="1" dirty="0">
                <a:solidFill>
                  <a:schemeClr val="accent4">
                    <a:lumMod val="75000"/>
                  </a:schemeClr>
                </a:solidFill>
                <a:effectLst>
                  <a:outerShdw blurRad="50800" dist="38100" dir="2700000" algn="tl" rotWithShape="0">
                    <a:prstClr val="black">
                      <a:alpha val="40000"/>
                    </a:prstClr>
                  </a:outerShdw>
                </a:effectLst>
                <a:latin typeface="Comic Sans MS" panose="030F0902030302020204" pitchFamily="66" charset="0"/>
              </a:rPr>
              <a:t>‘sprung a bright clear jet of light’</a:t>
            </a:r>
          </a:p>
        </p:txBody>
      </p:sp>
      <p:sp>
        <p:nvSpPr>
          <p:cNvPr id="77" name="TextBox 76"/>
          <p:cNvSpPr txBox="1"/>
          <p:nvPr/>
        </p:nvSpPr>
        <p:spPr>
          <a:xfrm>
            <a:off x="5570031" y="913247"/>
            <a:ext cx="987916" cy="342594"/>
          </a:xfrm>
          <a:prstGeom prst="rect">
            <a:avLst/>
          </a:prstGeom>
          <a:noFill/>
        </p:spPr>
        <p:txBody>
          <a:bodyPr wrap="square" rtlCol="0">
            <a:spAutoFit/>
          </a:bodyPr>
          <a:lstStyle/>
          <a:p>
            <a:pPr algn="ctr"/>
            <a:r>
              <a:rPr lang="en-GB" sz="542"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4">
                    <a:lumMod val="75000"/>
                  </a:schemeClr>
                </a:solidFill>
                <a:effectLst>
                  <a:outerShdw blurRad="50800" dist="38100" dir="2700000" algn="tl" rotWithShape="0">
                    <a:prstClr val="black">
                      <a:alpha val="40000"/>
                    </a:prstClr>
                  </a:outerShdw>
                </a:effectLst>
                <a:latin typeface="Comic Sans MS" panose="030F0902030302020204" pitchFamily="66" charset="0"/>
              </a:rPr>
              <a:t>A solitary child, neglected by his friends…’</a:t>
            </a:r>
          </a:p>
        </p:txBody>
      </p:sp>
      <p:sp>
        <p:nvSpPr>
          <p:cNvPr id="78" name="TextBox 77"/>
          <p:cNvSpPr txBox="1"/>
          <p:nvPr/>
        </p:nvSpPr>
        <p:spPr>
          <a:xfrm>
            <a:off x="6459899" y="913902"/>
            <a:ext cx="955575" cy="342594"/>
          </a:xfrm>
          <a:prstGeom prst="rect">
            <a:avLst/>
          </a:prstGeom>
          <a:noFill/>
        </p:spPr>
        <p:txBody>
          <a:bodyPr wrap="square" rtlCol="0">
            <a:spAutoFit/>
          </a:bodyPr>
          <a:lstStyle/>
          <a:p>
            <a:pPr algn="ctr"/>
            <a:r>
              <a:rPr lang="en-GB" sz="542" b="1" i="1" dirty="0">
                <a:solidFill>
                  <a:schemeClr val="accent4">
                    <a:lumMod val="75000"/>
                  </a:schemeClr>
                </a:solidFill>
                <a:effectLst>
                  <a:outerShdw blurRad="50800" dist="38100" dir="2700000" algn="tl" rotWithShape="0">
                    <a:prstClr val="black">
                      <a:alpha val="40000"/>
                    </a:prstClr>
                  </a:outerShdw>
                </a:effectLst>
                <a:latin typeface="Comic Sans MS" panose="030F0902030302020204" pitchFamily="66" charset="0"/>
              </a:rPr>
              <a:t>‘No more work tonight. Christmas Eve, Dick’</a:t>
            </a:r>
          </a:p>
        </p:txBody>
      </p:sp>
      <p:sp>
        <p:nvSpPr>
          <p:cNvPr id="79" name="TextBox 78"/>
          <p:cNvSpPr txBox="1"/>
          <p:nvPr/>
        </p:nvSpPr>
        <p:spPr>
          <a:xfrm>
            <a:off x="8138614" y="914814"/>
            <a:ext cx="955575"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‘…an antique scabbard;</a:t>
            </a: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 </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but no sword was in it’</a:t>
            </a:r>
          </a:p>
        </p:txBody>
      </p:sp>
      <p:sp>
        <p:nvSpPr>
          <p:cNvPr id="80" name="Rectangle 79"/>
          <p:cNvSpPr/>
          <p:nvPr/>
        </p:nvSpPr>
        <p:spPr>
          <a:xfrm>
            <a:off x="7360705" y="364333"/>
            <a:ext cx="846138" cy="544201"/>
          </a:xfrm>
          <a:prstGeom prst="rect">
            <a:avLst/>
          </a:prstGeom>
          <a:solidFill>
            <a:schemeClr val="accent4">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1"/>
                </a:solidFill>
              </a:rPr>
              <a:t>Scrooge is then shown his split from Belle, before being shown Belle’s family, who remind Scrooge of missed opportunities.</a:t>
            </a:r>
          </a:p>
        </p:txBody>
      </p:sp>
      <p:sp>
        <p:nvSpPr>
          <p:cNvPr id="81" name="TextBox 80"/>
          <p:cNvSpPr txBox="1"/>
          <p:nvPr/>
        </p:nvSpPr>
        <p:spPr>
          <a:xfrm>
            <a:off x="7251368" y="921095"/>
            <a:ext cx="1012133" cy="342594"/>
          </a:xfrm>
          <a:prstGeom prst="rect">
            <a:avLst/>
          </a:prstGeom>
          <a:noFill/>
        </p:spPr>
        <p:txBody>
          <a:bodyPr wrap="square" rtlCol="0">
            <a:spAutoFit/>
          </a:bodyPr>
          <a:lstStyle/>
          <a:p>
            <a:pPr algn="ctr"/>
            <a:r>
              <a:rPr lang="en-GB" sz="542"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4">
                    <a:lumMod val="75000"/>
                  </a:schemeClr>
                </a:solidFill>
                <a:effectLst>
                  <a:outerShdw blurRad="50800" dist="38100" dir="2700000" algn="tl" rotWithShape="0">
                    <a:prstClr val="black">
                      <a:alpha val="40000"/>
                    </a:prstClr>
                  </a:outerShdw>
                </a:effectLst>
                <a:latin typeface="Comic Sans MS" panose="030F0902030302020204" pitchFamily="66" charset="0"/>
              </a:rPr>
              <a:t>Another idol has displaced me’…’A golden one’</a:t>
            </a:r>
          </a:p>
        </p:txBody>
      </p:sp>
      <p:sp>
        <p:nvSpPr>
          <p:cNvPr id="82" name="TextBox 81"/>
          <p:cNvSpPr txBox="1"/>
          <p:nvPr/>
        </p:nvSpPr>
        <p:spPr>
          <a:xfrm>
            <a:off x="8750315" y="1100767"/>
            <a:ext cx="580709" cy="759695"/>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If these shadows remain unaltered by the future, the child will die’</a:t>
            </a:r>
          </a:p>
        </p:txBody>
      </p:sp>
      <p:cxnSp>
        <p:nvCxnSpPr>
          <p:cNvPr id="3" name="Straight Arrow Connector 2"/>
          <p:cNvCxnSpPr/>
          <p:nvPr/>
        </p:nvCxnSpPr>
        <p:spPr>
          <a:xfrm flipV="1">
            <a:off x="9116033" y="935244"/>
            <a:ext cx="80068" cy="160638"/>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8827432" y="1799429"/>
            <a:ext cx="503592" cy="926536"/>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 Merry Christmas and a Happy New Year to the old man, whatever he is’.</a:t>
            </a:r>
          </a:p>
        </p:txBody>
      </p:sp>
      <p:sp>
        <p:nvSpPr>
          <p:cNvPr id="84" name="TextBox 83"/>
          <p:cNvSpPr txBox="1"/>
          <p:nvPr/>
        </p:nvSpPr>
        <p:spPr>
          <a:xfrm>
            <a:off x="8778211" y="2649662"/>
            <a:ext cx="503592" cy="843116"/>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‘They are Man’s… And they cling to me, appealing from their fathers.’</a:t>
            </a:r>
          </a:p>
        </p:txBody>
      </p:sp>
      <p:sp>
        <p:nvSpPr>
          <p:cNvPr id="85" name="TextBox 84"/>
          <p:cNvSpPr txBox="1"/>
          <p:nvPr/>
        </p:nvSpPr>
        <p:spPr>
          <a:xfrm>
            <a:off x="8674239" y="3494454"/>
            <a:ext cx="665007" cy="843116"/>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You are about to show me shadows of the things that have not happened, but will happen in the time before us’</a:t>
            </a:r>
          </a:p>
        </p:txBody>
      </p:sp>
      <p:sp>
        <p:nvSpPr>
          <p:cNvPr id="86" name="TextBox 85"/>
          <p:cNvSpPr txBox="1"/>
          <p:nvPr/>
        </p:nvSpPr>
        <p:spPr>
          <a:xfrm>
            <a:off x="8827435" y="4462655"/>
            <a:ext cx="454371" cy="592855"/>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‘Old Scratch got his own at last, hey</a:t>
            </a:r>
            <a:r>
              <a:rPr lang="en-GB" sz="542"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a:t>
            </a:r>
          </a:p>
        </p:txBody>
      </p:sp>
      <p:sp>
        <p:nvSpPr>
          <p:cNvPr id="87" name="TextBox 86"/>
          <p:cNvSpPr txBox="1"/>
          <p:nvPr/>
        </p:nvSpPr>
        <p:spPr>
          <a:xfrm>
            <a:off x="8701016" y="5213380"/>
            <a:ext cx="646103" cy="676275"/>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‘Every person has a right to take care of themselves. He always did’</a:t>
            </a:r>
          </a:p>
        </p:txBody>
      </p:sp>
      <p:sp>
        <p:nvSpPr>
          <p:cNvPr id="88" name="TextBox 87"/>
          <p:cNvSpPr txBox="1"/>
          <p:nvPr/>
        </p:nvSpPr>
        <p:spPr>
          <a:xfrm>
            <a:off x="3023956" y="5803135"/>
            <a:ext cx="1045177" cy="342594"/>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and therefore I am about to raise your salary’</a:t>
            </a:r>
          </a:p>
        </p:txBody>
      </p:sp>
      <p:sp>
        <p:nvSpPr>
          <p:cNvPr id="89" name="TextBox 88"/>
          <p:cNvSpPr txBox="1"/>
          <p:nvPr/>
        </p:nvSpPr>
        <p:spPr>
          <a:xfrm>
            <a:off x="3854507" y="5779886"/>
            <a:ext cx="1184415" cy="342594"/>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‘He was at home in five minutes. Nothing could be heartier.’</a:t>
            </a:r>
          </a:p>
        </p:txBody>
      </p:sp>
      <p:sp>
        <p:nvSpPr>
          <p:cNvPr id="90" name="TextBox 89"/>
          <p:cNvSpPr txBox="1"/>
          <p:nvPr/>
        </p:nvSpPr>
        <p:spPr>
          <a:xfrm>
            <a:off x="4808124" y="5808889"/>
            <a:ext cx="928686" cy="259174"/>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‘My dear Mr Scrooge, are you serious?’</a:t>
            </a:r>
          </a:p>
        </p:txBody>
      </p:sp>
      <p:sp>
        <p:nvSpPr>
          <p:cNvPr id="91" name="TextBox 90"/>
          <p:cNvSpPr txBox="1"/>
          <p:nvPr/>
        </p:nvSpPr>
        <p:spPr>
          <a:xfrm>
            <a:off x="5694068" y="5813035"/>
            <a:ext cx="813057" cy="259174"/>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‘I am as merry as a school-boy’</a:t>
            </a:r>
          </a:p>
        </p:txBody>
      </p:sp>
      <p:sp>
        <p:nvSpPr>
          <p:cNvPr id="92" name="TextBox 91"/>
          <p:cNvSpPr txBox="1"/>
          <p:nvPr/>
        </p:nvSpPr>
        <p:spPr>
          <a:xfrm>
            <a:off x="6429782" y="5729205"/>
            <a:ext cx="952857" cy="342594"/>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I will live in the Past, the Present, and the Future’</a:t>
            </a:r>
          </a:p>
        </p:txBody>
      </p:sp>
      <p:sp>
        <p:nvSpPr>
          <p:cNvPr id="93" name="TextBox 92"/>
          <p:cNvSpPr txBox="1"/>
          <p:nvPr/>
        </p:nvSpPr>
        <p:spPr>
          <a:xfrm>
            <a:off x="7179096" y="5730466"/>
            <a:ext cx="1160511" cy="342594"/>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‘…read upon the stone of the neglected grave his own name…’</a:t>
            </a:r>
          </a:p>
        </p:txBody>
      </p:sp>
      <p:sp>
        <p:nvSpPr>
          <p:cNvPr id="94" name="TextBox 93"/>
          <p:cNvSpPr txBox="1"/>
          <p:nvPr/>
        </p:nvSpPr>
        <p:spPr>
          <a:xfrm>
            <a:off x="8161303" y="5780986"/>
            <a:ext cx="1116594" cy="259174"/>
          </a:xfrm>
          <a:prstGeom prst="rect">
            <a:avLst/>
          </a:prstGeom>
          <a:noFill/>
        </p:spPr>
        <p:txBody>
          <a:bodyPr wrap="square" rtlCol="0">
            <a:spAutoFit/>
          </a:bodyPr>
          <a:lstStyle/>
          <a:p>
            <a:pPr algn="ctr"/>
            <a:r>
              <a:rPr lang="en-GB" sz="542" b="1" i="1" dirty="0">
                <a:solidFill>
                  <a:schemeClr val="accent6">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6">
                    <a:lumMod val="75000"/>
                  </a:schemeClr>
                </a:solidFill>
                <a:effectLst>
                  <a:outerShdw blurRad="50800" dist="38100" dir="2700000" algn="tl" rotWithShape="0">
                    <a:prstClr val="black">
                      <a:alpha val="40000"/>
                    </a:prstClr>
                  </a:outerShdw>
                </a:effectLst>
                <a:latin typeface="Comic Sans MS" panose="030F0902030302020204" pitchFamily="66" charset="0"/>
              </a:rPr>
              <a:t>I am sure we shall none of us forget poor Tiny Tim.’</a:t>
            </a:r>
          </a:p>
        </p:txBody>
      </p:sp>
      <p:sp>
        <p:nvSpPr>
          <p:cNvPr id="95" name="TextBox 94"/>
          <p:cNvSpPr txBox="1"/>
          <p:nvPr/>
        </p:nvSpPr>
        <p:spPr>
          <a:xfrm>
            <a:off x="2158555" y="5814024"/>
            <a:ext cx="982031" cy="259174"/>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and to Tiny Tim…he was a second father’</a:t>
            </a:r>
          </a:p>
        </p:txBody>
      </p:sp>
      <p:sp>
        <p:nvSpPr>
          <p:cNvPr id="96" name="Rectangle 95"/>
          <p:cNvSpPr/>
          <p:nvPr/>
        </p:nvSpPr>
        <p:spPr>
          <a:xfrm>
            <a:off x="71183" y="1341810"/>
            <a:ext cx="1375806" cy="453425"/>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50000"/>
                  </a:schemeClr>
                </a:solidFill>
              </a:rPr>
              <a:t>Although the  basic narrative is in chronological order, the spirits are able to manipulate </a:t>
            </a:r>
            <a:r>
              <a:rPr lang="en-US" sz="542" b="1" dirty="0">
                <a:solidFill>
                  <a:schemeClr val="accent3">
                    <a:lumMod val="50000"/>
                  </a:schemeClr>
                </a:solidFill>
              </a:rPr>
              <a:t>time</a:t>
            </a:r>
            <a:r>
              <a:rPr lang="en-US" sz="542" dirty="0">
                <a:solidFill>
                  <a:schemeClr val="accent3">
                    <a:lumMod val="50000"/>
                  </a:schemeClr>
                </a:solidFill>
              </a:rPr>
              <a:t> to suggest their power. The continual references to time (running out) drives the plot and builds tension.</a:t>
            </a:r>
          </a:p>
        </p:txBody>
      </p:sp>
      <p:sp>
        <p:nvSpPr>
          <p:cNvPr id="98" name="Rectangle 97"/>
          <p:cNvSpPr/>
          <p:nvPr/>
        </p:nvSpPr>
        <p:spPr>
          <a:xfrm>
            <a:off x="71183" y="2134616"/>
            <a:ext cx="1375806" cy="505268"/>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50000"/>
                  </a:schemeClr>
                </a:solidFill>
              </a:rPr>
              <a:t>The reader inherently trusts the </a:t>
            </a:r>
            <a:r>
              <a:rPr lang="en-US" sz="542" b="1" dirty="0">
                <a:solidFill>
                  <a:schemeClr val="accent2">
                    <a:lumMod val="50000"/>
                  </a:schemeClr>
                </a:solidFill>
              </a:rPr>
              <a:t>omniscient narrator</a:t>
            </a:r>
            <a:r>
              <a:rPr lang="en-US" sz="542" dirty="0">
                <a:solidFill>
                  <a:schemeClr val="accent2">
                    <a:lumMod val="50000"/>
                  </a:schemeClr>
                </a:solidFill>
              </a:rPr>
              <a:t>, due to their light-hearted, conversational, and occasionally sarcastic, tone. They encourage us to dislike Scrooge, initially, before making us </a:t>
            </a:r>
            <a:r>
              <a:rPr lang="en-US" sz="542" dirty="0" err="1">
                <a:solidFill>
                  <a:schemeClr val="accent2">
                    <a:lumMod val="50000"/>
                  </a:schemeClr>
                </a:solidFill>
              </a:rPr>
              <a:t>sympathise</a:t>
            </a:r>
            <a:r>
              <a:rPr lang="en-US" sz="542" dirty="0">
                <a:solidFill>
                  <a:schemeClr val="accent2">
                    <a:lumMod val="50000"/>
                  </a:schemeClr>
                </a:solidFill>
              </a:rPr>
              <a:t> with him by the end.</a:t>
            </a:r>
          </a:p>
        </p:txBody>
      </p:sp>
      <p:sp>
        <p:nvSpPr>
          <p:cNvPr id="99" name="Rectangle 98"/>
          <p:cNvSpPr/>
          <p:nvPr/>
        </p:nvSpPr>
        <p:spPr>
          <a:xfrm>
            <a:off x="71183" y="2681725"/>
            <a:ext cx="1375806" cy="361023"/>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tx2">
                    <a:lumMod val="75000"/>
                  </a:schemeClr>
                </a:solidFill>
              </a:rPr>
              <a:t>Repetition</a:t>
            </a:r>
            <a:r>
              <a:rPr lang="en-US" sz="542" dirty="0">
                <a:solidFill>
                  <a:schemeClr val="tx2">
                    <a:lumMod val="75000"/>
                  </a:schemeClr>
                </a:solidFill>
              </a:rPr>
              <a:t> and </a:t>
            </a:r>
            <a:r>
              <a:rPr lang="en-US" sz="542" b="1" dirty="0">
                <a:solidFill>
                  <a:schemeClr val="tx2">
                    <a:lumMod val="75000"/>
                  </a:schemeClr>
                </a:solidFill>
              </a:rPr>
              <a:t>hyperbolic lists</a:t>
            </a:r>
            <a:r>
              <a:rPr lang="en-US" sz="542" dirty="0">
                <a:solidFill>
                  <a:schemeClr val="tx2">
                    <a:lumMod val="75000"/>
                  </a:schemeClr>
                </a:solidFill>
              </a:rPr>
              <a:t> help to exaggerate the atmosphere (often celebration). It can also act as to quicken the pace and add excitement. </a:t>
            </a:r>
          </a:p>
        </p:txBody>
      </p:sp>
      <p:sp>
        <p:nvSpPr>
          <p:cNvPr id="101" name="Rectangle 100"/>
          <p:cNvSpPr/>
          <p:nvPr/>
        </p:nvSpPr>
        <p:spPr>
          <a:xfrm>
            <a:off x="1517808" y="1341809"/>
            <a:ext cx="1375806" cy="277613"/>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tx2">
                    <a:lumMod val="75000"/>
                  </a:schemeClr>
                </a:solidFill>
              </a:rPr>
              <a:t>Similes</a:t>
            </a:r>
            <a:r>
              <a:rPr lang="en-US" sz="542" dirty="0">
                <a:solidFill>
                  <a:schemeClr val="tx2">
                    <a:lumMod val="75000"/>
                  </a:schemeClr>
                </a:solidFill>
              </a:rPr>
              <a:t> are frequently used to lighten the mood. Whereas, </a:t>
            </a:r>
            <a:r>
              <a:rPr lang="en-US" sz="542" b="1" dirty="0">
                <a:solidFill>
                  <a:schemeClr val="tx2">
                    <a:lumMod val="75000"/>
                  </a:schemeClr>
                </a:solidFill>
              </a:rPr>
              <a:t>metaphors</a:t>
            </a:r>
            <a:r>
              <a:rPr lang="en-US" sz="542" dirty="0">
                <a:solidFill>
                  <a:schemeClr val="tx2">
                    <a:lumMod val="75000"/>
                  </a:schemeClr>
                </a:solidFill>
              </a:rPr>
              <a:t> are often used to darken it. </a:t>
            </a:r>
          </a:p>
        </p:txBody>
      </p:sp>
      <p:sp>
        <p:nvSpPr>
          <p:cNvPr id="102" name="Rectangle 101"/>
          <p:cNvSpPr/>
          <p:nvPr/>
        </p:nvSpPr>
        <p:spPr>
          <a:xfrm>
            <a:off x="1517808" y="1659582"/>
            <a:ext cx="1375806" cy="287815"/>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50000"/>
                  </a:schemeClr>
                </a:solidFill>
              </a:rPr>
              <a:t>Dickens often darkens the </a:t>
            </a:r>
            <a:r>
              <a:rPr lang="en-US" sz="542" b="1" dirty="0">
                <a:solidFill>
                  <a:schemeClr val="accent2">
                    <a:lumMod val="50000"/>
                  </a:schemeClr>
                </a:solidFill>
              </a:rPr>
              <a:t>mood</a:t>
            </a:r>
            <a:r>
              <a:rPr lang="en-US" sz="542" dirty="0">
                <a:solidFill>
                  <a:schemeClr val="accent2">
                    <a:lumMod val="50000"/>
                  </a:schemeClr>
                </a:solidFill>
              </a:rPr>
              <a:t> to highlight his message about social responsibility: Marley, I&amp;W, Joe’s shop.</a:t>
            </a:r>
          </a:p>
        </p:txBody>
      </p:sp>
      <p:sp>
        <p:nvSpPr>
          <p:cNvPr id="103" name="Rectangle 102"/>
          <p:cNvSpPr/>
          <p:nvPr/>
        </p:nvSpPr>
        <p:spPr>
          <a:xfrm>
            <a:off x="1517808" y="2548394"/>
            <a:ext cx="1375806" cy="1031551"/>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tx2">
                    <a:lumMod val="75000"/>
                  </a:schemeClr>
                </a:solidFill>
              </a:rPr>
              <a:t>Questions</a:t>
            </a:r>
            <a:r>
              <a:rPr lang="en-US" sz="542" dirty="0">
                <a:solidFill>
                  <a:schemeClr val="tx2">
                    <a:lumMod val="75000"/>
                  </a:schemeClr>
                </a:solidFill>
              </a:rPr>
              <a:t> are also cleverly employed by Dickens. The narrator asks questions to engage the reader or leaves them unanswered to force them to reflect. Past uses questions to make Scrooge consider his emotions. Present uses them to force Scrooge to consider his attitude. Scrooge’s questions in S4 indicate his determination to change. Although they’re aimed at Scrooge, the spirits’ questions indirectly make the reader consider their own attitude.</a:t>
            </a:r>
          </a:p>
        </p:txBody>
      </p:sp>
      <p:sp>
        <p:nvSpPr>
          <p:cNvPr id="105" name="Rectangle 104"/>
          <p:cNvSpPr/>
          <p:nvPr/>
        </p:nvSpPr>
        <p:spPr>
          <a:xfrm>
            <a:off x="2952885" y="1343383"/>
            <a:ext cx="1375806" cy="842420"/>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50000"/>
                  </a:schemeClr>
                </a:solidFill>
              </a:rPr>
              <a:t>Dickens frequently uses </a:t>
            </a:r>
            <a:r>
              <a:rPr lang="en-US" sz="542" b="1" dirty="0">
                <a:solidFill>
                  <a:schemeClr val="accent3">
                    <a:lumMod val="50000"/>
                  </a:schemeClr>
                </a:solidFill>
              </a:rPr>
              <a:t>symbols</a:t>
            </a:r>
            <a:r>
              <a:rPr lang="en-US" sz="542" dirty="0">
                <a:solidFill>
                  <a:schemeClr val="accent3">
                    <a:lumMod val="50000"/>
                  </a:schemeClr>
                </a:solidFill>
              </a:rPr>
              <a:t> to represent larger ideas within the novella. A longer list can be found in the black box, but one of the most famous is the use of fire to </a:t>
            </a:r>
            <a:r>
              <a:rPr lang="en-US" sz="542" dirty="0" err="1">
                <a:solidFill>
                  <a:schemeClr val="accent3">
                    <a:lumMod val="50000"/>
                  </a:schemeClr>
                </a:solidFill>
              </a:rPr>
              <a:t>symbolise</a:t>
            </a:r>
            <a:r>
              <a:rPr lang="en-US" sz="542" dirty="0">
                <a:solidFill>
                  <a:schemeClr val="accent3">
                    <a:lumMod val="50000"/>
                  </a:schemeClr>
                </a:solidFill>
              </a:rPr>
              <a:t> the Christmas spirit. Scrooge’s ‘</a:t>
            </a:r>
            <a:r>
              <a:rPr lang="en-US" sz="542" i="1" dirty="0">
                <a:solidFill>
                  <a:schemeClr val="accent3">
                    <a:lumMod val="50000"/>
                  </a:schemeClr>
                </a:solidFill>
              </a:rPr>
              <a:t>small fire’ </a:t>
            </a:r>
            <a:r>
              <a:rPr lang="en-US" sz="542" dirty="0">
                <a:solidFill>
                  <a:schemeClr val="accent3">
                    <a:lumMod val="50000"/>
                  </a:schemeClr>
                </a:solidFill>
              </a:rPr>
              <a:t>in S1 represents his lack of Christmas spirit. By S5 Scrooge is telling Bob to buy another ‘</a:t>
            </a:r>
            <a:r>
              <a:rPr lang="en-US" sz="542" i="1" dirty="0">
                <a:solidFill>
                  <a:schemeClr val="accent3">
                    <a:lumMod val="50000"/>
                  </a:schemeClr>
                </a:solidFill>
              </a:rPr>
              <a:t>coal scuttle</a:t>
            </a:r>
            <a:r>
              <a:rPr lang="en-US" sz="542" dirty="0">
                <a:solidFill>
                  <a:schemeClr val="accent3">
                    <a:lumMod val="50000"/>
                  </a:schemeClr>
                </a:solidFill>
              </a:rPr>
              <a:t>’, representing his willingness to share his Christmas spirit with others. </a:t>
            </a:r>
          </a:p>
        </p:txBody>
      </p:sp>
      <p:sp>
        <p:nvSpPr>
          <p:cNvPr id="106" name="Rectangle 105"/>
          <p:cNvSpPr/>
          <p:nvPr/>
        </p:nvSpPr>
        <p:spPr>
          <a:xfrm>
            <a:off x="2952885" y="2227822"/>
            <a:ext cx="1375806" cy="530463"/>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50000"/>
                  </a:schemeClr>
                </a:solidFill>
              </a:rPr>
              <a:t>Dickens regularly makes use of </a:t>
            </a:r>
            <a:r>
              <a:rPr lang="en-US" sz="542" b="1" dirty="0">
                <a:solidFill>
                  <a:schemeClr val="accent2">
                    <a:lumMod val="50000"/>
                  </a:schemeClr>
                </a:solidFill>
              </a:rPr>
              <a:t>contrasts</a:t>
            </a:r>
            <a:r>
              <a:rPr lang="en-US" sz="542" dirty="0">
                <a:solidFill>
                  <a:schemeClr val="accent2">
                    <a:lumMod val="50000"/>
                  </a:schemeClr>
                </a:solidFill>
              </a:rPr>
              <a:t> to emphasise a set of ideas or values. Scrooge’s selfish nature, in Stave 1, is exacerbated by its </a:t>
            </a:r>
            <a:r>
              <a:rPr lang="en-US" sz="542" b="1" dirty="0">
                <a:solidFill>
                  <a:schemeClr val="accent2">
                    <a:lumMod val="50000"/>
                  </a:schemeClr>
                </a:solidFill>
              </a:rPr>
              <a:t>juxtaposition</a:t>
            </a:r>
            <a:r>
              <a:rPr lang="en-US" sz="542" dirty="0">
                <a:solidFill>
                  <a:schemeClr val="accent2">
                    <a:lumMod val="50000"/>
                  </a:schemeClr>
                </a:solidFill>
              </a:rPr>
              <a:t> with the selfless attitudes of Fred, Bob and the charity collectors, for example.  </a:t>
            </a:r>
          </a:p>
        </p:txBody>
      </p:sp>
      <p:sp>
        <p:nvSpPr>
          <p:cNvPr id="109" name="Rectangle 108"/>
          <p:cNvSpPr/>
          <p:nvPr/>
        </p:nvSpPr>
        <p:spPr>
          <a:xfrm>
            <a:off x="71183" y="1158139"/>
            <a:ext cx="4257508" cy="145273"/>
          </a:xfrm>
          <a:prstGeom prst="rect">
            <a:avLst/>
          </a:prstGeom>
          <a:solidFill>
            <a:schemeClr val="bg1">
              <a:lumMod val="9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67" b="1" dirty="0">
                <a:solidFill>
                  <a:schemeClr val="bg1">
                    <a:lumMod val="50000"/>
                  </a:schemeClr>
                </a:solidFill>
              </a:rPr>
              <a:t>AO2: Technical analysis</a:t>
            </a:r>
          </a:p>
        </p:txBody>
      </p:sp>
      <p:sp>
        <p:nvSpPr>
          <p:cNvPr id="110" name="Rectangle 109"/>
          <p:cNvSpPr/>
          <p:nvPr/>
        </p:nvSpPr>
        <p:spPr>
          <a:xfrm>
            <a:off x="1517808" y="1989368"/>
            <a:ext cx="1375806" cy="516069"/>
          </a:xfrm>
          <a:prstGeom prst="rect">
            <a:avLst/>
          </a:prstGeom>
          <a:solidFill>
            <a:srgbClr val="DCE6F2"/>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rgbClr val="17375E"/>
                </a:solidFill>
              </a:rPr>
              <a:t>Much like a piece of drama, pay attention to the </a:t>
            </a:r>
            <a:r>
              <a:rPr lang="en-US" sz="542" b="1" dirty="0">
                <a:solidFill>
                  <a:srgbClr val="17375E"/>
                </a:solidFill>
              </a:rPr>
              <a:t>dialogue</a:t>
            </a:r>
            <a:r>
              <a:rPr lang="en-US" sz="542" dirty="0">
                <a:solidFill>
                  <a:srgbClr val="17375E"/>
                </a:solidFill>
              </a:rPr>
              <a:t>. Descriptions of the speaker’s manner and body language indicate their thoughts and </a:t>
            </a:r>
            <a:r>
              <a:rPr lang="en-US" sz="542">
                <a:solidFill>
                  <a:srgbClr val="17375E"/>
                </a:solidFill>
              </a:rPr>
              <a:t>feelings, as </a:t>
            </a:r>
            <a:r>
              <a:rPr lang="en-US" sz="542" dirty="0">
                <a:solidFill>
                  <a:srgbClr val="17375E"/>
                </a:solidFill>
              </a:rPr>
              <a:t>well as their choice of words. Compare the </a:t>
            </a:r>
            <a:r>
              <a:rPr lang="en-US" sz="542" dirty="0" err="1">
                <a:solidFill>
                  <a:srgbClr val="17375E"/>
                </a:solidFill>
              </a:rPr>
              <a:t>Cratchits</a:t>
            </a:r>
            <a:r>
              <a:rPr lang="en-US" sz="542" dirty="0">
                <a:solidFill>
                  <a:srgbClr val="17375E"/>
                </a:solidFill>
              </a:rPr>
              <a:t> before and after TT’s death.</a:t>
            </a:r>
          </a:p>
        </p:txBody>
      </p:sp>
      <p:sp>
        <p:nvSpPr>
          <p:cNvPr id="112" name="Rectangle 111"/>
          <p:cNvSpPr/>
          <p:nvPr/>
        </p:nvSpPr>
        <p:spPr>
          <a:xfrm>
            <a:off x="6055348" y="4476039"/>
            <a:ext cx="897732" cy="1254427"/>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1">
                    <a:lumMod val="75000"/>
                  </a:schemeClr>
                </a:solidFill>
              </a:rPr>
              <a:t>Poverty:</a:t>
            </a:r>
            <a:br>
              <a:rPr lang="en-GB" sz="758" b="1" dirty="0">
                <a:solidFill>
                  <a:schemeClr val="accent1">
                    <a:lumMod val="75000"/>
                  </a:schemeClr>
                </a:solidFill>
              </a:rPr>
            </a:br>
            <a:r>
              <a:rPr lang="en-GB" sz="650" b="1" dirty="0">
                <a:solidFill>
                  <a:schemeClr val="accent1">
                    <a:lumMod val="75000"/>
                  </a:schemeClr>
                </a:solidFill>
              </a:rPr>
              <a:t>-Dickens exposes unfair treatment of poor</a:t>
            </a:r>
            <a:br>
              <a:rPr lang="en-GB" sz="650" b="1" dirty="0">
                <a:solidFill>
                  <a:schemeClr val="accent1">
                    <a:lumMod val="75000"/>
                  </a:schemeClr>
                </a:solidFill>
              </a:rPr>
            </a:br>
            <a:r>
              <a:rPr lang="en-GB" sz="650" b="1" dirty="0">
                <a:solidFill>
                  <a:schemeClr val="accent1">
                    <a:lumMod val="75000"/>
                  </a:schemeClr>
                </a:solidFill>
              </a:rPr>
              <a:t>- Wealthy must take responsibility</a:t>
            </a:r>
            <a:br>
              <a:rPr lang="en-GB" sz="650" b="1" dirty="0">
                <a:solidFill>
                  <a:schemeClr val="accent1">
                    <a:lumMod val="75000"/>
                  </a:schemeClr>
                </a:solidFill>
              </a:rPr>
            </a:br>
            <a:r>
              <a:rPr lang="en-GB" sz="650" b="1" dirty="0">
                <a:solidFill>
                  <a:schemeClr val="accent1">
                    <a:lumMod val="75000"/>
                  </a:schemeClr>
                </a:solidFill>
              </a:rPr>
              <a:t>- Cratchits = Victorian poor</a:t>
            </a:r>
            <a:br>
              <a:rPr lang="en-GB" sz="650" b="1" dirty="0">
                <a:solidFill>
                  <a:schemeClr val="accent1">
                    <a:lumMod val="75000"/>
                  </a:schemeClr>
                </a:solidFill>
              </a:rPr>
            </a:br>
            <a:r>
              <a:rPr lang="en-GB" sz="650" b="1" dirty="0">
                <a:solidFill>
                  <a:schemeClr val="accent1">
                    <a:lumMod val="75000"/>
                  </a:schemeClr>
                </a:solidFill>
              </a:rPr>
              <a:t>- Poverty can be seedy</a:t>
            </a:r>
            <a:br>
              <a:rPr lang="en-GB" sz="650" b="1" dirty="0">
                <a:solidFill>
                  <a:schemeClr val="accent1">
                    <a:lumMod val="75000"/>
                  </a:schemeClr>
                </a:solidFill>
              </a:rPr>
            </a:br>
            <a:r>
              <a:rPr lang="en-GB" sz="650" b="1" dirty="0">
                <a:solidFill>
                  <a:schemeClr val="accent1">
                    <a:lumMod val="75000"/>
                  </a:schemeClr>
                </a:solidFill>
              </a:rPr>
              <a:t>- Not as simple as rich and poor</a:t>
            </a:r>
          </a:p>
        </p:txBody>
      </p:sp>
      <p:sp>
        <p:nvSpPr>
          <p:cNvPr id="113" name="Rectangle 112"/>
          <p:cNvSpPr/>
          <p:nvPr/>
        </p:nvSpPr>
        <p:spPr>
          <a:xfrm>
            <a:off x="6953081" y="4476039"/>
            <a:ext cx="897732" cy="1254427"/>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3">
                    <a:lumMod val="75000"/>
                  </a:schemeClr>
                </a:solidFill>
              </a:rPr>
              <a:t>Redemption:</a:t>
            </a:r>
            <a:br>
              <a:rPr lang="en-GB" sz="758" b="1" dirty="0">
                <a:solidFill>
                  <a:schemeClr val="accent3">
                    <a:lumMod val="75000"/>
                  </a:schemeClr>
                </a:solidFill>
              </a:rPr>
            </a:br>
            <a:r>
              <a:rPr lang="en-GB" sz="650" b="1" dirty="0">
                <a:solidFill>
                  <a:schemeClr val="accent3">
                    <a:lumMod val="75000"/>
                  </a:schemeClr>
                </a:solidFill>
              </a:rPr>
              <a:t>-The reality of the visions changes S</a:t>
            </a:r>
            <a:br>
              <a:rPr lang="en-GB" sz="650" b="1" dirty="0">
                <a:solidFill>
                  <a:schemeClr val="accent3">
                    <a:lumMod val="75000"/>
                  </a:schemeClr>
                </a:solidFill>
              </a:rPr>
            </a:br>
            <a:r>
              <a:rPr lang="en-GB" sz="650" b="1" dirty="0">
                <a:solidFill>
                  <a:schemeClr val="accent3">
                    <a:lumMod val="75000"/>
                  </a:schemeClr>
                </a:solidFill>
              </a:rPr>
              <a:t>- There are hints S will be redeemed</a:t>
            </a:r>
            <a:br>
              <a:rPr lang="en-GB" sz="650" b="1" dirty="0">
                <a:solidFill>
                  <a:schemeClr val="accent3">
                    <a:lumMod val="75000"/>
                  </a:schemeClr>
                </a:solidFill>
              </a:rPr>
            </a:br>
            <a:r>
              <a:rPr lang="en-GB" sz="650" b="1" dirty="0">
                <a:solidFill>
                  <a:schemeClr val="accent3">
                    <a:lumMod val="75000"/>
                  </a:schemeClr>
                </a:solidFill>
              </a:rPr>
              <a:t>- Scrooge’s changed behaviour leads to redemption</a:t>
            </a:r>
            <a:br>
              <a:rPr lang="en-GB" sz="650" b="1" dirty="0">
                <a:solidFill>
                  <a:schemeClr val="accent3">
                    <a:lumMod val="75000"/>
                  </a:schemeClr>
                </a:solidFill>
              </a:rPr>
            </a:br>
            <a:r>
              <a:rPr lang="en-GB" sz="650" b="1" dirty="0">
                <a:solidFill>
                  <a:schemeClr val="accent3">
                    <a:lumMod val="75000"/>
                  </a:schemeClr>
                </a:solidFill>
              </a:rPr>
              <a:t>- Scrooge isn’t forced to change</a:t>
            </a:r>
            <a:br>
              <a:rPr lang="en-GB" sz="650" b="1" dirty="0">
                <a:solidFill>
                  <a:schemeClr val="accent3">
                    <a:lumMod val="75000"/>
                  </a:schemeClr>
                </a:solidFill>
              </a:rPr>
            </a:br>
            <a:r>
              <a:rPr lang="en-GB" sz="650" b="1" dirty="0">
                <a:solidFill>
                  <a:schemeClr val="accent3">
                    <a:lumMod val="75000"/>
                  </a:schemeClr>
                </a:solidFill>
              </a:rPr>
              <a:t>- Transformed by learning empathy</a:t>
            </a:r>
          </a:p>
        </p:txBody>
      </p:sp>
      <p:sp>
        <p:nvSpPr>
          <p:cNvPr id="114" name="Rectangle 113"/>
          <p:cNvSpPr/>
          <p:nvPr/>
        </p:nvSpPr>
        <p:spPr>
          <a:xfrm>
            <a:off x="7850813" y="4476039"/>
            <a:ext cx="897732" cy="1254427"/>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4">
                    <a:lumMod val="75000"/>
                  </a:schemeClr>
                </a:solidFill>
              </a:rPr>
              <a:t>Christmas:</a:t>
            </a:r>
            <a:br>
              <a:rPr lang="en-GB" sz="758" b="1" dirty="0">
                <a:solidFill>
                  <a:schemeClr val="accent4">
                    <a:lumMod val="75000"/>
                  </a:schemeClr>
                </a:solidFill>
              </a:rPr>
            </a:br>
            <a:r>
              <a:rPr lang="en-GB" sz="650" b="1" dirty="0">
                <a:solidFill>
                  <a:schemeClr val="accent4">
                    <a:lumMod val="75000"/>
                  </a:schemeClr>
                </a:solidFill>
              </a:rPr>
              <a:t>- Brings out the best in people</a:t>
            </a:r>
            <a:br>
              <a:rPr lang="en-GB" sz="650" b="1" dirty="0">
                <a:solidFill>
                  <a:schemeClr val="accent4">
                    <a:lumMod val="75000"/>
                  </a:schemeClr>
                </a:solidFill>
              </a:rPr>
            </a:br>
            <a:r>
              <a:rPr lang="en-GB" sz="650" b="1" dirty="0">
                <a:solidFill>
                  <a:schemeClr val="accent4">
                    <a:lumMod val="75000"/>
                  </a:schemeClr>
                </a:solidFill>
              </a:rPr>
              <a:t>- Involves generosity and kindness</a:t>
            </a:r>
            <a:br>
              <a:rPr lang="en-GB" sz="650" b="1" dirty="0">
                <a:solidFill>
                  <a:schemeClr val="accent4">
                    <a:lumMod val="75000"/>
                  </a:schemeClr>
                </a:solidFill>
              </a:rPr>
            </a:br>
            <a:r>
              <a:rPr lang="en-GB" sz="650" b="1" dirty="0">
                <a:solidFill>
                  <a:schemeClr val="accent4">
                    <a:lumMod val="75000"/>
                  </a:schemeClr>
                </a:solidFill>
              </a:rPr>
              <a:t>- Religious and secular side</a:t>
            </a:r>
            <a:br>
              <a:rPr lang="en-GB" sz="650" b="1" dirty="0">
                <a:solidFill>
                  <a:schemeClr val="accent4">
                    <a:lumMod val="75000"/>
                  </a:schemeClr>
                </a:solidFill>
              </a:rPr>
            </a:br>
            <a:r>
              <a:rPr lang="en-GB" sz="650" b="1" dirty="0">
                <a:solidFill>
                  <a:schemeClr val="accent4">
                    <a:lumMod val="75000"/>
                  </a:schemeClr>
                </a:solidFill>
              </a:rPr>
              <a:t>- Powerful enough to transform Scrooge</a:t>
            </a:r>
            <a:br>
              <a:rPr lang="en-GB" sz="650" b="1" dirty="0">
                <a:solidFill>
                  <a:schemeClr val="accent4">
                    <a:lumMod val="75000"/>
                  </a:schemeClr>
                </a:solidFill>
              </a:rPr>
            </a:br>
            <a:r>
              <a:rPr lang="en-GB" sz="650" b="1" dirty="0">
                <a:solidFill>
                  <a:schemeClr val="accent4">
                    <a:lumMod val="75000"/>
                  </a:schemeClr>
                </a:solidFill>
              </a:rPr>
              <a:t>-Message = all year</a:t>
            </a:r>
            <a:endParaRPr lang="en-GB" sz="650" dirty="0">
              <a:solidFill>
                <a:schemeClr val="accent4">
                  <a:lumMod val="75000"/>
                </a:schemeClr>
              </a:solidFill>
            </a:endParaRPr>
          </a:p>
        </p:txBody>
      </p:sp>
      <p:sp>
        <p:nvSpPr>
          <p:cNvPr id="117" name="Rectangle 116"/>
          <p:cNvSpPr/>
          <p:nvPr/>
        </p:nvSpPr>
        <p:spPr>
          <a:xfrm>
            <a:off x="5152305" y="4476039"/>
            <a:ext cx="897732" cy="1254427"/>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2">
                    <a:lumMod val="75000"/>
                  </a:schemeClr>
                </a:solidFill>
              </a:rPr>
              <a:t>Family:</a:t>
            </a:r>
            <a:br>
              <a:rPr lang="en-GB" sz="758" b="1" dirty="0">
                <a:solidFill>
                  <a:schemeClr val="accent2">
                    <a:lumMod val="75000"/>
                  </a:schemeClr>
                </a:solidFill>
              </a:rPr>
            </a:br>
            <a:r>
              <a:rPr lang="en-GB" sz="650" b="1" dirty="0">
                <a:solidFill>
                  <a:schemeClr val="accent2">
                    <a:lumMod val="75000"/>
                  </a:schemeClr>
                </a:solidFill>
              </a:rPr>
              <a:t>-Source of comfort</a:t>
            </a:r>
            <a:br>
              <a:rPr lang="en-GB" sz="650" b="1" dirty="0">
                <a:solidFill>
                  <a:schemeClr val="accent2">
                    <a:lumMod val="75000"/>
                  </a:schemeClr>
                </a:solidFill>
              </a:rPr>
            </a:br>
            <a:r>
              <a:rPr lang="en-GB" sz="650" b="1" dirty="0">
                <a:solidFill>
                  <a:schemeClr val="accent2">
                    <a:lumMod val="75000"/>
                  </a:schemeClr>
                </a:solidFill>
              </a:rPr>
              <a:t>- Full of happiness</a:t>
            </a:r>
            <a:br>
              <a:rPr lang="en-GB" sz="650" b="1" dirty="0">
                <a:solidFill>
                  <a:schemeClr val="accent2">
                    <a:lumMod val="75000"/>
                  </a:schemeClr>
                </a:solidFill>
              </a:rPr>
            </a:br>
            <a:r>
              <a:rPr lang="en-GB" sz="650" b="1" dirty="0">
                <a:solidFill>
                  <a:schemeClr val="accent2">
                    <a:lumMod val="75000"/>
                  </a:schemeClr>
                </a:solidFill>
              </a:rPr>
              <a:t>- Scrooge didn’t see the point, at first</a:t>
            </a:r>
            <a:br>
              <a:rPr lang="en-GB" sz="650" b="1" dirty="0">
                <a:solidFill>
                  <a:schemeClr val="accent2">
                    <a:lumMod val="75000"/>
                  </a:schemeClr>
                </a:solidFill>
              </a:rPr>
            </a:br>
            <a:r>
              <a:rPr lang="en-GB" sz="650" b="1" dirty="0">
                <a:solidFill>
                  <a:schemeClr val="accent2">
                    <a:lumMod val="75000"/>
                  </a:schemeClr>
                </a:solidFill>
              </a:rPr>
              <a:t>-Scrooge is isolated and alone to contrast the warmth of families</a:t>
            </a:r>
            <a:br>
              <a:rPr lang="en-GB" sz="650" b="1" dirty="0">
                <a:solidFill>
                  <a:schemeClr val="accent2">
                    <a:lumMod val="75000"/>
                  </a:schemeClr>
                </a:solidFill>
              </a:rPr>
            </a:br>
            <a:r>
              <a:rPr lang="en-GB" sz="650" b="1" dirty="0">
                <a:solidFill>
                  <a:schemeClr val="accent2">
                    <a:lumMod val="75000"/>
                  </a:schemeClr>
                </a:solidFill>
              </a:rPr>
              <a:t>- Scrooge finally embraces his chance for a family</a:t>
            </a:r>
          </a:p>
        </p:txBody>
      </p:sp>
      <p:sp>
        <p:nvSpPr>
          <p:cNvPr id="118" name="Rectangle 117"/>
          <p:cNvSpPr/>
          <p:nvPr/>
        </p:nvSpPr>
        <p:spPr>
          <a:xfrm>
            <a:off x="5152308" y="4235501"/>
            <a:ext cx="3597439" cy="239277"/>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75" b="1" dirty="0">
                <a:solidFill>
                  <a:schemeClr val="bg1">
                    <a:lumMod val="50000"/>
                  </a:schemeClr>
                </a:solidFill>
              </a:rPr>
              <a:t>AO1: Themes</a:t>
            </a:r>
            <a:endParaRPr lang="en-GB" sz="867" dirty="0">
              <a:solidFill>
                <a:schemeClr val="bg1">
                  <a:lumMod val="50000"/>
                </a:schemeClr>
              </a:solidFill>
            </a:endParaRPr>
          </a:p>
        </p:txBody>
      </p:sp>
      <p:sp>
        <p:nvSpPr>
          <p:cNvPr id="119" name="Rectangle 118"/>
          <p:cNvSpPr/>
          <p:nvPr/>
        </p:nvSpPr>
        <p:spPr>
          <a:xfrm>
            <a:off x="5185944" y="1471146"/>
            <a:ext cx="897732" cy="1699139"/>
          </a:xfrm>
          <a:prstGeom prst="rect">
            <a:avLst/>
          </a:prstGeom>
          <a:solidFill>
            <a:schemeClr val="accent1">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tx2">
                    <a:lumMod val="60000"/>
                    <a:lumOff val="40000"/>
                  </a:schemeClr>
                </a:solidFill>
              </a:rPr>
              <a:t>Scrooge:</a:t>
            </a:r>
          </a:p>
          <a:p>
            <a:pPr algn="ctr"/>
            <a:r>
              <a:rPr lang="en-GB" sz="650" b="1" dirty="0">
                <a:solidFill>
                  <a:schemeClr val="tx2">
                    <a:lumMod val="60000"/>
                    <a:lumOff val="40000"/>
                  </a:schemeClr>
                </a:solidFill>
              </a:rPr>
              <a:t>- Motivated by money</a:t>
            </a:r>
          </a:p>
          <a:p>
            <a:pPr algn="ctr"/>
            <a:r>
              <a:rPr lang="en-GB" sz="650" b="1" dirty="0">
                <a:solidFill>
                  <a:schemeClr val="tx2">
                    <a:lumMod val="60000"/>
                    <a:lumOff val="40000"/>
                  </a:schemeClr>
                </a:solidFill>
              </a:rPr>
              <a:t>- He is cold hearted </a:t>
            </a:r>
            <a:br>
              <a:rPr lang="en-GB" sz="650" b="1" dirty="0">
                <a:solidFill>
                  <a:schemeClr val="tx2">
                    <a:lumMod val="60000"/>
                    <a:lumOff val="40000"/>
                  </a:schemeClr>
                </a:solidFill>
              </a:rPr>
            </a:br>
            <a:r>
              <a:rPr lang="en-GB" sz="650" b="1" dirty="0">
                <a:solidFill>
                  <a:schemeClr val="tx2">
                    <a:lumMod val="60000"/>
                    <a:lumOff val="40000"/>
                  </a:schemeClr>
                </a:solidFill>
              </a:rPr>
              <a:t>- His past shaped him</a:t>
            </a:r>
            <a:br>
              <a:rPr lang="en-GB" sz="650" b="1" dirty="0">
                <a:solidFill>
                  <a:schemeClr val="tx2">
                    <a:lumMod val="60000"/>
                    <a:lumOff val="40000"/>
                  </a:schemeClr>
                </a:solidFill>
              </a:rPr>
            </a:br>
            <a:r>
              <a:rPr lang="en-GB" sz="650" b="1" dirty="0">
                <a:solidFill>
                  <a:schemeClr val="tx2">
                    <a:lumMod val="60000"/>
                    <a:lumOff val="40000"/>
                  </a:schemeClr>
                </a:solidFill>
              </a:rPr>
              <a:t>- Has to see himself as others see him</a:t>
            </a:r>
            <a:br>
              <a:rPr lang="en-GB" sz="650" b="1" dirty="0">
                <a:solidFill>
                  <a:schemeClr val="tx2">
                    <a:lumMod val="60000"/>
                    <a:lumOff val="40000"/>
                  </a:schemeClr>
                </a:solidFill>
              </a:rPr>
            </a:br>
            <a:r>
              <a:rPr lang="en-GB" sz="650" b="1" dirty="0">
                <a:solidFill>
                  <a:schemeClr val="tx2">
                    <a:lumMod val="60000"/>
                    <a:lumOff val="40000"/>
                  </a:schemeClr>
                </a:solidFill>
              </a:rPr>
              <a:t>- Tiny Tim is his catalyst for change</a:t>
            </a:r>
            <a:br>
              <a:rPr lang="en-GB" sz="650" b="1" dirty="0">
                <a:solidFill>
                  <a:schemeClr val="tx2">
                    <a:lumMod val="60000"/>
                    <a:lumOff val="40000"/>
                  </a:schemeClr>
                </a:solidFill>
              </a:rPr>
            </a:br>
            <a:r>
              <a:rPr lang="en-GB" sz="650" b="1" dirty="0">
                <a:solidFill>
                  <a:schemeClr val="tx2">
                    <a:lumMod val="60000"/>
                    <a:lumOff val="40000"/>
                  </a:schemeClr>
                </a:solidFill>
              </a:rPr>
              <a:t>- Scrooge’s values change</a:t>
            </a:r>
            <a:br>
              <a:rPr lang="en-GB" sz="650" b="1" dirty="0">
                <a:solidFill>
                  <a:schemeClr val="tx2">
                    <a:lumMod val="60000"/>
                    <a:lumOff val="40000"/>
                  </a:schemeClr>
                </a:solidFill>
              </a:rPr>
            </a:br>
            <a:r>
              <a:rPr lang="en-GB" sz="650" b="1" dirty="0">
                <a:solidFill>
                  <a:schemeClr val="tx2">
                    <a:lumMod val="60000"/>
                    <a:lumOff val="40000"/>
                  </a:schemeClr>
                </a:solidFill>
              </a:rPr>
              <a:t>- His actions in S5 mirror those in S1</a:t>
            </a:r>
            <a:br>
              <a:rPr lang="en-GB" sz="650" b="1" dirty="0">
                <a:solidFill>
                  <a:schemeClr val="tx2">
                    <a:lumMod val="60000"/>
                    <a:lumOff val="40000"/>
                  </a:schemeClr>
                </a:solidFill>
              </a:rPr>
            </a:br>
            <a:r>
              <a:rPr lang="en-GB" sz="650" b="1" dirty="0">
                <a:solidFill>
                  <a:schemeClr val="tx2">
                    <a:lumMod val="60000"/>
                    <a:lumOff val="40000"/>
                  </a:schemeClr>
                </a:solidFill>
              </a:rPr>
              <a:t>- His change </a:t>
            </a:r>
            <a:r>
              <a:rPr lang="en-GB" sz="650" b="1" u="sng" dirty="0">
                <a:solidFill>
                  <a:schemeClr val="tx2">
                    <a:lumMod val="60000"/>
                    <a:lumOff val="40000"/>
                  </a:schemeClr>
                </a:solidFill>
              </a:rPr>
              <a:t>is</a:t>
            </a:r>
            <a:r>
              <a:rPr lang="en-GB" sz="650" b="1" dirty="0">
                <a:solidFill>
                  <a:schemeClr val="tx2">
                    <a:lumMod val="60000"/>
                    <a:lumOff val="40000"/>
                  </a:schemeClr>
                </a:solidFill>
              </a:rPr>
              <a:t> the story </a:t>
            </a:r>
          </a:p>
        </p:txBody>
      </p:sp>
      <p:sp>
        <p:nvSpPr>
          <p:cNvPr id="120" name="Rectangle 119"/>
          <p:cNvSpPr/>
          <p:nvPr/>
        </p:nvSpPr>
        <p:spPr>
          <a:xfrm>
            <a:off x="6083676" y="1471147"/>
            <a:ext cx="897732" cy="846062"/>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2">
                    <a:lumMod val="75000"/>
                  </a:schemeClr>
                </a:solidFill>
              </a:rPr>
              <a:t>Marley:</a:t>
            </a:r>
            <a:br>
              <a:rPr lang="en-GB" sz="758" b="1" dirty="0">
                <a:solidFill>
                  <a:schemeClr val="accent2">
                    <a:lumMod val="75000"/>
                  </a:schemeClr>
                </a:solidFill>
              </a:rPr>
            </a:br>
            <a:r>
              <a:rPr lang="en-GB" sz="650" b="1" dirty="0">
                <a:solidFill>
                  <a:schemeClr val="accent2">
                    <a:lumMod val="75000"/>
                  </a:schemeClr>
                </a:solidFill>
              </a:rPr>
              <a:t>- Represents what Scrooge would be</a:t>
            </a:r>
            <a:br>
              <a:rPr lang="en-GB" sz="650" b="1" dirty="0">
                <a:solidFill>
                  <a:schemeClr val="accent2">
                    <a:lumMod val="75000"/>
                  </a:schemeClr>
                </a:solidFill>
              </a:rPr>
            </a:br>
            <a:r>
              <a:rPr lang="en-GB" sz="650" b="1" dirty="0">
                <a:solidFill>
                  <a:schemeClr val="accent2">
                    <a:lumMod val="75000"/>
                  </a:schemeClr>
                </a:solidFill>
              </a:rPr>
              <a:t>- Punished by God</a:t>
            </a:r>
            <a:br>
              <a:rPr lang="en-GB" sz="650" b="1" dirty="0">
                <a:solidFill>
                  <a:schemeClr val="accent2">
                    <a:lumMod val="75000"/>
                  </a:schemeClr>
                </a:solidFill>
              </a:rPr>
            </a:br>
            <a:r>
              <a:rPr lang="en-GB" sz="650" b="1" dirty="0">
                <a:solidFill>
                  <a:schemeClr val="accent2">
                    <a:lumMod val="75000"/>
                  </a:schemeClr>
                </a:solidFill>
              </a:rPr>
              <a:t>- His appearance is disturbing </a:t>
            </a:r>
            <a:br>
              <a:rPr lang="en-GB" sz="650" b="1" dirty="0">
                <a:solidFill>
                  <a:schemeClr val="accent2">
                    <a:lumMod val="75000"/>
                  </a:schemeClr>
                </a:solidFill>
              </a:rPr>
            </a:br>
            <a:r>
              <a:rPr lang="en-GB" sz="650" b="1" dirty="0">
                <a:solidFill>
                  <a:schemeClr val="accent2">
                    <a:lumMod val="75000"/>
                  </a:schemeClr>
                </a:solidFill>
              </a:rPr>
              <a:t>- He is full of regret</a:t>
            </a:r>
            <a:br>
              <a:rPr lang="en-GB" sz="650" b="1" dirty="0">
                <a:solidFill>
                  <a:schemeClr val="accent2">
                    <a:lumMod val="75000"/>
                  </a:schemeClr>
                </a:solidFill>
              </a:rPr>
            </a:br>
            <a:r>
              <a:rPr lang="en-GB" sz="650" b="1" dirty="0">
                <a:solidFill>
                  <a:schemeClr val="accent2">
                    <a:lumMod val="75000"/>
                  </a:schemeClr>
                </a:solidFill>
              </a:rPr>
              <a:t>- He is now selfless</a:t>
            </a:r>
            <a:endParaRPr lang="en-GB" sz="650" dirty="0">
              <a:solidFill>
                <a:schemeClr val="accent2">
                  <a:lumMod val="75000"/>
                </a:schemeClr>
              </a:solidFill>
            </a:endParaRPr>
          </a:p>
        </p:txBody>
      </p:sp>
      <p:sp>
        <p:nvSpPr>
          <p:cNvPr id="121" name="Rectangle 120"/>
          <p:cNvSpPr/>
          <p:nvPr/>
        </p:nvSpPr>
        <p:spPr>
          <a:xfrm>
            <a:off x="7891954" y="1472100"/>
            <a:ext cx="897732" cy="846062"/>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6">
                    <a:lumMod val="75000"/>
                  </a:schemeClr>
                </a:solidFill>
              </a:rPr>
              <a:t>Present:</a:t>
            </a:r>
            <a:br>
              <a:rPr lang="en-GB" sz="758" b="1" dirty="0">
                <a:solidFill>
                  <a:schemeClr val="accent6">
                    <a:lumMod val="75000"/>
                  </a:schemeClr>
                </a:solidFill>
              </a:rPr>
            </a:br>
            <a:r>
              <a:rPr lang="en-GB" sz="650" b="1" dirty="0">
                <a:solidFill>
                  <a:schemeClr val="accent6">
                    <a:lumMod val="75000"/>
                  </a:schemeClr>
                </a:solidFill>
              </a:rPr>
              <a:t>- Generously helps others</a:t>
            </a:r>
            <a:br>
              <a:rPr lang="en-GB" sz="650" b="1" dirty="0">
                <a:solidFill>
                  <a:schemeClr val="accent6">
                    <a:lumMod val="75000"/>
                  </a:schemeClr>
                </a:solidFill>
              </a:rPr>
            </a:br>
            <a:r>
              <a:rPr lang="en-GB" sz="650" b="1" dirty="0">
                <a:solidFill>
                  <a:schemeClr val="accent6">
                    <a:lumMod val="75000"/>
                  </a:schemeClr>
                </a:solidFill>
              </a:rPr>
              <a:t>- Compassionate, jolly and peaceful</a:t>
            </a:r>
            <a:br>
              <a:rPr lang="en-GB" sz="650" b="1" dirty="0">
                <a:solidFill>
                  <a:schemeClr val="accent6">
                    <a:lumMod val="75000"/>
                  </a:schemeClr>
                </a:solidFill>
              </a:rPr>
            </a:br>
            <a:r>
              <a:rPr lang="en-GB" sz="650" b="1" dirty="0">
                <a:solidFill>
                  <a:schemeClr val="accent6">
                    <a:lumMod val="75000"/>
                  </a:schemeClr>
                </a:solidFill>
              </a:rPr>
              <a:t>- Shows Xmas despite isolation</a:t>
            </a:r>
            <a:br>
              <a:rPr lang="en-GB" sz="650" b="1" dirty="0">
                <a:solidFill>
                  <a:schemeClr val="accent6">
                    <a:lumMod val="75000"/>
                  </a:schemeClr>
                </a:solidFill>
              </a:rPr>
            </a:br>
            <a:r>
              <a:rPr lang="en-GB" sz="650" b="1" dirty="0">
                <a:solidFill>
                  <a:schemeClr val="accent6">
                    <a:lumMod val="75000"/>
                  </a:schemeClr>
                </a:solidFill>
              </a:rPr>
              <a:t>- Sad about poverty</a:t>
            </a:r>
          </a:p>
        </p:txBody>
      </p:sp>
      <p:sp>
        <p:nvSpPr>
          <p:cNvPr id="122" name="Rectangle 121"/>
          <p:cNvSpPr/>
          <p:nvPr/>
        </p:nvSpPr>
        <p:spPr>
          <a:xfrm>
            <a:off x="6987262" y="1471147"/>
            <a:ext cx="897732" cy="846062"/>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5">
                    <a:lumMod val="75000"/>
                  </a:schemeClr>
                </a:solidFill>
              </a:rPr>
              <a:t>The Cratchits:</a:t>
            </a:r>
            <a:br>
              <a:rPr lang="en-GB" sz="758" b="1" dirty="0">
                <a:solidFill>
                  <a:schemeClr val="accent5">
                    <a:lumMod val="75000"/>
                  </a:schemeClr>
                </a:solidFill>
              </a:rPr>
            </a:br>
            <a:r>
              <a:rPr lang="en-GB" sz="650" b="1" dirty="0">
                <a:solidFill>
                  <a:schemeClr val="accent5">
                    <a:lumMod val="75000"/>
                  </a:schemeClr>
                </a:solidFill>
              </a:rPr>
              <a:t>- Poor but loving</a:t>
            </a:r>
            <a:br>
              <a:rPr lang="en-GB" sz="650" b="1" dirty="0">
                <a:solidFill>
                  <a:schemeClr val="accent5">
                    <a:lumMod val="75000"/>
                  </a:schemeClr>
                </a:solidFill>
              </a:rPr>
            </a:br>
            <a:r>
              <a:rPr lang="en-GB" sz="650" b="1" dirty="0">
                <a:solidFill>
                  <a:schemeClr val="accent5">
                    <a:lumMod val="75000"/>
                  </a:schemeClr>
                </a:solidFill>
              </a:rPr>
              <a:t>- B polite to Scrooge</a:t>
            </a:r>
            <a:br>
              <a:rPr lang="en-GB" sz="650" b="1" dirty="0">
                <a:solidFill>
                  <a:schemeClr val="accent5">
                    <a:lumMod val="75000"/>
                  </a:schemeClr>
                </a:solidFill>
              </a:rPr>
            </a:br>
            <a:r>
              <a:rPr lang="en-GB" sz="650" b="1" dirty="0">
                <a:solidFill>
                  <a:schemeClr val="accent5">
                    <a:lumMod val="75000"/>
                  </a:schemeClr>
                </a:solidFill>
              </a:rPr>
              <a:t>- B = devoted father</a:t>
            </a:r>
            <a:br>
              <a:rPr lang="en-GB" sz="650" b="1" dirty="0">
                <a:solidFill>
                  <a:schemeClr val="accent5">
                    <a:lumMod val="75000"/>
                  </a:schemeClr>
                </a:solidFill>
              </a:rPr>
            </a:br>
            <a:r>
              <a:rPr lang="en-GB" sz="650" b="1" dirty="0">
                <a:solidFill>
                  <a:schemeClr val="accent5">
                    <a:lumMod val="75000"/>
                  </a:schemeClr>
                </a:solidFill>
              </a:rPr>
              <a:t>-Mrs C good natured but busy</a:t>
            </a:r>
            <a:br>
              <a:rPr lang="en-GB" sz="650" b="1" dirty="0">
                <a:solidFill>
                  <a:schemeClr val="accent5">
                    <a:lumMod val="75000"/>
                  </a:schemeClr>
                </a:solidFill>
              </a:rPr>
            </a:br>
            <a:r>
              <a:rPr lang="en-GB" sz="650" b="1" dirty="0">
                <a:solidFill>
                  <a:schemeClr val="accent5">
                    <a:lumMod val="75000"/>
                  </a:schemeClr>
                </a:solidFill>
              </a:rPr>
              <a:t>- Tiny Tim is frail but doesn’t moan</a:t>
            </a:r>
          </a:p>
        </p:txBody>
      </p:sp>
      <p:sp>
        <p:nvSpPr>
          <p:cNvPr id="123" name="Rectangle 122"/>
          <p:cNvSpPr/>
          <p:nvPr/>
        </p:nvSpPr>
        <p:spPr>
          <a:xfrm>
            <a:off x="6990203" y="2324223"/>
            <a:ext cx="897732" cy="846062"/>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4">
                    <a:lumMod val="75000"/>
                  </a:schemeClr>
                </a:solidFill>
              </a:rPr>
              <a:t>Past:</a:t>
            </a:r>
            <a:br>
              <a:rPr lang="en-GB" sz="758" b="1" dirty="0">
                <a:solidFill>
                  <a:schemeClr val="accent4">
                    <a:lumMod val="75000"/>
                  </a:schemeClr>
                </a:solidFill>
              </a:rPr>
            </a:br>
            <a:r>
              <a:rPr lang="en-GB" sz="650" b="1" dirty="0">
                <a:solidFill>
                  <a:schemeClr val="accent4">
                    <a:lumMod val="75000"/>
                  </a:schemeClr>
                </a:solidFill>
              </a:rPr>
              <a:t>- Memory and truth</a:t>
            </a:r>
          </a:p>
          <a:p>
            <a:pPr algn="ctr"/>
            <a:r>
              <a:rPr lang="en-GB" sz="650" b="1" dirty="0">
                <a:solidFill>
                  <a:schemeClr val="accent4">
                    <a:lumMod val="75000"/>
                  </a:schemeClr>
                </a:solidFill>
              </a:rPr>
              <a:t>Quiet but strong</a:t>
            </a:r>
            <a:br>
              <a:rPr lang="en-GB" sz="650" b="1" dirty="0">
                <a:solidFill>
                  <a:schemeClr val="accent4">
                    <a:lumMod val="75000"/>
                  </a:schemeClr>
                </a:solidFill>
              </a:rPr>
            </a:br>
            <a:r>
              <a:rPr lang="en-GB" sz="650" b="1" dirty="0">
                <a:solidFill>
                  <a:schemeClr val="accent4">
                    <a:lumMod val="75000"/>
                  </a:schemeClr>
                </a:solidFill>
              </a:rPr>
              <a:t>-Fan = Sorrow</a:t>
            </a:r>
            <a:br>
              <a:rPr lang="en-GB" sz="650" b="1" dirty="0">
                <a:solidFill>
                  <a:schemeClr val="accent4">
                    <a:lumMod val="75000"/>
                  </a:schemeClr>
                </a:solidFill>
              </a:rPr>
            </a:br>
            <a:r>
              <a:rPr lang="en-GB" sz="650" b="1" dirty="0">
                <a:solidFill>
                  <a:schemeClr val="accent4">
                    <a:lumMod val="75000"/>
                  </a:schemeClr>
                </a:solidFill>
              </a:rPr>
              <a:t>- </a:t>
            </a:r>
            <a:r>
              <a:rPr lang="en-GB" sz="650" b="1" dirty="0" err="1">
                <a:solidFill>
                  <a:schemeClr val="accent4">
                    <a:lumMod val="75000"/>
                  </a:schemeClr>
                </a:solidFill>
              </a:rPr>
              <a:t>Fezziwig</a:t>
            </a:r>
            <a:r>
              <a:rPr lang="en-GB" sz="650" b="1" dirty="0">
                <a:solidFill>
                  <a:schemeClr val="accent4">
                    <a:lumMod val="75000"/>
                  </a:schemeClr>
                </a:solidFill>
              </a:rPr>
              <a:t> = antithesis </a:t>
            </a:r>
          </a:p>
          <a:p>
            <a:pPr algn="ctr"/>
            <a:r>
              <a:rPr lang="en-GB" sz="650" b="1" dirty="0">
                <a:solidFill>
                  <a:schemeClr val="accent4">
                    <a:lumMod val="75000"/>
                  </a:schemeClr>
                </a:solidFill>
              </a:rPr>
              <a:t>-Belle = regret</a:t>
            </a:r>
            <a:br>
              <a:rPr lang="en-GB" sz="650" b="1" dirty="0">
                <a:solidFill>
                  <a:schemeClr val="accent4">
                    <a:lumMod val="75000"/>
                  </a:schemeClr>
                </a:solidFill>
              </a:rPr>
            </a:br>
            <a:r>
              <a:rPr lang="en-GB" sz="650" b="1" dirty="0">
                <a:solidFill>
                  <a:schemeClr val="accent4">
                    <a:lumMod val="75000"/>
                  </a:schemeClr>
                </a:solidFill>
              </a:rPr>
              <a:t>- S is reluctant</a:t>
            </a:r>
          </a:p>
        </p:txBody>
      </p:sp>
      <p:sp>
        <p:nvSpPr>
          <p:cNvPr id="124" name="Rectangle 123"/>
          <p:cNvSpPr/>
          <p:nvPr/>
        </p:nvSpPr>
        <p:spPr>
          <a:xfrm>
            <a:off x="6083676" y="2324223"/>
            <a:ext cx="897732" cy="846062"/>
          </a:xfrm>
          <a:prstGeom prst="rect">
            <a:avLst/>
          </a:prstGeom>
          <a:solidFill>
            <a:schemeClr val="bg2">
              <a:lumMod val="9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bg2">
                    <a:lumMod val="25000"/>
                  </a:schemeClr>
                </a:solidFill>
              </a:rPr>
              <a:t>Fred:</a:t>
            </a:r>
            <a:br>
              <a:rPr lang="en-GB" sz="758" b="1" dirty="0">
                <a:solidFill>
                  <a:schemeClr val="bg2">
                    <a:lumMod val="25000"/>
                  </a:schemeClr>
                </a:solidFill>
              </a:rPr>
            </a:br>
            <a:r>
              <a:rPr lang="en-GB" sz="650" b="1" dirty="0">
                <a:solidFill>
                  <a:schemeClr val="accent4">
                    <a:lumMod val="75000"/>
                  </a:schemeClr>
                </a:solidFill>
              </a:rPr>
              <a:t>- </a:t>
            </a:r>
            <a:r>
              <a:rPr lang="en-GB" sz="650" b="1" dirty="0">
                <a:solidFill>
                  <a:schemeClr val="bg2">
                    <a:lumMod val="25000"/>
                  </a:schemeClr>
                </a:solidFill>
              </a:rPr>
              <a:t>He is Scrooge’s foil, due to their contrast</a:t>
            </a:r>
            <a:br>
              <a:rPr lang="en-GB" sz="650" b="1" dirty="0">
                <a:solidFill>
                  <a:schemeClr val="bg2">
                    <a:lumMod val="25000"/>
                  </a:schemeClr>
                </a:solidFill>
              </a:rPr>
            </a:br>
            <a:r>
              <a:rPr lang="en-GB" sz="650" b="1" dirty="0">
                <a:solidFill>
                  <a:schemeClr val="bg2">
                    <a:lumMod val="25000"/>
                  </a:schemeClr>
                </a:solidFill>
              </a:rPr>
              <a:t>- He’s very cheerful</a:t>
            </a:r>
            <a:br>
              <a:rPr lang="en-GB" sz="650" b="1" dirty="0">
                <a:solidFill>
                  <a:schemeClr val="bg2">
                    <a:lumMod val="25000"/>
                  </a:schemeClr>
                </a:solidFill>
              </a:rPr>
            </a:br>
            <a:r>
              <a:rPr lang="en-GB" sz="650" b="1" dirty="0">
                <a:solidFill>
                  <a:schemeClr val="bg2">
                    <a:lumMod val="25000"/>
                  </a:schemeClr>
                </a:solidFill>
              </a:rPr>
              <a:t>- Shows true Christmas Spirit</a:t>
            </a:r>
            <a:br>
              <a:rPr lang="en-GB" sz="650" b="1" dirty="0">
                <a:solidFill>
                  <a:schemeClr val="bg2">
                    <a:lumMod val="25000"/>
                  </a:schemeClr>
                </a:solidFill>
              </a:rPr>
            </a:br>
            <a:r>
              <a:rPr lang="en-GB" sz="650" b="1" dirty="0">
                <a:solidFill>
                  <a:schemeClr val="bg2">
                    <a:lumMod val="25000"/>
                  </a:schemeClr>
                </a:solidFill>
              </a:rPr>
              <a:t>-Warm and friendly</a:t>
            </a:r>
          </a:p>
        </p:txBody>
      </p:sp>
      <p:sp>
        <p:nvSpPr>
          <p:cNvPr id="125" name="Rectangle 124"/>
          <p:cNvSpPr/>
          <p:nvPr/>
        </p:nvSpPr>
        <p:spPr>
          <a:xfrm>
            <a:off x="5185945" y="1246561"/>
            <a:ext cx="3599181" cy="221017"/>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83" b="1" dirty="0">
                <a:solidFill>
                  <a:schemeClr val="bg1">
                    <a:lumMod val="50000"/>
                  </a:schemeClr>
                </a:solidFill>
              </a:rPr>
              <a:t>AO1: Characters</a:t>
            </a:r>
            <a:endParaRPr lang="en-GB" sz="975" dirty="0">
              <a:solidFill>
                <a:schemeClr val="bg1">
                  <a:lumMod val="50000"/>
                </a:schemeClr>
              </a:solidFill>
            </a:endParaRPr>
          </a:p>
        </p:txBody>
      </p:sp>
      <p:sp>
        <p:nvSpPr>
          <p:cNvPr id="126" name="Rectangle 125"/>
          <p:cNvSpPr/>
          <p:nvPr/>
        </p:nvSpPr>
        <p:spPr>
          <a:xfrm>
            <a:off x="7891055" y="2320904"/>
            <a:ext cx="897732" cy="846062"/>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3">
                    <a:lumMod val="75000"/>
                  </a:schemeClr>
                </a:solidFill>
              </a:rPr>
              <a:t>Yet to Come:</a:t>
            </a:r>
          </a:p>
          <a:p>
            <a:pPr algn="ctr"/>
            <a:r>
              <a:rPr lang="en-GB" sz="650" b="1" dirty="0">
                <a:solidFill>
                  <a:schemeClr val="accent3">
                    <a:lumMod val="75000"/>
                  </a:schemeClr>
                </a:solidFill>
              </a:rPr>
              <a:t>-Mysterious, silent and intimidating</a:t>
            </a:r>
          </a:p>
          <a:p>
            <a:pPr algn="ctr"/>
            <a:r>
              <a:rPr lang="en-GB" sz="650" b="1" dirty="0">
                <a:solidFill>
                  <a:schemeClr val="accent3">
                    <a:lumMod val="75000"/>
                  </a:schemeClr>
                </a:solidFill>
              </a:rPr>
              <a:t>- Scares Scrooge with the future</a:t>
            </a:r>
            <a:br>
              <a:rPr lang="en-GB" sz="650" b="1" dirty="0">
                <a:solidFill>
                  <a:schemeClr val="accent3">
                    <a:lumMod val="75000"/>
                  </a:schemeClr>
                </a:solidFill>
              </a:rPr>
            </a:br>
            <a:r>
              <a:rPr lang="en-GB" sz="650" b="1" dirty="0">
                <a:solidFill>
                  <a:schemeClr val="accent3">
                    <a:lumMod val="75000"/>
                  </a:schemeClr>
                </a:solidFill>
              </a:rPr>
              <a:t>- Pities Scrooge</a:t>
            </a:r>
            <a:br>
              <a:rPr lang="en-GB" sz="650" b="1" dirty="0">
                <a:solidFill>
                  <a:schemeClr val="accent3">
                    <a:lumMod val="75000"/>
                  </a:schemeClr>
                </a:solidFill>
              </a:rPr>
            </a:br>
            <a:r>
              <a:rPr lang="en-GB" sz="650" b="1" dirty="0">
                <a:solidFill>
                  <a:schemeClr val="accent3">
                    <a:lumMod val="75000"/>
                  </a:schemeClr>
                </a:solidFill>
              </a:rPr>
              <a:t>- Moment of change</a:t>
            </a:r>
            <a:br>
              <a:rPr lang="en-GB" sz="650" b="1" dirty="0">
                <a:solidFill>
                  <a:schemeClr val="accent3">
                    <a:lumMod val="75000"/>
                  </a:schemeClr>
                </a:solidFill>
              </a:rPr>
            </a:br>
            <a:r>
              <a:rPr lang="en-GB" sz="650" b="1" dirty="0">
                <a:solidFill>
                  <a:schemeClr val="accent3">
                    <a:lumMod val="75000"/>
                  </a:schemeClr>
                </a:solidFill>
              </a:rPr>
              <a:t>-Symbol of death?</a:t>
            </a:r>
          </a:p>
        </p:txBody>
      </p:sp>
      <p:sp>
        <p:nvSpPr>
          <p:cNvPr id="127" name="Rectangle 126"/>
          <p:cNvSpPr/>
          <p:nvPr/>
        </p:nvSpPr>
        <p:spPr>
          <a:xfrm>
            <a:off x="5152305" y="3345366"/>
            <a:ext cx="3625906" cy="835605"/>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numCol="3" rtlCol="0" anchor="ctr"/>
          <a:lstStyle/>
          <a:p>
            <a:pPr algn="ctr"/>
            <a:r>
              <a:rPr lang="en-GB" sz="542" dirty="0">
                <a:solidFill>
                  <a:srgbClr val="F3EF7F"/>
                </a:solidFill>
              </a:rPr>
              <a:t>Marley’s chains symbolise his obsession with material wealth and money.</a:t>
            </a:r>
          </a:p>
          <a:p>
            <a:pPr algn="ctr"/>
            <a:endParaRPr lang="en-GB" sz="542" dirty="0">
              <a:solidFill>
                <a:srgbClr val="F3EF7F"/>
              </a:solidFill>
            </a:endParaRPr>
          </a:p>
          <a:p>
            <a:pPr algn="ctr"/>
            <a:r>
              <a:rPr lang="en-GB" sz="542" dirty="0">
                <a:solidFill>
                  <a:srgbClr val="F3EF7F"/>
                </a:solidFill>
              </a:rPr>
              <a:t>Ignorance and Want are the personification of society’s problems.</a:t>
            </a:r>
          </a:p>
          <a:p>
            <a:pPr algn="ctr"/>
            <a:endParaRPr lang="en-GB" sz="542" dirty="0">
              <a:solidFill>
                <a:srgbClr val="F3EF7F"/>
              </a:solidFill>
            </a:endParaRPr>
          </a:p>
          <a:p>
            <a:pPr algn="ctr"/>
            <a:r>
              <a:rPr lang="en-GB" sz="542" dirty="0">
                <a:solidFill>
                  <a:srgbClr val="F3EF7F"/>
                </a:solidFill>
              </a:rPr>
              <a:t>Past’s light represents truth from memories</a:t>
            </a:r>
          </a:p>
          <a:p>
            <a:pPr algn="ctr"/>
            <a:endParaRPr lang="en-GB" sz="542" dirty="0">
              <a:solidFill>
                <a:srgbClr val="F3EF7F"/>
              </a:solidFill>
            </a:endParaRPr>
          </a:p>
          <a:p>
            <a:pPr algn="ctr"/>
            <a:r>
              <a:rPr lang="en-GB" sz="542" dirty="0">
                <a:solidFill>
                  <a:srgbClr val="F3EF7F"/>
                </a:solidFill>
              </a:rPr>
              <a:t>Present’s scabbard symbolises peace on earth</a:t>
            </a:r>
          </a:p>
          <a:p>
            <a:pPr algn="ctr"/>
            <a:endParaRPr lang="en-GB" sz="542" dirty="0">
              <a:solidFill>
                <a:srgbClr val="F3EF7F"/>
              </a:solidFill>
            </a:endParaRPr>
          </a:p>
          <a:p>
            <a:pPr algn="ctr"/>
            <a:r>
              <a:rPr lang="en-GB" sz="542" dirty="0">
                <a:solidFill>
                  <a:srgbClr val="F3EF7F"/>
                </a:solidFill>
              </a:rPr>
              <a:t>Yet to Come’s shroud symbolises uncertainty </a:t>
            </a:r>
          </a:p>
          <a:p>
            <a:pPr algn="ctr"/>
            <a:endParaRPr lang="en-GB" sz="542" dirty="0">
              <a:solidFill>
                <a:srgbClr val="F3EF7F"/>
              </a:solidFill>
            </a:endParaRPr>
          </a:p>
          <a:p>
            <a:pPr algn="ctr"/>
            <a:r>
              <a:rPr lang="en-GB" sz="542" dirty="0">
                <a:solidFill>
                  <a:srgbClr val="F3EF7F"/>
                </a:solidFill>
              </a:rPr>
              <a:t>Fire and light represent emotional warmth</a:t>
            </a:r>
          </a:p>
          <a:p>
            <a:pPr algn="ctr"/>
            <a:endParaRPr lang="en-GB" sz="542" dirty="0">
              <a:solidFill>
                <a:srgbClr val="F3EF7F"/>
              </a:solidFill>
            </a:endParaRPr>
          </a:p>
          <a:p>
            <a:pPr algn="ctr"/>
            <a:r>
              <a:rPr lang="en-GB" sz="542" dirty="0">
                <a:solidFill>
                  <a:srgbClr val="F3EF7F"/>
                </a:solidFill>
              </a:rPr>
              <a:t>Music and dance symbolise happiness</a:t>
            </a:r>
          </a:p>
          <a:p>
            <a:pPr algn="ctr"/>
            <a:endParaRPr lang="en-GB" sz="542" dirty="0">
              <a:solidFill>
                <a:srgbClr val="F3EF7F"/>
              </a:solidFill>
            </a:endParaRPr>
          </a:p>
          <a:p>
            <a:pPr algn="ctr"/>
            <a:r>
              <a:rPr lang="en-GB" sz="542" dirty="0">
                <a:solidFill>
                  <a:srgbClr val="F3EF7F"/>
                </a:solidFill>
              </a:rPr>
              <a:t>The bed is a recurrent motif, which suggests the ghosts want to access Scrooge’s most private thoughts.</a:t>
            </a:r>
          </a:p>
          <a:p>
            <a:pPr algn="ctr"/>
            <a:endParaRPr lang="en-GB" sz="542" dirty="0">
              <a:solidFill>
                <a:srgbClr val="F3EF7F"/>
              </a:solidFill>
            </a:endParaRPr>
          </a:p>
          <a:p>
            <a:pPr algn="ctr"/>
            <a:r>
              <a:rPr lang="en-GB" sz="542" dirty="0">
                <a:solidFill>
                  <a:srgbClr val="F3EF7F"/>
                </a:solidFill>
              </a:rPr>
              <a:t>Weather reflects Scrooge’s character and emotions. Pathetic fallacy is often used by Dickens to set the tone.</a:t>
            </a:r>
          </a:p>
        </p:txBody>
      </p:sp>
      <p:sp>
        <p:nvSpPr>
          <p:cNvPr id="128" name="Rectangle 127"/>
          <p:cNvSpPr/>
          <p:nvPr/>
        </p:nvSpPr>
        <p:spPr>
          <a:xfrm>
            <a:off x="5182123" y="3230681"/>
            <a:ext cx="3565000" cy="131329"/>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3EF7F"/>
                </a:solidFill>
              </a:rPr>
              <a:t>Symbolism</a:t>
            </a:r>
            <a:endParaRPr lang="en-GB" sz="650" dirty="0">
              <a:solidFill>
                <a:srgbClr val="F3EF7F"/>
              </a:solidFill>
            </a:endParaRPr>
          </a:p>
        </p:txBody>
      </p:sp>
      <p:sp>
        <p:nvSpPr>
          <p:cNvPr id="130" name="Rectangle 129"/>
          <p:cNvSpPr/>
          <p:nvPr/>
        </p:nvSpPr>
        <p:spPr>
          <a:xfrm>
            <a:off x="1321580" y="3832689"/>
            <a:ext cx="897732" cy="1980856"/>
          </a:xfrm>
          <a:prstGeom prst="rect">
            <a:avLst/>
          </a:prstGeom>
          <a:solidFill>
            <a:schemeClr val="accent5">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5">
                    <a:lumMod val="75000"/>
                  </a:schemeClr>
                </a:solidFill>
              </a:rPr>
              <a:t>Poverty:</a:t>
            </a:r>
            <a:br>
              <a:rPr lang="en-GB" sz="758" b="1" dirty="0">
                <a:solidFill>
                  <a:schemeClr val="accent5">
                    <a:lumMod val="75000"/>
                  </a:schemeClr>
                </a:solidFill>
              </a:rPr>
            </a:br>
            <a:r>
              <a:rPr lang="en-GB" sz="542" b="1" dirty="0">
                <a:solidFill>
                  <a:schemeClr val="accent5">
                    <a:lumMod val="75000"/>
                  </a:schemeClr>
                </a:solidFill>
              </a:rPr>
              <a:t>John Malthus argued that poverty was inevitable and there wasn’t enough to go around. Dickens, in contrast believed that the rich just needed to be more generous. Initially, Scrooge represents the uncaring attitudes of Malthus et al., who wrongly (or so Dickens said) thought that charity encouraged poverty and advocated workhouses. Dickens knew about the plight of the poor, having grown up in poverty, and wanted to raise awareness; hence the sympathetic Cratchits. </a:t>
            </a:r>
            <a:endParaRPr lang="en-GB" sz="650" dirty="0">
              <a:solidFill>
                <a:srgbClr val="FFFFFF"/>
              </a:solidFill>
            </a:endParaRPr>
          </a:p>
        </p:txBody>
      </p:sp>
      <p:sp>
        <p:nvSpPr>
          <p:cNvPr id="131" name="Rectangle 130"/>
          <p:cNvSpPr/>
          <p:nvPr/>
        </p:nvSpPr>
        <p:spPr>
          <a:xfrm>
            <a:off x="2219313" y="3850602"/>
            <a:ext cx="897732" cy="1963213"/>
          </a:xfrm>
          <a:prstGeom prst="rect">
            <a:avLst/>
          </a:prstGeom>
          <a:solidFill>
            <a:schemeClr val="accent4">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650" b="1" dirty="0">
                <a:solidFill>
                  <a:schemeClr val="accent4">
                    <a:lumMod val="75000"/>
                  </a:schemeClr>
                </a:solidFill>
              </a:rPr>
              <a:t>Charity / Education:</a:t>
            </a:r>
            <a:br>
              <a:rPr lang="en-GB" sz="650" b="1" dirty="0">
                <a:solidFill>
                  <a:schemeClr val="accent4">
                    <a:lumMod val="75000"/>
                  </a:schemeClr>
                </a:solidFill>
              </a:rPr>
            </a:br>
            <a:r>
              <a:rPr lang="en-GB" sz="542" b="1" dirty="0">
                <a:solidFill>
                  <a:schemeClr val="accent4">
                    <a:lumMod val="75000"/>
                  </a:schemeClr>
                </a:solidFill>
              </a:rPr>
              <a:t>Industrial Revolution created a huge gap between rich and poor; however, it encouraged selfishness from the rich. Dickens believed in collective responsibility and Scrooge’s change echoes this. He also thought education could prevent crime, poverty and disease; Ignorance is a personified representation of this problem. Dickens hoped that the  ever-positive Tiny Tim would draw sympathy from upper class readers for children and the issues they faced.</a:t>
            </a:r>
          </a:p>
        </p:txBody>
      </p:sp>
      <p:sp>
        <p:nvSpPr>
          <p:cNvPr id="132" name="Rectangle 131"/>
          <p:cNvSpPr/>
          <p:nvPr/>
        </p:nvSpPr>
        <p:spPr>
          <a:xfrm>
            <a:off x="3117045" y="3832689"/>
            <a:ext cx="897732" cy="1980856"/>
          </a:xfrm>
          <a:prstGeom prst="rect">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3">
                    <a:lumMod val="75000"/>
                  </a:schemeClr>
                </a:solidFill>
              </a:rPr>
              <a:t>Society:</a:t>
            </a:r>
          </a:p>
          <a:p>
            <a:pPr algn="ctr"/>
            <a:r>
              <a:rPr lang="en-GB" sz="542" b="1" dirty="0">
                <a:solidFill>
                  <a:schemeClr val="accent3">
                    <a:lumMod val="75000"/>
                  </a:schemeClr>
                </a:solidFill>
              </a:rPr>
              <a:t>Industrial Revolution created jobs and drew large numbers of people together, which resulted in poor living conditions amongst the poor. The population grew (too?) rapidly and conditions worsened. Overcrowding, like the slums in S4, led to hunger, disease and crime. The slums were scary places for the rich, like Scrooge. Children suffered the worst (Tiny Tim / I&amp;W) and it was very difficult to escape poverty. Dickens aimed to raise awareness for the poor: discouraging the rich’s ignorance.</a:t>
            </a:r>
            <a:endParaRPr lang="en-GB" sz="650" dirty="0">
              <a:solidFill>
                <a:srgbClr val="FFFFFF"/>
              </a:solidFill>
            </a:endParaRPr>
          </a:p>
        </p:txBody>
      </p:sp>
      <p:sp>
        <p:nvSpPr>
          <p:cNvPr id="133" name="Rectangle 132"/>
          <p:cNvSpPr/>
          <p:nvPr/>
        </p:nvSpPr>
        <p:spPr>
          <a:xfrm>
            <a:off x="418537" y="3832689"/>
            <a:ext cx="897732" cy="1980856"/>
          </a:xfrm>
          <a:prstGeom prst="rect">
            <a:avLst/>
          </a:prstGeom>
          <a:solidFill>
            <a:schemeClr val="accent6">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6">
                    <a:lumMod val="75000"/>
                  </a:schemeClr>
                </a:solidFill>
              </a:rPr>
              <a:t>Religion:</a:t>
            </a:r>
            <a:br>
              <a:rPr lang="en-GB" sz="758" b="1" dirty="0">
                <a:solidFill>
                  <a:schemeClr val="accent6">
                    <a:lumMod val="75000"/>
                  </a:schemeClr>
                </a:solidFill>
              </a:rPr>
            </a:br>
            <a:r>
              <a:rPr lang="en-GB" sz="542" b="1" dirty="0">
                <a:solidFill>
                  <a:schemeClr val="accent6">
                    <a:lumMod val="75000"/>
                  </a:schemeClr>
                </a:solidFill>
              </a:rPr>
              <a:t>Society was very religious, and many Victorians feared God’s punishment, for not abiding to the strict moral code: Marley’s penance would have frightened the upper class.  In contrast, Dickens believed good Christians should be humble, charitable, faithful and selfless, rather than merely appearing religious. Christmas was becoming more secular and Dickens wanted to spread the message that charity, forgiveness and generosity should be all year round. </a:t>
            </a:r>
            <a:endParaRPr lang="en-GB" sz="650" b="1" dirty="0">
              <a:solidFill>
                <a:schemeClr val="accent6">
                  <a:lumMod val="75000"/>
                </a:schemeClr>
              </a:solidFill>
            </a:endParaRPr>
          </a:p>
        </p:txBody>
      </p:sp>
      <p:sp>
        <p:nvSpPr>
          <p:cNvPr id="134" name="Rectangle 133"/>
          <p:cNvSpPr/>
          <p:nvPr/>
        </p:nvSpPr>
        <p:spPr>
          <a:xfrm>
            <a:off x="418537" y="3641247"/>
            <a:ext cx="4625526" cy="209353"/>
          </a:xfrm>
          <a:prstGeom prst="rect">
            <a:avLst/>
          </a:prstGeom>
          <a:solidFill>
            <a:schemeClr val="bg1">
              <a:lumMod val="9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75" b="1" dirty="0">
                <a:solidFill>
                  <a:schemeClr val="bg1">
                    <a:lumMod val="50000"/>
                  </a:schemeClr>
                </a:solidFill>
              </a:rPr>
              <a:t>AO3 : Context</a:t>
            </a:r>
            <a:endParaRPr lang="en-GB" sz="867" dirty="0">
              <a:solidFill>
                <a:schemeClr val="bg1">
                  <a:lumMod val="50000"/>
                </a:schemeClr>
              </a:solidFill>
            </a:endParaRPr>
          </a:p>
        </p:txBody>
      </p:sp>
      <p:sp>
        <p:nvSpPr>
          <p:cNvPr id="135" name="Rectangle 134"/>
          <p:cNvSpPr/>
          <p:nvPr/>
        </p:nvSpPr>
        <p:spPr>
          <a:xfrm>
            <a:off x="4017860" y="3850600"/>
            <a:ext cx="1026203" cy="1963455"/>
          </a:xfrm>
          <a:prstGeom prst="rect">
            <a:avLst/>
          </a:prstGeom>
          <a:solidFill>
            <a:schemeClr val="accent2">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2">
                    <a:lumMod val="75000"/>
                  </a:schemeClr>
                </a:solidFill>
              </a:rPr>
              <a:t>Character </a:t>
            </a:r>
            <a:br>
              <a:rPr lang="en-GB" sz="758" b="1" dirty="0">
                <a:solidFill>
                  <a:schemeClr val="accent2">
                    <a:lumMod val="75000"/>
                  </a:schemeClr>
                </a:solidFill>
              </a:rPr>
            </a:br>
            <a:r>
              <a:rPr lang="en-GB" sz="758" b="1" dirty="0">
                <a:solidFill>
                  <a:schemeClr val="accent2">
                    <a:lumMod val="75000"/>
                  </a:schemeClr>
                </a:solidFill>
              </a:rPr>
              <a:t>sentence stems:</a:t>
            </a:r>
            <a:br>
              <a:rPr lang="en-GB" sz="758" b="1" dirty="0">
                <a:solidFill>
                  <a:schemeClr val="accent2">
                    <a:lumMod val="75000"/>
                  </a:schemeClr>
                </a:solidFill>
              </a:rPr>
            </a:br>
            <a:r>
              <a:rPr lang="en-GB" sz="542" b="1" dirty="0">
                <a:solidFill>
                  <a:schemeClr val="accent2">
                    <a:lumMod val="75000"/>
                  </a:schemeClr>
                </a:solidFill>
              </a:rPr>
              <a:t>- Scrooge, an obviously </a:t>
            </a:r>
            <a:r>
              <a:rPr lang="en-GB" sz="542" b="1" dirty="0" err="1">
                <a:solidFill>
                  <a:schemeClr val="accent2">
                    <a:lumMod val="75000"/>
                  </a:schemeClr>
                </a:solidFill>
              </a:rPr>
              <a:t>caricatural</a:t>
            </a:r>
            <a:r>
              <a:rPr lang="en-GB" sz="542" b="1" dirty="0">
                <a:solidFill>
                  <a:schemeClr val="accent2">
                    <a:lumMod val="75000"/>
                  </a:schemeClr>
                </a:solidFill>
              </a:rPr>
              <a:t> but unnervingly accurate depiction of the Victorian upper class, is…</a:t>
            </a:r>
            <a:br>
              <a:rPr lang="en-GB" sz="542" b="1" dirty="0">
                <a:solidFill>
                  <a:schemeClr val="accent2">
                    <a:lumMod val="75000"/>
                  </a:schemeClr>
                </a:solidFill>
              </a:rPr>
            </a:br>
            <a:r>
              <a:rPr lang="en-GB" sz="542" b="1" dirty="0">
                <a:solidFill>
                  <a:schemeClr val="accent2">
                    <a:lumMod val="75000"/>
                  </a:schemeClr>
                </a:solidFill>
              </a:rPr>
              <a:t>- Scrooge, who initially represented the notoriously selfish Victorian business owners, is…</a:t>
            </a:r>
            <a:br>
              <a:rPr lang="en-GB" sz="542" b="1" dirty="0">
                <a:solidFill>
                  <a:schemeClr val="accent2">
                    <a:lumMod val="75000"/>
                  </a:schemeClr>
                </a:solidFill>
              </a:rPr>
            </a:br>
            <a:r>
              <a:rPr lang="en-GB" sz="542" b="1" dirty="0">
                <a:solidFill>
                  <a:schemeClr val="accent2">
                    <a:lumMod val="75000"/>
                  </a:schemeClr>
                </a:solidFill>
              </a:rPr>
              <a:t>- The </a:t>
            </a:r>
            <a:r>
              <a:rPr lang="en-GB" sz="542" b="1" dirty="0" err="1">
                <a:solidFill>
                  <a:schemeClr val="accent2">
                    <a:lumMod val="75000"/>
                  </a:schemeClr>
                </a:solidFill>
              </a:rPr>
              <a:t>Cratchit</a:t>
            </a:r>
            <a:r>
              <a:rPr lang="en-GB" sz="542" b="1" dirty="0">
                <a:solidFill>
                  <a:schemeClr val="accent2">
                    <a:lumMod val="75000"/>
                  </a:schemeClr>
                </a:solidFill>
              </a:rPr>
              <a:t> family, a deliberately sympathetic portrayal of the Victorian poor, are…</a:t>
            </a:r>
            <a:br>
              <a:rPr lang="en-GB" sz="542" b="1" dirty="0">
                <a:solidFill>
                  <a:schemeClr val="accent2">
                    <a:lumMod val="75000"/>
                  </a:schemeClr>
                </a:solidFill>
              </a:rPr>
            </a:br>
            <a:r>
              <a:rPr lang="en-GB" sz="542" b="1" dirty="0">
                <a:solidFill>
                  <a:schemeClr val="accent2">
                    <a:lumMod val="75000"/>
                  </a:schemeClr>
                </a:solidFill>
              </a:rPr>
              <a:t>- Tiny Tim, whose frailty was indicative of the plight of the poorest children in Victorian cities, is…</a:t>
            </a:r>
            <a:br>
              <a:rPr lang="en-GB" sz="542" b="1" dirty="0">
                <a:solidFill>
                  <a:schemeClr val="accent2">
                    <a:lumMod val="75000"/>
                  </a:schemeClr>
                </a:solidFill>
              </a:rPr>
            </a:br>
            <a:r>
              <a:rPr lang="en-GB" sz="542" b="1" dirty="0">
                <a:solidFill>
                  <a:schemeClr val="accent2">
                    <a:lumMod val="75000"/>
                  </a:schemeClr>
                </a:solidFill>
              </a:rPr>
              <a:t>- Fred, whose positivity formed an ideal which Dickens wanted the wealthy to emulate, is…</a:t>
            </a:r>
          </a:p>
        </p:txBody>
      </p:sp>
      <p:pic>
        <p:nvPicPr>
          <p:cNvPr id="2" name="Picture 1"/>
          <p:cNvPicPr>
            <a:picLocks noChangeAspect="1"/>
          </p:cNvPicPr>
          <p:nvPr/>
        </p:nvPicPr>
        <p:blipFill>
          <a:blip r:embed="rId9"/>
          <a:stretch>
            <a:fillRect/>
          </a:stretch>
        </p:blipFill>
        <p:spPr>
          <a:xfrm>
            <a:off x="2803069" y="2818790"/>
            <a:ext cx="1994768" cy="761154"/>
          </a:xfrm>
          <a:prstGeom prst="rect">
            <a:avLst/>
          </a:prstGeom>
          <a:ln w="28575">
            <a:noFill/>
          </a:ln>
          <a:effectLst>
            <a:outerShdw blurRad="50800" dist="38100" dir="8100000" sx="104000" sy="104000" algn="tr" rotWithShape="0">
              <a:prstClr val="black">
                <a:alpha val="59000"/>
              </a:prstClr>
            </a:outerShdw>
          </a:effectLst>
        </p:spPr>
      </p:pic>
      <p:pic>
        <p:nvPicPr>
          <p:cNvPr id="6" name="Picture 5"/>
          <p:cNvPicPr>
            <a:picLocks noChangeAspect="1"/>
          </p:cNvPicPr>
          <p:nvPr/>
        </p:nvPicPr>
        <p:blipFill rotWithShape="1">
          <a:blip r:embed="rId10"/>
          <a:srcRect t="22212" r="69847" b="3856"/>
          <a:stretch/>
        </p:blipFill>
        <p:spPr>
          <a:xfrm>
            <a:off x="4394531" y="2324223"/>
            <a:ext cx="711270" cy="1248732"/>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p:nvPicPr>
        <p:blipFill rotWithShape="1">
          <a:blip r:embed="rId10"/>
          <a:srcRect r="80933" b="77019"/>
          <a:stretch/>
        </p:blipFill>
        <p:spPr>
          <a:xfrm>
            <a:off x="4115164" y="1385826"/>
            <a:ext cx="1032571" cy="760001"/>
          </a:xfrm>
          <a:prstGeom prst="rect">
            <a:avLst/>
          </a:prstGeom>
        </p:spPr>
      </p:pic>
      <p:pic>
        <p:nvPicPr>
          <p:cNvPr id="273" name="Picture 272"/>
          <p:cNvPicPr>
            <a:picLocks noChangeAspect="1"/>
          </p:cNvPicPr>
          <p:nvPr/>
        </p:nvPicPr>
        <p:blipFill rotWithShape="1">
          <a:blip r:embed="rId10"/>
          <a:srcRect l="55361" t="6951" r="27350"/>
          <a:stretch/>
        </p:blipFill>
        <p:spPr>
          <a:xfrm>
            <a:off x="25820" y="4376636"/>
            <a:ext cx="367264" cy="1411057"/>
          </a:xfrm>
          <a:prstGeom prst="rect">
            <a:avLst/>
          </a:prstGeom>
        </p:spPr>
      </p:pic>
      <p:pic>
        <p:nvPicPr>
          <p:cNvPr id="274" name="Picture 273"/>
          <p:cNvPicPr>
            <a:picLocks noChangeAspect="1"/>
          </p:cNvPicPr>
          <p:nvPr/>
        </p:nvPicPr>
        <p:blipFill rotWithShape="1">
          <a:blip r:embed="rId10"/>
          <a:srcRect l="33869" t="45298" r="47712" b="1834"/>
          <a:stretch/>
        </p:blipFill>
        <p:spPr>
          <a:xfrm>
            <a:off x="-12442" y="3610333"/>
            <a:ext cx="405523" cy="704121"/>
          </a:xfrm>
          <a:prstGeom prst="rect">
            <a:avLst/>
          </a:prstGeom>
        </p:spPr>
      </p:pic>
      <p:sp>
        <p:nvSpPr>
          <p:cNvPr id="195" name="Rectangle 194"/>
          <p:cNvSpPr/>
          <p:nvPr/>
        </p:nvSpPr>
        <p:spPr>
          <a:xfrm>
            <a:off x="71183" y="1833267"/>
            <a:ext cx="1375806" cy="257290"/>
          </a:xfrm>
          <a:prstGeom prst="rect">
            <a:avLst/>
          </a:prstGeom>
          <a:solidFill>
            <a:schemeClr val="accent2">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50000"/>
                  </a:schemeClr>
                </a:solidFill>
              </a:rPr>
              <a:t>Is the happy ending f</a:t>
            </a:r>
            <a:r>
              <a:rPr lang="en-US" sz="542" b="1" dirty="0">
                <a:solidFill>
                  <a:schemeClr val="accent2">
                    <a:lumMod val="50000"/>
                  </a:schemeClr>
                </a:solidFill>
              </a:rPr>
              <a:t>oreshadowed</a:t>
            </a:r>
            <a:r>
              <a:rPr lang="en-US" sz="542" dirty="0">
                <a:solidFill>
                  <a:schemeClr val="accent2">
                    <a:lumMod val="50000"/>
                  </a:schemeClr>
                </a:solidFill>
              </a:rPr>
              <a:t> by the fact that Scrooge’s mean father had a change of heart? Anything is possible.</a:t>
            </a:r>
          </a:p>
        </p:txBody>
      </p:sp>
      <p:sp>
        <p:nvSpPr>
          <p:cNvPr id="196" name="Rectangle 195"/>
          <p:cNvSpPr/>
          <p:nvPr/>
        </p:nvSpPr>
        <p:spPr>
          <a:xfrm>
            <a:off x="71183" y="3081772"/>
            <a:ext cx="1375806" cy="265560"/>
          </a:xfrm>
          <a:prstGeom prst="rect">
            <a:avLst/>
          </a:prstGeom>
          <a:solidFill>
            <a:schemeClr val="accent1">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tx2">
                    <a:lumMod val="75000"/>
                  </a:schemeClr>
                </a:solidFill>
              </a:rPr>
              <a:t>Sensory language</a:t>
            </a:r>
            <a:r>
              <a:rPr lang="en-US" sz="542" dirty="0">
                <a:solidFill>
                  <a:schemeClr val="tx2">
                    <a:lumMod val="75000"/>
                  </a:schemeClr>
                </a:solidFill>
              </a:rPr>
              <a:t> is used to bring a scene to life. Likewise </a:t>
            </a:r>
            <a:r>
              <a:rPr lang="en-US" sz="542" b="1" dirty="0">
                <a:solidFill>
                  <a:schemeClr val="tx2">
                    <a:lumMod val="75000"/>
                  </a:schemeClr>
                </a:solidFill>
              </a:rPr>
              <a:t>personification</a:t>
            </a:r>
            <a:r>
              <a:rPr lang="en-US" sz="542" dirty="0">
                <a:solidFill>
                  <a:schemeClr val="tx2">
                    <a:lumMod val="75000"/>
                  </a:schemeClr>
                </a:solidFill>
              </a:rPr>
              <a:t> brings life to abstract concepts (I&amp;W) or settings.</a:t>
            </a:r>
          </a:p>
        </p:txBody>
      </p:sp>
      <p:sp>
        <p:nvSpPr>
          <p:cNvPr id="197" name="Rectangle 196"/>
          <p:cNvSpPr/>
          <p:nvPr/>
        </p:nvSpPr>
        <p:spPr>
          <a:xfrm>
            <a:off x="71183" y="3383943"/>
            <a:ext cx="1375806" cy="204257"/>
          </a:xfrm>
          <a:prstGeom prst="rect">
            <a:avLst/>
          </a:prstGeom>
          <a:solidFill>
            <a:schemeClr val="accent3">
              <a:lumMod val="20000"/>
              <a:lumOff val="80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50000"/>
                  </a:schemeClr>
                </a:solidFill>
              </a:rPr>
              <a:t>The novella is </a:t>
            </a:r>
            <a:r>
              <a:rPr lang="en-US" sz="542" b="1" dirty="0">
                <a:solidFill>
                  <a:schemeClr val="accent3">
                    <a:lumMod val="50000"/>
                  </a:schemeClr>
                </a:solidFill>
              </a:rPr>
              <a:t>allegorical</a:t>
            </a:r>
            <a:r>
              <a:rPr lang="en-US" sz="542" dirty="0">
                <a:solidFill>
                  <a:schemeClr val="accent3">
                    <a:lumMod val="50000"/>
                  </a:schemeClr>
                </a:solidFill>
              </a:rPr>
              <a:t>, meaning it has a moral message hidden within it.</a:t>
            </a:r>
          </a:p>
        </p:txBody>
      </p:sp>
    </p:spTree>
    <p:extLst>
      <p:ext uri="{BB962C8B-B14F-4D97-AF65-F5344CB8AC3E}">
        <p14:creationId xmlns:p14="http://schemas.microsoft.com/office/powerpoint/2010/main" val="3008536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9710" y="4300531"/>
            <a:ext cx="1637462" cy="2178625"/>
            <a:chOff x="3134421" y="1711055"/>
            <a:chExt cx="2190598" cy="2254980"/>
          </a:xfrm>
        </p:grpSpPr>
        <p:pic>
          <p:nvPicPr>
            <p:cNvPr id="8" name="Picture 7"/>
            <p:cNvPicPr>
              <a:picLocks noChangeAspect="1"/>
            </p:cNvPicPr>
            <p:nvPr/>
          </p:nvPicPr>
          <p:blipFill>
            <a:blip r:embed="rId2">
              <a:biLevel thresh="25000"/>
            </a:blip>
            <a:stretch>
              <a:fillRect/>
            </a:stretch>
          </p:blipFill>
          <p:spPr>
            <a:xfrm flipH="1">
              <a:off x="3437374" y="1711055"/>
              <a:ext cx="1887645" cy="2254980"/>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134421" y="1970631"/>
              <a:ext cx="2190598" cy="820501"/>
            </a:xfrm>
            <a:prstGeom prst="rect">
              <a:avLst/>
            </a:prstGeom>
            <a:noFill/>
          </p:spPr>
          <p:txBody>
            <a:bodyPr wrap="square" rtlCol="0">
              <a:spAutoFit/>
            </a:bodyPr>
            <a:lstStyle/>
            <a:p>
              <a:pPr algn="ctr"/>
              <a:r>
                <a:rPr lang="en-US" sz="1517" dirty="0">
                  <a:solidFill>
                    <a:srgbClr val="FFFFFF"/>
                  </a:solidFill>
                  <a:effectLst>
                    <a:outerShdw blurRad="50800" dist="38100" dir="13500000" algn="br" rotWithShape="0">
                      <a:prstClr val="black">
                        <a:alpha val="40000"/>
                      </a:prstClr>
                    </a:outerShdw>
                  </a:effectLst>
                  <a:latin typeface="American Typewriter"/>
                  <a:cs typeface="American Typewriter"/>
                </a:rPr>
                <a:t>An </a:t>
              </a:r>
            </a:p>
            <a:p>
              <a:pPr algn="ctr"/>
              <a:r>
                <a:rPr lang="en-US" sz="1517" dirty="0">
                  <a:solidFill>
                    <a:srgbClr val="FFFFFF"/>
                  </a:solidFill>
                  <a:effectLst>
                    <a:outerShdw blurRad="50800" dist="38100" dir="13500000" algn="br" rotWithShape="0">
                      <a:prstClr val="black">
                        <a:alpha val="40000"/>
                      </a:prstClr>
                    </a:outerShdw>
                  </a:effectLst>
                  <a:latin typeface="American Typewriter"/>
                  <a:cs typeface="American Typewriter"/>
                </a:rPr>
                <a:t>Inspector</a:t>
              </a:r>
            </a:p>
            <a:p>
              <a:pPr algn="ctr"/>
              <a:r>
                <a:rPr lang="en-US" sz="1517" dirty="0">
                  <a:solidFill>
                    <a:srgbClr val="FFFFFF"/>
                  </a:solidFill>
                  <a:effectLst>
                    <a:outerShdw blurRad="50800" dist="38100" dir="13500000" algn="br" rotWithShape="0">
                      <a:prstClr val="black">
                        <a:alpha val="40000"/>
                      </a:prstClr>
                    </a:outerShdw>
                  </a:effectLst>
                  <a:latin typeface="American Typewriter"/>
                  <a:cs typeface="American Typewriter"/>
                </a:rPr>
                <a:t> Calls</a:t>
              </a:r>
            </a:p>
          </p:txBody>
        </p:sp>
      </p:grpSp>
      <p:sp>
        <p:nvSpPr>
          <p:cNvPr id="6" name="Rectangle 5"/>
          <p:cNvSpPr/>
          <p:nvPr/>
        </p:nvSpPr>
        <p:spPr>
          <a:xfrm>
            <a:off x="510328" y="364333"/>
            <a:ext cx="95197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sz="542" dirty="0">
                <a:solidFill>
                  <a:schemeClr val="tx2">
                    <a:lumMod val="20000"/>
                    <a:lumOff val="80000"/>
                  </a:schemeClr>
                </a:solidFill>
              </a:rPr>
              <a:t>The Birling family are celebrating Sheila’s engagement to Gerald Croft.  A celebratory mood is established.</a:t>
            </a:r>
          </a:p>
        </p:txBody>
      </p:sp>
      <p:sp>
        <p:nvSpPr>
          <p:cNvPr id="7" name="Rectangle 6"/>
          <p:cNvSpPr/>
          <p:nvPr/>
        </p:nvSpPr>
        <p:spPr>
          <a:xfrm>
            <a:off x="1462305"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Birling makes a lengthy speech, not only congratulating Gerald and Sheila, but also commenting on the state of the nation.</a:t>
            </a:r>
          </a:p>
        </p:txBody>
      </p:sp>
      <p:sp>
        <p:nvSpPr>
          <p:cNvPr id="10" name="Rectangle 9"/>
          <p:cNvSpPr/>
          <p:nvPr/>
        </p:nvSpPr>
        <p:spPr>
          <a:xfrm>
            <a:off x="2298124"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Arthur gives a speech to Eric and Gerald. He says that every man should look after himself.</a:t>
            </a:r>
          </a:p>
        </p:txBody>
      </p:sp>
      <p:sp>
        <p:nvSpPr>
          <p:cNvPr id="11" name="Rectangle 10"/>
          <p:cNvSpPr/>
          <p:nvPr/>
        </p:nvSpPr>
        <p:spPr>
          <a:xfrm>
            <a:off x="3144261"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sz="542" dirty="0">
                <a:solidFill>
                  <a:schemeClr val="tx2">
                    <a:lumMod val="20000"/>
                    <a:lumOff val="80000"/>
                  </a:schemeClr>
                </a:solidFill>
              </a:rPr>
              <a:t>Inspector Goole arrives and says that a woman called Eva Smith has committed suicide by drinking bleach.</a:t>
            </a:r>
          </a:p>
        </p:txBody>
      </p:sp>
      <p:sp>
        <p:nvSpPr>
          <p:cNvPr id="12" name="Rectangle 11"/>
          <p:cNvSpPr/>
          <p:nvPr/>
        </p:nvSpPr>
        <p:spPr>
          <a:xfrm>
            <a:off x="3980080"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The Inspector begins to question the family members, one by one.</a:t>
            </a:r>
          </a:p>
        </p:txBody>
      </p:sp>
      <p:sp>
        <p:nvSpPr>
          <p:cNvPr id="13" name="Rectangle 12"/>
          <p:cNvSpPr/>
          <p:nvPr/>
        </p:nvSpPr>
        <p:spPr>
          <a:xfrm>
            <a:off x="4826217"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sz="542" dirty="0">
                <a:solidFill>
                  <a:schemeClr val="tx2">
                    <a:lumMod val="20000"/>
                    <a:lumOff val="80000"/>
                  </a:schemeClr>
                </a:solidFill>
              </a:rPr>
              <a:t>It turns out that Arthur Birling sacked Eva from his factory, for striking in protest against low wages. </a:t>
            </a:r>
          </a:p>
        </p:txBody>
      </p:sp>
      <p:sp>
        <p:nvSpPr>
          <p:cNvPr id="14" name="Rectangle 13"/>
          <p:cNvSpPr/>
          <p:nvPr/>
        </p:nvSpPr>
        <p:spPr>
          <a:xfrm>
            <a:off x="5662036"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Birling accepts no responsibility and acts arrogantly. He then cools, when he finds out he might not be the only one involved.</a:t>
            </a:r>
          </a:p>
        </p:txBody>
      </p:sp>
      <p:sp>
        <p:nvSpPr>
          <p:cNvPr id="15" name="Rectangle 14"/>
          <p:cNvSpPr/>
          <p:nvPr/>
        </p:nvSpPr>
        <p:spPr>
          <a:xfrm>
            <a:off x="6508174"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It also transpires that Sheila asked for Eva to be sacked from </a:t>
            </a:r>
            <a:r>
              <a:rPr lang="en-GB" sz="542" dirty="0" err="1">
                <a:solidFill>
                  <a:schemeClr val="tx2">
                    <a:lumMod val="20000"/>
                    <a:lumOff val="80000"/>
                  </a:schemeClr>
                </a:solidFill>
              </a:rPr>
              <a:t>Milwards</a:t>
            </a:r>
            <a:r>
              <a:rPr lang="en-GB" sz="542" dirty="0">
                <a:solidFill>
                  <a:schemeClr val="tx2">
                    <a:lumMod val="20000"/>
                    <a:lumOff val="80000"/>
                  </a:schemeClr>
                </a:solidFill>
              </a:rPr>
              <a:t>, later that year, due to Sheila’s jealousy.</a:t>
            </a:r>
          </a:p>
        </p:txBody>
      </p:sp>
      <p:sp>
        <p:nvSpPr>
          <p:cNvPr id="16" name="Rectangle 15"/>
          <p:cNvSpPr/>
          <p:nvPr/>
        </p:nvSpPr>
        <p:spPr>
          <a:xfrm>
            <a:off x="8193087" y="364333"/>
            <a:ext cx="846138" cy="541850"/>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sz="542" dirty="0">
                <a:solidFill>
                  <a:srgbClr val="C6D9F1"/>
                </a:solidFill>
              </a:rPr>
              <a:t>Although he wanted to keep it a secret, Gerald confesses to keeping Daisy as his mistress last summer.</a:t>
            </a:r>
          </a:p>
        </p:txBody>
      </p:sp>
      <p:sp>
        <p:nvSpPr>
          <p:cNvPr id="17" name="Rectangle 16"/>
          <p:cNvSpPr/>
          <p:nvPr/>
        </p:nvSpPr>
        <p:spPr>
          <a:xfrm>
            <a:off x="9039225" y="364333"/>
            <a:ext cx="846138" cy="541850"/>
          </a:xfrm>
          <a:prstGeom prst="rect">
            <a:avLst/>
          </a:prstGeom>
          <a:solidFill>
            <a:schemeClr val="accent3">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3">
                    <a:lumMod val="20000"/>
                    <a:lumOff val="80000"/>
                  </a:schemeClr>
                </a:solidFill>
              </a:rPr>
              <a:t>Gerald is upset. Mrs B attempts to defend him. Sheila returns his engagement ring and then he leaves.</a:t>
            </a:r>
          </a:p>
        </p:txBody>
      </p:sp>
      <p:sp>
        <p:nvSpPr>
          <p:cNvPr id="18" name="Rectangle 17"/>
          <p:cNvSpPr/>
          <p:nvPr/>
        </p:nvSpPr>
        <p:spPr>
          <a:xfrm>
            <a:off x="9283464" y="913197"/>
            <a:ext cx="598488" cy="856042"/>
          </a:xfrm>
          <a:prstGeom prst="rect">
            <a:avLst/>
          </a:prstGeom>
          <a:solidFill>
            <a:schemeClr val="accent3">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3">
                    <a:lumMod val="20000"/>
                    <a:lumOff val="80000"/>
                  </a:schemeClr>
                </a:solidFill>
              </a:rPr>
              <a:t>The Inspector gets Sybil to confess that she persuaded her charity to reject Eva/Daisy’s appeal for help</a:t>
            </a:r>
          </a:p>
        </p:txBody>
      </p:sp>
      <p:sp>
        <p:nvSpPr>
          <p:cNvPr id="19" name="Rectangle 18"/>
          <p:cNvSpPr/>
          <p:nvPr/>
        </p:nvSpPr>
        <p:spPr>
          <a:xfrm>
            <a:off x="9283464" y="1774607"/>
            <a:ext cx="598488" cy="856042"/>
          </a:xfrm>
          <a:prstGeom prst="rect">
            <a:avLst/>
          </a:prstGeom>
          <a:solidFill>
            <a:schemeClr val="accent3">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3">
                    <a:lumMod val="20000"/>
                    <a:lumOff val="80000"/>
                  </a:schemeClr>
                </a:solidFill>
              </a:rPr>
              <a:t>It transpires that Eva/Daisy was pregnant at the time, but Sybil places sole responsibility for her death on the father.</a:t>
            </a:r>
          </a:p>
        </p:txBody>
      </p:sp>
      <p:sp>
        <p:nvSpPr>
          <p:cNvPr id="20" name="Rectangle 19"/>
          <p:cNvSpPr/>
          <p:nvPr/>
        </p:nvSpPr>
        <p:spPr>
          <a:xfrm>
            <a:off x="9283464" y="2623254"/>
            <a:ext cx="598488" cy="856042"/>
          </a:xfrm>
          <a:prstGeom prst="rect">
            <a:avLst/>
          </a:prstGeom>
          <a:solidFill>
            <a:schemeClr val="accent3">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3">
                    <a:lumMod val="20000"/>
                    <a:lumOff val="80000"/>
                  </a:schemeClr>
                </a:solidFill>
              </a:rPr>
              <a:t>Sheila guesses that the father of the child is Eric and begs her mother to stop making things worse for herself.</a:t>
            </a:r>
          </a:p>
        </p:txBody>
      </p:sp>
      <p:sp>
        <p:nvSpPr>
          <p:cNvPr id="21" name="Rectangle 20"/>
          <p:cNvSpPr/>
          <p:nvPr/>
        </p:nvSpPr>
        <p:spPr>
          <a:xfrm>
            <a:off x="9285126" y="4336340"/>
            <a:ext cx="598488" cy="856042"/>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He describes how he met Eva at a bar, and drunkenly forced her to have sex. He stole money from Mr B to support Eva.</a:t>
            </a:r>
          </a:p>
        </p:txBody>
      </p:sp>
      <p:sp>
        <p:nvSpPr>
          <p:cNvPr id="22" name="Rectangle 21"/>
          <p:cNvSpPr/>
          <p:nvPr/>
        </p:nvSpPr>
        <p:spPr>
          <a:xfrm>
            <a:off x="9284209" y="5189134"/>
            <a:ext cx="598488" cy="789017"/>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Eva rejected the stolen money and turned to Sybil’s charity for help. Eric and Birling argue over the money.</a:t>
            </a:r>
          </a:p>
        </p:txBody>
      </p:sp>
      <p:sp>
        <p:nvSpPr>
          <p:cNvPr id="23" name="Rectangle 22"/>
          <p:cNvSpPr/>
          <p:nvPr/>
        </p:nvSpPr>
        <p:spPr>
          <a:xfrm>
            <a:off x="8226441" y="5975581"/>
            <a:ext cx="846138"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The Inspector reminds the </a:t>
            </a:r>
            <a:r>
              <a:rPr lang="en-GB" sz="542" dirty="0" err="1">
                <a:solidFill>
                  <a:schemeClr val="accent2">
                    <a:lumMod val="20000"/>
                    <a:lumOff val="80000"/>
                  </a:schemeClr>
                </a:solidFill>
              </a:rPr>
              <a:t>Birlings</a:t>
            </a:r>
            <a:r>
              <a:rPr lang="en-GB" sz="542" dirty="0">
                <a:solidFill>
                  <a:schemeClr val="accent2">
                    <a:lumMod val="20000"/>
                    <a:lumOff val="80000"/>
                  </a:schemeClr>
                </a:solidFill>
              </a:rPr>
              <a:t> that we are all responsible for each other. </a:t>
            </a:r>
          </a:p>
        </p:txBody>
      </p:sp>
      <p:sp>
        <p:nvSpPr>
          <p:cNvPr id="24" name="Rectangle 23"/>
          <p:cNvSpPr/>
          <p:nvPr/>
        </p:nvSpPr>
        <p:spPr>
          <a:xfrm>
            <a:off x="9039225" y="5975581"/>
            <a:ext cx="846138"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Eric says Sybil murdered her own grandchild by refusing to give Eva charity.</a:t>
            </a:r>
          </a:p>
        </p:txBody>
      </p:sp>
      <p:sp>
        <p:nvSpPr>
          <p:cNvPr id="25" name="Rectangle 24"/>
          <p:cNvSpPr/>
          <p:nvPr/>
        </p:nvSpPr>
        <p:spPr>
          <a:xfrm>
            <a:off x="6482110" y="5975581"/>
            <a:ext cx="864840"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Gerald returns, having spoken to a police officer, and says there’s no Inspector Goole. Birling confirms this by phoning Col. Roberts.</a:t>
            </a:r>
          </a:p>
        </p:txBody>
      </p:sp>
      <p:sp>
        <p:nvSpPr>
          <p:cNvPr id="26" name="Rectangle 25"/>
          <p:cNvSpPr/>
          <p:nvPr/>
        </p:nvSpPr>
        <p:spPr>
          <a:xfrm>
            <a:off x="7346952" y="5975581"/>
            <a:ext cx="916549"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The Inspector warns that unless everyone learns to look after each other, the lesson will be learned with suffering. He then leaves.</a:t>
            </a:r>
          </a:p>
        </p:txBody>
      </p:sp>
      <p:sp>
        <p:nvSpPr>
          <p:cNvPr id="27" name="Rectangle 26"/>
          <p:cNvSpPr/>
          <p:nvPr/>
        </p:nvSpPr>
        <p:spPr>
          <a:xfrm>
            <a:off x="4808537" y="5975581"/>
            <a:ext cx="846138"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Birling, Sybil and Gerald all start to relax and make light of the whole situation.</a:t>
            </a:r>
          </a:p>
        </p:txBody>
      </p:sp>
      <p:sp>
        <p:nvSpPr>
          <p:cNvPr id="28" name="Rectangle 27"/>
          <p:cNvSpPr/>
          <p:nvPr/>
        </p:nvSpPr>
        <p:spPr>
          <a:xfrm>
            <a:off x="5654675" y="5975581"/>
            <a:ext cx="846138"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Gerald calls the hospital and finds out that no-one has committed suicide. </a:t>
            </a:r>
          </a:p>
        </p:txBody>
      </p:sp>
      <p:sp>
        <p:nvSpPr>
          <p:cNvPr id="29" name="Rectangle 28"/>
          <p:cNvSpPr/>
          <p:nvPr/>
        </p:nvSpPr>
        <p:spPr>
          <a:xfrm>
            <a:off x="3343692" y="5975581"/>
            <a:ext cx="649664"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The phone rings. Birling answers and stands there in shock.</a:t>
            </a:r>
          </a:p>
        </p:txBody>
      </p:sp>
      <p:sp>
        <p:nvSpPr>
          <p:cNvPr id="30" name="Rectangle 29"/>
          <p:cNvSpPr/>
          <p:nvPr/>
        </p:nvSpPr>
        <p:spPr>
          <a:xfrm>
            <a:off x="3993356" y="5975581"/>
            <a:ext cx="846138"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Eric and Sheila, clearly troubled, argue that they are still guilty of treating someone badly.</a:t>
            </a:r>
          </a:p>
        </p:txBody>
      </p:sp>
      <p:sp>
        <p:nvSpPr>
          <p:cNvPr id="31" name="Rectangle 30"/>
          <p:cNvSpPr/>
          <p:nvPr/>
        </p:nvSpPr>
        <p:spPr>
          <a:xfrm>
            <a:off x="2311402" y="5976992"/>
            <a:ext cx="1032292" cy="539611"/>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A young woman has just been found dead, after drinking disinfectant. The police are sending an inspector to question the Birling family.  </a:t>
            </a:r>
          </a:p>
        </p:txBody>
      </p:sp>
      <p:sp>
        <p:nvSpPr>
          <p:cNvPr id="33" name="TextBox 32"/>
          <p:cNvSpPr txBox="1"/>
          <p:nvPr/>
        </p:nvSpPr>
        <p:spPr>
          <a:xfrm>
            <a:off x="-56982" y="328408"/>
            <a:ext cx="572808" cy="792140"/>
          </a:xfrm>
          <a:prstGeom prst="rect">
            <a:avLst/>
          </a:prstGeom>
          <a:noFill/>
        </p:spPr>
        <p:txBody>
          <a:bodyPr wrap="square" rtlCol="0">
            <a:spAutoFit/>
          </a:bodyPr>
          <a:lstStyle/>
          <a:p>
            <a:pPr algn="ctr"/>
            <a:r>
              <a:rPr lang="en-GB" sz="758"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(It is an evening in spring, 1912.)</a:t>
            </a:r>
          </a:p>
        </p:txBody>
      </p:sp>
      <p:sp>
        <p:nvSpPr>
          <p:cNvPr id="34" name="TextBox 33"/>
          <p:cNvSpPr txBox="1"/>
          <p:nvPr/>
        </p:nvSpPr>
        <p:spPr>
          <a:xfrm>
            <a:off x="1258159" y="5891590"/>
            <a:ext cx="1073037" cy="759503"/>
          </a:xfrm>
          <a:prstGeom prst="rect">
            <a:avLst/>
          </a:prstGeom>
          <a:noFill/>
        </p:spPr>
        <p:txBody>
          <a:bodyPr wrap="square" rtlCol="0">
            <a:spAutoFit/>
          </a:bodyPr>
          <a:lstStyle/>
          <a:p>
            <a:pPr algn="ctr"/>
            <a:r>
              <a:rPr lang="en-GB" sz="867"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(As they stare guiltily and dumbfounded, the curtain falls)</a:t>
            </a:r>
          </a:p>
        </p:txBody>
      </p:sp>
      <p:sp>
        <p:nvSpPr>
          <p:cNvPr id="35" name="TextBox 34"/>
          <p:cNvSpPr txBox="1"/>
          <p:nvPr/>
        </p:nvSpPr>
        <p:spPr>
          <a:xfrm>
            <a:off x="480276" y="899444"/>
            <a:ext cx="982032" cy="34259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working together – for lower costs and higher prices.’</a:t>
            </a:r>
          </a:p>
        </p:txBody>
      </p:sp>
      <p:sp>
        <p:nvSpPr>
          <p:cNvPr id="36" name="TextBox 35"/>
          <p:cNvSpPr txBox="1"/>
          <p:nvPr/>
        </p:nvSpPr>
        <p:spPr>
          <a:xfrm>
            <a:off x="1381405" y="906182"/>
            <a:ext cx="982031" cy="34259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I speak as a hard-headed practical man of business’</a:t>
            </a:r>
          </a:p>
        </p:txBody>
      </p:sp>
      <p:sp>
        <p:nvSpPr>
          <p:cNvPr id="37" name="TextBox 36"/>
          <p:cNvSpPr txBox="1"/>
          <p:nvPr/>
        </p:nvSpPr>
        <p:spPr>
          <a:xfrm>
            <a:off x="2164687" y="918327"/>
            <a:ext cx="1113012"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community and all that nonsense’</a:t>
            </a:r>
          </a:p>
        </p:txBody>
      </p:sp>
      <p:sp>
        <p:nvSpPr>
          <p:cNvPr id="38" name="TextBox 37"/>
          <p:cNvSpPr txBox="1"/>
          <p:nvPr/>
        </p:nvSpPr>
        <p:spPr>
          <a:xfrm>
            <a:off x="3144261" y="903345"/>
            <a:ext cx="813057" cy="25917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‘Yes, yes. Horrid business’</a:t>
            </a:r>
          </a:p>
        </p:txBody>
      </p:sp>
      <p:sp>
        <p:nvSpPr>
          <p:cNvPr id="39" name="TextBox 38"/>
          <p:cNvSpPr txBox="1"/>
          <p:nvPr/>
        </p:nvSpPr>
        <p:spPr>
          <a:xfrm>
            <a:off x="3911653" y="899445"/>
            <a:ext cx="904673" cy="342594"/>
          </a:xfrm>
          <a:prstGeom prst="rect">
            <a:avLst/>
          </a:prstGeom>
          <a:noFill/>
        </p:spPr>
        <p:txBody>
          <a:bodyPr wrap="square" rtlCol="0">
            <a:spAutoFit/>
          </a:bodyPr>
          <a:lstStyle/>
          <a:p>
            <a:pPr algn="ct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tx2">
                    <a:lumMod val="60000"/>
                    <a:lumOff val="40000"/>
                  </a:schemeClr>
                </a:solidFill>
                <a:effectLst>
                  <a:outerShdw blurRad="50800" dist="38100" dir="2700000" algn="tl" rotWithShape="0">
                    <a:prstClr val="black">
                      <a:alpha val="40000"/>
                    </a:prstClr>
                  </a:outerShdw>
                </a:effectLst>
                <a:latin typeface="Comic Sans MS" panose="030F0902030302020204" pitchFamily="66" charset="0"/>
              </a:rPr>
              <a:t>just keep quiet Eric, and don’t get excited’</a:t>
            </a:r>
          </a:p>
        </p:txBody>
      </p:sp>
      <p:sp>
        <p:nvSpPr>
          <p:cNvPr id="40" name="TextBox 39"/>
          <p:cNvSpPr txBox="1"/>
          <p:nvPr/>
        </p:nvSpPr>
        <p:spPr>
          <a:xfrm>
            <a:off x="4737649" y="906817"/>
            <a:ext cx="974145" cy="259174"/>
          </a:xfrm>
          <a:prstGeom prst="rect">
            <a:avLst/>
          </a:prstGeom>
          <a:noFill/>
        </p:spPr>
        <p:txBody>
          <a:bodyPr wrap="square" rtlCol="0">
            <a:spAutoFit/>
          </a:bodyPr>
          <a:lstStyle/>
          <a:p>
            <a:pPr algn="ctr"/>
            <a:r>
              <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‘better to ask for the earth than to take it’</a:t>
            </a:r>
          </a:p>
        </p:txBody>
      </p:sp>
      <p:sp>
        <p:nvSpPr>
          <p:cNvPr id="41" name="TextBox 40"/>
          <p:cNvSpPr txBox="1"/>
          <p:nvPr/>
        </p:nvSpPr>
        <p:spPr>
          <a:xfrm>
            <a:off x="5539466" y="913248"/>
            <a:ext cx="1018481" cy="259174"/>
          </a:xfrm>
          <a:prstGeom prst="rect">
            <a:avLst/>
          </a:prstGeom>
          <a:noFill/>
        </p:spPr>
        <p:txBody>
          <a:bodyPr wrap="square" rtlCol="0">
            <a:spAutoFit/>
          </a:bodyPr>
          <a:lstStyle/>
          <a:p>
            <a:pPr algn="ctr"/>
            <a:r>
              <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‘How do you get on with our chief constable</a:t>
            </a:r>
            <a:r>
              <a:rPr lang="is-IS"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a:t>
            </a:r>
            <a:endPar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endParaRPr>
          </a:p>
        </p:txBody>
      </p:sp>
      <p:sp>
        <p:nvSpPr>
          <p:cNvPr id="42" name="TextBox 41"/>
          <p:cNvSpPr txBox="1"/>
          <p:nvPr/>
        </p:nvSpPr>
        <p:spPr>
          <a:xfrm>
            <a:off x="6459899" y="913902"/>
            <a:ext cx="955575" cy="259174"/>
          </a:xfrm>
          <a:prstGeom prst="rect">
            <a:avLst/>
          </a:prstGeom>
          <a:noFill/>
        </p:spPr>
        <p:txBody>
          <a:bodyPr wrap="square" rtlCol="0">
            <a:spAutoFit/>
          </a:bodyPr>
          <a:lstStyle/>
          <a:p>
            <a:pPr algn="ctr"/>
            <a:r>
              <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‘(she almost breaks down)’</a:t>
            </a:r>
          </a:p>
        </p:txBody>
      </p:sp>
      <p:sp>
        <p:nvSpPr>
          <p:cNvPr id="43" name="TextBox 42"/>
          <p:cNvSpPr txBox="1"/>
          <p:nvPr/>
        </p:nvSpPr>
        <p:spPr>
          <a:xfrm>
            <a:off x="8138614" y="914814"/>
            <a:ext cx="955575" cy="259174"/>
          </a:xfrm>
          <a:prstGeom prst="rect">
            <a:avLst/>
          </a:prstGeom>
          <a:noFill/>
        </p:spPr>
        <p:txBody>
          <a:bodyPr wrap="square" rtlCol="0">
            <a:spAutoFit/>
          </a:bodyPr>
          <a:lstStyle/>
          <a:p>
            <a:pPr algn="ctr"/>
            <a:r>
              <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‘Yes. We can keep it from him.’</a:t>
            </a:r>
          </a:p>
        </p:txBody>
      </p:sp>
      <p:sp>
        <p:nvSpPr>
          <p:cNvPr id="44" name="Rectangle 43"/>
          <p:cNvSpPr/>
          <p:nvPr/>
        </p:nvSpPr>
        <p:spPr>
          <a:xfrm>
            <a:off x="7360705" y="364333"/>
            <a:ext cx="846138" cy="544201"/>
          </a:xfrm>
          <a:prstGeom prst="rect">
            <a:avLst/>
          </a:prstGeom>
          <a:solidFill>
            <a:schemeClr val="tx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tx2">
                    <a:lumMod val="20000"/>
                    <a:lumOff val="80000"/>
                  </a:schemeClr>
                </a:solidFill>
              </a:rPr>
              <a:t>The Inspector explains that Eva then changed her name to Daisy Renton. Gerald appears shocked and Eric leaves.</a:t>
            </a:r>
          </a:p>
        </p:txBody>
      </p:sp>
      <p:sp>
        <p:nvSpPr>
          <p:cNvPr id="45" name="TextBox 44"/>
          <p:cNvSpPr txBox="1"/>
          <p:nvPr/>
        </p:nvSpPr>
        <p:spPr>
          <a:xfrm>
            <a:off x="7251368" y="921095"/>
            <a:ext cx="1012133" cy="175754"/>
          </a:xfrm>
          <a:prstGeom prst="rect">
            <a:avLst/>
          </a:prstGeom>
          <a:noFill/>
        </p:spPr>
        <p:txBody>
          <a:bodyPr wrap="square" rtlCol="0">
            <a:spAutoFit/>
          </a:bodyPr>
          <a:lstStyle/>
          <a:p>
            <a:pPr algn="ctr"/>
            <a:r>
              <a:rPr lang="en-GB" sz="542" b="1" i="1" dirty="0">
                <a:solidFill>
                  <a:schemeClr val="tx2"/>
                </a:solidFill>
                <a:effectLst>
                  <a:outerShdw blurRad="50800" dist="38100" dir="2700000" algn="tl" rotWithShape="0">
                    <a:prstClr val="black">
                      <a:alpha val="40000"/>
                    </a:prstClr>
                  </a:outerShdw>
                </a:effectLst>
                <a:latin typeface="Comic Sans MS" panose="030F0902030302020204" pitchFamily="66" charset="0"/>
              </a:rPr>
              <a:t>‘(startled) what?’</a:t>
            </a:r>
          </a:p>
        </p:txBody>
      </p:sp>
      <p:sp>
        <p:nvSpPr>
          <p:cNvPr id="46" name="TextBox 45"/>
          <p:cNvSpPr txBox="1"/>
          <p:nvPr/>
        </p:nvSpPr>
        <p:spPr>
          <a:xfrm>
            <a:off x="8750946" y="1185066"/>
            <a:ext cx="580709" cy="509435"/>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‘As if a girl of that sort would ever refuse money!’</a:t>
            </a:r>
          </a:p>
        </p:txBody>
      </p:sp>
      <p:sp>
        <p:nvSpPr>
          <p:cNvPr id="48" name="TextBox 47"/>
          <p:cNvSpPr txBox="1"/>
          <p:nvPr/>
        </p:nvSpPr>
        <p:spPr>
          <a:xfrm>
            <a:off x="8749718" y="1799430"/>
            <a:ext cx="581309" cy="843116"/>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I blame the young man who was the father of the child she was going to have.’</a:t>
            </a:r>
          </a:p>
        </p:txBody>
      </p:sp>
      <p:sp>
        <p:nvSpPr>
          <p:cNvPr id="49" name="TextBox 48"/>
          <p:cNvSpPr txBox="1"/>
          <p:nvPr/>
        </p:nvSpPr>
        <p:spPr>
          <a:xfrm>
            <a:off x="8778211" y="2726358"/>
            <a:ext cx="503592" cy="592855"/>
          </a:xfrm>
          <a:prstGeom prst="rect">
            <a:avLst/>
          </a:prstGeom>
          <a:noFill/>
        </p:spPr>
        <p:txBody>
          <a:bodyPr wrap="square" rtlCol="0">
            <a:spAutoFit/>
          </a:bodyPr>
          <a:lstStyle/>
          <a:p>
            <a:pPr algn="ctr"/>
            <a:r>
              <a:rPr lang="en-GB" sz="542" b="1" i="1" dirty="0">
                <a:solidFill>
                  <a:schemeClr val="accent3">
                    <a:lumMod val="75000"/>
                  </a:schemeClr>
                </a:solidFill>
                <a:effectLst>
                  <a:outerShdw blurRad="50800" dist="38100" dir="2700000" algn="tl" rotWithShape="0">
                    <a:prstClr val="black">
                      <a:alpha val="40000"/>
                    </a:prstClr>
                  </a:outerShdw>
                </a:effectLst>
                <a:latin typeface="Comic Sans MS" panose="030F0902030302020204" pitchFamily="66" charset="0"/>
              </a:rPr>
              <a:t>‘(with sudden alarm) mother – stop – stop!’</a:t>
            </a:r>
          </a:p>
        </p:txBody>
      </p:sp>
      <p:sp>
        <p:nvSpPr>
          <p:cNvPr id="50" name="TextBox 49"/>
          <p:cNvSpPr txBox="1"/>
          <p:nvPr/>
        </p:nvSpPr>
        <p:spPr>
          <a:xfrm>
            <a:off x="8674239" y="3693025"/>
            <a:ext cx="665007" cy="509435"/>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Besides, you’re not the type – you don’t get drunk’</a:t>
            </a:r>
          </a:p>
        </p:txBody>
      </p:sp>
      <p:sp>
        <p:nvSpPr>
          <p:cNvPr id="51" name="TextBox 50"/>
          <p:cNvSpPr txBox="1"/>
          <p:nvPr/>
        </p:nvSpPr>
        <p:spPr>
          <a:xfrm>
            <a:off x="8756324" y="4462655"/>
            <a:ext cx="525480" cy="42601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You mean – you stole my money?’</a:t>
            </a:r>
          </a:p>
        </p:txBody>
      </p:sp>
      <p:sp>
        <p:nvSpPr>
          <p:cNvPr id="52" name="TextBox 51"/>
          <p:cNvSpPr txBox="1"/>
          <p:nvPr/>
        </p:nvSpPr>
        <p:spPr>
          <a:xfrm>
            <a:off x="8701016" y="5213380"/>
            <a:ext cx="646103" cy="592855"/>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you’re not the kind of father a chap could go to when he’s in trouble’</a:t>
            </a:r>
          </a:p>
        </p:txBody>
      </p:sp>
      <p:sp>
        <p:nvSpPr>
          <p:cNvPr id="53" name="TextBox 52"/>
          <p:cNvSpPr txBox="1"/>
          <p:nvPr/>
        </p:nvSpPr>
        <p:spPr>
          <a:xfrm>
            <a:off x="3351064" y="5711412"/>
            <a:ext cx="560589"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t>
            </a:r>
            <a:r>
              <a:rPr lang="is-IS"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…What? – here - ?’</a:t>
            </a:r>
            <a:endPar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endParaRPr>
          </a:p>
        </p:txBody>
      </p:sp>
      <p:sp>
        <p:nvSpPr>
          <p:cNvPr id="54" name="TextBox 53"/>
          <p:cNvSpPr txBox="1"/>
          <p:nvPr/>
        </p:nvSpPr>
        <p:spPr>
          <a:xfrm>
            <a:off x="3797320" y="5708841"/>
            <a:ext cx="1175909"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‘the famous younger generation who know it all.’</a:t>
            </a:r>
          </a:p>
        </p:txBody>
      </p:sp>
      <p:sp>
        <p:nvSpPr>
          <p:cNvPr id="55" name="TextBox 54"/>
          <p:cNvSpPr txBox="1"/>
          <p:nvPr/>
        </p:nvSpPr>
        <p:spPr>
          <a:xfrm>
            <a:off x="4783109" y="5664250"/>
            <a:ext cx="928686" cy="34259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‘Come on Sheila, don’t look like that. All over now’</a:t>
            </a:r>
          </a:p>
        </p:txBody>
      </p:sp>
      <p:sp>
        <p:nvSpPr>
          <p:cNvPr id="56" name="TextBox 55"/>
          <p:cNvSpPr txBox="1"/>
          <p:nvPr/>
        </p:nvSpPr>
        <p:spPr>
          <a:xfrm>
            <a:off x="5669053" y="5721313"/>
            <a:ext cx="813057"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The story’s just a lot of moonshine’</a:t>
            </a:r>
          </a:p>
        </p:txBody>
      </p:sp>
      <p:sp>
        <p:nvSpPr>
          <p:cNvPr id="57" name="TextBox 56"/>
          <p:cNvSpPr txBox="1"/>
          <p:nvPr/>
        </p:nvSpPr>
        <p:spPr>
          <a:xfrm>
            <a:off x="6422468" y="5720370"/>
            <a:ext cx="952857"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As Gerald says – we’ve been had’</a:t>
            </a:r>
          </a:p>
        </p:txBody>
      </p:sp>
      <p:sp>
        <p:nvSpPr>
          <p:cNvPr id="58" name="TextBox 57"/>
          <p:cNvSpPr txBox="1"/>
          <p:nvPr/>
        </p:nvSpPr>
        <p:spPr>
          <a:xfrm>
            <a:off x="7207049" y="5768449"/>
            <a:ext cx="1160511" cy="17575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Bradley Hand ITC" panose="03070402050302030203" pitchFamily="66" charset="0"/>
              </a:rPr>
              <a:t>‘</a:t>
            </a: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fire, blood and anguish’</a:t>
            </a:r>
          </a:p>
        </p:txBody>
      </p:sp>
      <p:sp>
        <p:nvSpPr>
          <p:cNvPr id="59" name="TextBox 58"/>
          <p:cNvSpPr txBox="1"/>
          <p:nvPr/>
        </p:nvSpPr>
        <p:spPr>
          <a:xfrm>
            <a:off x="8136288" y="5733360"/>
            <a:ext cx="955575" cy="25917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‘We are members of one body’</a:t>
            </a:r>
          </a:p>
        </p:txBody>
      </p:sp>
      <p:sp>
        <p:nvSpPr>
          <p:cNvPr id="60" name="TextBox 59"/>
          <p:cNvSpPr txBox="1"/>
          <p:nvPr/>
        </p:nvSpPr>
        <p:spPr>
          <a:xfrm>
            <a:off x="2197922" y="5650004"/>
            <a:ext cx="1272388" cy="342594"/>
          </a:xfrm>
          <a:prstGeom prst="rect">
            <a:avLst/>
          </a:prstGeom>
          <a:noFill/>
        </p:spPr>
        <p:txBody>
          <a:bodyPr wrap="square" rtlCol="0">
            <a:spAutoFit/>
          </a:bodyPr>
          <a:lstStyle/>
          <a:p>
            <a:pPr algn="ctr"/>
            <a:r>
              <a:rPr lang="en-GB" sz="542" b="1" i="1" dirty="0">
                <a:solidFill>
                  <a:schemeClr val="accent2">
                    <a:lumMod val="75000"/>
                  </a:schemeClr>
                </a:solidFill>
                <a:effectLst>
                  <a:outerShdw blurRad="50800" dist="38100" dir="2700000" algn="tl" rotWithShape="0">
                    <a:prstClr val="black">
                      <a:alpha val="40000"/>
                    </a:prstClr>
                  </a:outerShdw>
                </a:effectLst>
                <a:latin typeface="Comic Sans MS" panose="030F0902030302020204" pitchFamily="66" charset="0"/>
              </a:rPr>
              <a:t>And a police inspector is on his way here – to ask some – questions’.</a:t>
            </a:r>
          </a:p>
        </p:txBody>
      </p:sp>
      <p:sp>
        <p:nvSpPr>
          <p:cNvPr id="61" name="Rectangle 60"/>
          <p:cNvSpPr/>
          <p:nvPr/>
        </p:nvSpPr>
        <p:spPr>
          <a:xfrm>
            <a:off x="9283464" y="3475229"/>
            <a:ext cx="598488" cy="856042"/>
          </a:xfrm>
          <a:prstGeom prst="rect">
            <a:avLst/>
          </a:prstGeom>
          <a:solidFill>
            <a:schemeClr val="accent2">
              <a:lumMod val="75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dirty="0">
                <a:solidFill>
                  <a:schemeClr val="accent2">
                    <a:lumMod val="20000"/>
                    <a:lumOff val="80000"/>
                  </a:schemeClr>
                </a:solidFill>
              </a:rPr>
              <a:t>Eric returns. He knows that the Inspector has led everyone to the conclusion that he’s the father of the unborn child.</a:t>
            </a:r>
          </a:p>
        </p:txBody>
      </p:sp>
      <p:sp>
        <p:nvSpPr>
          <p:cNvPr id="66" name="Rectangle 65"/>
          <p:cNvSpPr/>
          <p:nvPr/>
        </p:nvSpPr>
        <p:spPr>
          <a:xfrm>
            <a:off x="1101256" y="1523313"/>
            <a:ext cx="897732" cy="846062"/>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2">
                    <a:lumMod val="20000"/>
                    <a:lumOff val="80000"/>
                  </a:schemeClr>
                </a:solidFill>
              </a:rPr>
              <a:t>Mr Birling</a:t>
            </a:r>
            <a:endParaRPr lang="en-GB" sz="650" b="1" dirty="0">
              <a:solidFill>
                <a:schemeClr val="accent2">
                  <a:lumMod val="20000"/>
                  <a:lumOff val="80000"/>
                </a:schemeClr>
              </a:solidFill>
            </a:endParaRPr>
          </a:p>
          <a:p>
            <a:pPr algn="ctr"/>
            <a:r>
              <a:rPr lang="en-GB" sz="650" dirty="0">
                <a:solidFill>
                  <a:schemeClr val="accent2">
                    <a:lumMod val="20000"/>
                    <a:lumOff val="80000"/>
                  </a:schemeClr>
                </a:solidFill>
              </a:rPr>
              <a:t>-Pleased with life</a:t>
            </a:r>
          </a:p>
          <a:p>
            <a:pPr algn="ctr"/>
            <a:r>
              <a:rPr lang="en-GB" sz="650" dirty="0">
                <a:solidFill>
                  <a:schemeClr val="accent2">
                    <a:lumMod val="20000"/>
                    <a:lumOff val="80000"/>
                  </a:schemeClr>
                </a:solidFill>
              </a:rPr>
              <a:t>-Ambitious capitalist</a:t>
            </a:r>
            <a:br>
              <a:rPr lang="en-GB" sz="650" dirty="0">
                <a:solidFill>
                  <a:schemeClr val="accent2">
                    <a:lumMod val="20000"/>
                    <a:lumOff val="80000"/>
                  </a:schemeClr>
                </a:solidFill>
              </a:rPr>
            </a:br>
            <a:r>
              <a:rPr lang="en-GB" sz="650" dirty="0">
                <a:solidFill>
                  <a:schemeClr val="accent2">
                    <a:lumMod val="20000"/>
                    <a:lumOff val="80000"/>
                  </a:schemeClr>
                </a:solidFill>
              </a:rPr>
              <a:t>- No responsibility</a:t>
            </a:r>
            <a:br>
              <a:rPr lang="en-GB" sz="650" dirty="0">
                <a:solidFill>
                  <a:schemeClr val="accent2">
                    <a:lumMod val="20000"/>
                    <a:lumOff val="80000"/>
                  </a:schemeClr>
                </a:solidFill>
              </a:rPr>
            </a:br>
            <a:r>
              <a:rPr lang="en-GB" sz="650" dirty="0">
                <a:solidFill>
                  <a:schemeClr val="accent2">
                    <a:lumMod val="20000"/>
                    <a:lumOff val="80000"/>
                  </a:schemeClr>
                </a:solidFill>
              </a:rPr>
              <a:t>-Wants control</a:t>
            </a:r>
            <a:br>
              <a:rPr lang="en-GB" sz="650" dirty="0">
                <a:solidFill>
                  <a:schemeClr val="accent2">
                    <a:lumMod val="20000"/>
                    <a:lumOff val="80000"/>
                  </a:schemeClr>
                </a:solidFill>
              </a:rPr>
            </a:br>
            <a:r>
              <a:rPr lang="en-GB" sz="650" dirty="0">
                <a:solidFill>
                  <a:schemeClr val="accent2">
                    <a:lumMod val="20000"/>
                    <a:lumOff val="80000"/>
                  </a:schemeClr>
                </a:solidFill>
              </a:rPr>
              <a:t>-Anxious underneath</a:t>
            </a:r>
            <a:br>
              <a:rPr lang="en-GB" sz="650" dirty="0">
                <a:solidFill>
                  <a:schemeClr val="accent2">
                    <a:lumMod val="20000"/>
                    <a:lumOff val="80000"/>
                  </a:schemeClr>
                </a:solidFill>
              </a:rPr>
            </a:br>
            <a:r>
              <a:rPr lang="en-GB" sz="650" dirty="0">
                <a:solidFill>
                  <a:schemeClr val="accent2">
                    <a:lumMod val="20000"/>
                    <a:lumOff val="80000"/>
                  </a:schemeClr>
                </a:solidFill>
              </a:rPr>
              <a:t>-Powerful language</a:t>
            </a:r>
          </a:p>
        </p:txBody>
      </p:sp>
      <p:sp>
        <p:nvSpPr>
          <p:cNvPr id="67" name="Rectangle 66"/>
          <p:cNvSpPr/>
          <p:nvPr/>
        </p:nvSpPr>
        <p:spPr>
          <a:xfrm>
            <a:off x="1998989" y="1523313"/>
            <a:ext cx="897732" cy="846062"/>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1">
                    <a:lumMod val="20000"/>
                    <a:lumOff val="80000"/>
                  </a:schemeClr>
                </a:solidFill>
              </a:rPr>
              <a:t>Mrs Birling</a:t>
            </a:r>
            <a:endParaRPr lang="en-GB" sz="650" b="1" dirty="0">
              <a:solidFill>
                <a:schemeClr val="accent1">
                  <a:lumMod val="20000"/>
                  <a:lumOff val="80000"/>
                </a:schemeClr>
              </a:solidFill>
            </a:endParaRPr>
          </a:p>
          <a:p>
            <a:pPr algn="ctr"/>
            <a:r>
              <a:rPr lang="en-GB" sz="650" dirty="0">
                <a:solidFill>
                  <a:schemeClr val="accent1">
                    <a:lumMod val="20000"/>
                    <a:lumOff val="80000"/>
                  </a:schemeClr>
                </a:solidFill>
              </a:rPr>
              <a:t>-Proud of status</a:t>
            </a:r>
          </a:p>
          <a:p>
            <a:pPr algn="ctr"/>
            <a:r>
              <a:rPr lang="en-GB" sz="650" dirty="0">
                <a:solidFill>
                  <a:schemeClr val="accent1">
                    <a:lumMod val="20000"/>
                    <a:lumOff val="80000"/>
                  </a:schemeClr>
                </a:solidFill>
              </a:rPr>
              <a:t>-Mr B’s ‘superior’</a:t>
            </a:r>
          </a:p>
          <a:p>
            <a:pPr algn="ctr"/>
            <a:r>
              <a:rPr lang="en-GB" sz="650" dirty="0">
                <a:solidFill>
                  <a:schemeClr val="accent1">
                    <a:lumMod val="20000"/>
                    <a:lumOff val="80000"/>
                  </a:schemeClr>
                </a:solidFill>
              </a:rPr>
              <a:t>- Strict standards</a:t>
            </a:r>
          </a:p>
          <a:p>
            <a:pPr algn="ctr"/>
            <a:r>
              <a:rPr lang="en-GB" sz="650" dirty="0">
                <a:solidFill>
                  <a:schemeClr val="accent1">
                    <a:lumMod val="20000"/>
                    <a:lumOff val="80000"/>
                  </a:schemeClr>
                </a:solidFill>
              </a:rPr>
              <a:t>- Superficial charity</a:t>
            </a:r>
          </a:p>
          <a:p>
            <a:pPr algn="ctr"/>
            <a:r>
              <a:rPr lang="en-GB" sz="650" dirty="0">
                <a:solidFill>
                  <a:schemeClr val="accent1">
                    <a:lumMod val="20000"/>
                    <a:lumOff val="80000"/>
                  </a:schemeClr>
                </a:solidFill>
              </a:rPr>
              <a:t>- Doesn’t change</a:t>
            </a:r>
            <a:br>
              <a:rPr lang="en-GB" sz="650" dirty="0">
                <a:solidFill>
                  <a:schemeClr val="accent1">
                    <a:lumMod val="20000"/>
                    <a:lumOff val="80000"/>
                  </a:schemeClr>
                </a:solidFill>
              </a:rPr>
            </a:br>
            <a:r>
              <a:rPr lang="en-GB" sz="650" dirty="0">
                <a:solidFill>
                  <a:schemeClr val="accent1">
                    <a:lumMod val="20000"/>
                    <a:lumOff val="80000"/>
                  </a:schemeClr>
                </a:solidFill>
              </a:rPr>
              <a:t>- Has her mind made up throughout</a:t>
            </a:r>
          </a:p>
        </p:txBody>
      </p:sp>
      <p:sp>
        <p:nvSpPr>
          <p:cNvPr id="68" name="Rectangle 67"/>
          <p:cNvSpPr/>
          <p:nvPr/>
        </p:nvSpPr>
        <p:spPr>
          <a:xfrm>
            <a:off x="1998989" y="2369374"/>
            <a:ext cx="897732" cy="846062"/>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6">
                    <a:lumMod val="20000"/>
                    <a:lumOff val="80000"/>
                  </a:schemeClr>
                </a:solidFill>
              </a:rPr>
              <a:t>Eric</a:t>
            </a:r>
            <a:endParaRPr lang="en-GB" sz="650" b="1" dirty="0">
              <a:solidFill>
                <a:schemeClr val="accent6">
                  <a:lumMod val="20000"/>
                  <a:lumOff val="80000"/>
                </a:schemeClr>
              </a:solidFill>
            </a:endParaRPr>
          </a:p>
          <a:p>
            <a:pPr algn="ctr"/>
            <a:r>
              <a:rPr lang="en-GB" sz="650" dirty="0">
                <a:solidFill>
                  <a:schemeClr val="accent6">
                    <a:lumMod val="20000"/>
                    <a:lumOff val="80000"/>
                  </a:schemeClr>
                </a:solidFill>
              </a:rPr>
              <a:t>- Deeply troubled</a:t>
            </a:r>
            <a:br>
              <a:rPr lang="en-GB" sz="650" dirty="0">
                <a:solidFill>
                  <a:schemeClr val="accent6">
                    <a:lumMod val="20000"/>
                    <a:lumOff val="80000"/>
                  </a:schemeClr>
                </a:solidFill>
              </a:rPr>
            </a:br>
            <a:r>
              <a:rPr lang="en-GB" sz="650" dirty="0">
                <a:solidFill>
                  <a:schemeClr val="accent6">
                    <a:lumMod val="20000"/>
                    <a:lumOff val="80000"/>
                  </a:schemeClr>
                </a:solidFill>
              </a:rPr>
              <a:t>- Troubles are foreshadowed</a:t>
            </a:r>
            <a:br>
              <a:rPr lang="en-GB" sz="650" dirty="0">
                <a:solidFill>
                  <a:schemeClr val="accent6">
                    <a:lumMod val="20000"/>
                    <a:lumOff val="80000"/>
                  </a:schemeClr>
                </a:solidFill>
              </a:rPr>
            </a:br>
            <a:r>
              <a:rPr lang="en-GB" sz="650" dirty="0">
                <a:solidFill>
                  <a:schemeClr val="accent6">
                    <a:lumMod val="20000"/>
                    <a:lumOff val="80000"/>
                  </a:schemeClr>
                </a:solidFill>
              </a:rPr>
              <a:t>- Hiding something</a:t>
            </a:r>
            <a:br>
              <a:rPr lang="en-GB" sz="650" dirty="0">
                <a:solidFill>
                  <a:schemeClr val="accent6">
                    <a:lumMod val="20000"/>
                    <a:lumOff val="80000"/>
                  </a:schemeClr>
                </a:solidFill>
              </a:rPr>
            </a:br>
            <a:r>
              <a:rPr lang="en-GB" sz="650" dirty="0">
                <a:solidFill>
                  <a:schemeClr val="accent6">
                    <a:lumMod val="20000"/>
                    <a:lumOff val="80000"/>
                  </a:schemeClr>
                </a:solidFill>
              </a:rPr>
              <a:t>-Lacks self control</a:t>
            </a:r>
            <a:br>
              <a:rPr lang="en-GB" sz="650" dirty="0">
                <a:solidFill>
                  <a:schemeClr val="accent6">
                    <a:lumMod val="20000"/>
                    <a:lumOff val="80000"/>
                  </a:schemeClr>
                </a:solidFill>
              </a:rPr>
            </a:br>
            <a:r>
              <a:rPr lang="en-GB" sz="650" dirty="0">
                <a:solidFill>
                  <a:schemeClr val="accent6">
                    <a:lumMod val="20000"/>
                    <a:lumOff val="80000"/>
                  </a:schemeClr>
                </a:solidFill>
              </a:rPr>
              <a:t>-Consequences</a:t>
            </a:r>
            <a:br>
              <a:rPr lang="en-GB" sz="650" dirty="0">
                <a:solidFill>
                  <a:schemeClr val="accent6">
                    <a:lumMod val="20000"/>
                    <a:lumOff val="80000"/>
                  </a:schemeClr>
                </a:solidFill>
              </a:rPr>
            </a:br>
            <a:r>
              <a:rPr lang="en-GB" sz="650" dirty="0">
                <a:solidFill>
                  <a:schemeClr val="accent6">
                    <a:lumMod val="20000"/>
                    <a:lumOff val="80000"/>
                  </a:schemeClr>
                </a:solidFill>
              </a:rPr>
              <a:t>- Villain &amp; victim?</a:t>
            </a:r>
          </a:p>
        </p:txBody>
      </p:sp>
      <p:sp>
        <p:nvSpPr>
          <p:cNvPr id="69" name="Rectangle 68"/>
          <p:cNvSpPr/>
          <p:nvPr/>
        </p:nvSpPr>
        <p:spPr>
          <a:xfrm>
            <a:off x="1101256" y="2369374"/>
            <a:ext cx="897732" cy="846062"/>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3">
                    <a:lumMod val="20000"/>
                    <a:lumOff val="80000"/>
                  </a:schemeClr>
                </a:solidFill>
              </a:rPr>
              <a:t>Sheila</a:t>
            </a:r>
            <a:endParaRPr lang="en-GB" sz="650" b="1" dirty="0">
              <a:solidFill>
                <a:schemeClr val="accent3">
                  <a:lumMod val="20000"/>
                  <a:lumOff val="80000"/>
                </a:schemeClr>
              </a:solidFill>
            </a:endParaRPr>
          </a:p>
          <a:p>
            <a:pPr algn="ctr"/>
            <a:r>
              <a:rPr lang="en-GB" sz="650" dirty="0">
                <a:solidFill>
                  <a:schemeClr val="accent3">
                    <a:lumMod val="20000"/>
                    <a:lumOff val="80000"/>
                  </a:schemeClr>
                </a:solidFill>
              </a:rPr>
              <a:t>- Different to family</a:t>
            </a:r>
            <a:br>
              <a:rPr lang="en-GB" sz="650" dirty="0">
                <a:solidFill>
                  <a:schemeClr val="accent3">
                    <a:lumMod val="20000"/>
                    <a:lumOff val="80000"/>
                  </a:schemeClr>
                </a:solidFill>
              </a:rPr>
            </a:br>
            <a:r>
              <a:rPr lang="en-GB" sz="650" dirty="0">
                <a:solidFill>
                  <a:schemeClr val="accent3">
                    <a:lumMod val="20000"/>
                    <a:lumOff val="80000"/>
                  </a:schemeClr>
                </a:solidFill>
              </a:rPr>
              <a:t>- Childish at first</a:t>
            </a:r>
            <a:br>
              <a:rPr lang="en-GB" sz="650" dirty="0">
                <a:solidFill>
                  <a:schemeClr val="accent3">
                    <a:lumMod val="20000"/>
                    <a:lumOff val="80000"/>
                  </a:schemeClr>
                </a:solidFill>
              </a:rPr>
            </a:br>
            <a:r>
              <a:rPr lang="en-GB" sz="650" dirty="0">
                <a:solidFill>
                  <a:schemeClr val="accent3">
                    <a:lumMod val="20000"/>
                    <a:lumOff val="80000"/>
                  </a:schemeClr>
                </a:solidFill>
              </a:rPr>
              <a:t>- More mature later</a:t>
            </a:r>
            <a:br>
              <a:rPr lang="en-GB" sz="650" dirty="0">
                <a:solidFill>
                  <a:schemeClr val="accent3">
                    <a:lumMod val="20000"/>
                    <a:lumOff val="80000"/>
                  </a:schemeClr>
                </a:solidFill>
              </a:rPr>
            </a:br>
            <a:r>
              <a:rPr lang="en-GB" sz="650" dirty="0">
                <a:solidFill>
                  <a:schemeClr val="accent3">
                    <a:lumMod val="20000"/>
                    <a:lumOff val="80000"/>
                  </a:schemeClr>
                </a:solidFill>
              </a:rPr>
              <a:t>-Moral standards</a:t>
            </a:r>
            <a:br>
              <a:rPr lang="en-GB" sz="650" dirty="0">
                <a:solidFill>
                  <a:schemeClr val="accent3">
                    <a:lumMod val="20000"/>
                    <a:lumOff val="80000"/>
                  </a:schemeClr>
                </a:solidFill>
              </a:rPr>
            </a:br>
            <a:r>
              <a:rPr lang="en-GB" sz="650" dirty="0">
                <a:solidFill>
                  <a:schemeClr val="accent3">
                    <a:lumMod val="20000"/>
                    <a:lumOff val="80000"/>
                  </a:schemeClr>
                </a:solidFill>
              </a:rPr>
              <a:t>-Changed by IG</a:t>
            </a:r>
            <a:br>
              <a:rPr lang="en-GB" sz="650" dirty="0">
                <a:solidFill>
                  <a:schemeClr val="accent3">
                    <a:lumMod val="20000"/>
                    <a:lumOff val="80000"/>
                  </a:schemeClr>
                </a:solidFill>
              </a:rPr>
            </a:br>
            <a:r>
              <a:rPr lang="en-GB" sz="650" dirty="0">
                <a:solidFill>
                  <a:schemeClr val="accent3">
                    <a:lumMod val="20000"/>
                    <a:lumOff val="80000"/>
                  </a:schemeClr>
                </a:solidFill>
              </a:rPr>
              <a:t>-Becomes like the Inspector</a:t>
            </a:r>
          </a:p>
        </p:txBody>
      </p:sp>
      <p:sp>
        <p:nvSpPr>
          <p:cNvPr id="70" name="Rectangle 69"/>
          <p:cNvSpPr/>
          <p:nvPr/>
        </p:nvSpPr>
        <p:spPr>
          <a:xfrm>
            <a:off x="1101256" y="3215436"/>
            <a:ext cx="897732" cy="846062"/>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4">
                    <a:lumMod val="20000"/>
                    <a:lumOff val="80000"/>
                  </a:schemeClr>
                </a:solidFill>
              </a:rPr>
              <a:t>Gerald</a:t>
            </a:r>
            <a:endParaRPr lang="en-GB" sz="650" b="1" dirty="0">
              <a:solidFill>
                <a:schemeClr val="accent4">
                  <a:lumMod val="20000"/>
                  <a:lumOff val="80000"/>
                </a:schemeClr>
              </a:solidFill>
            </a:endParaRPr>
          </a:p>
          <a:p>
            <a:pPr algn="ctr"/>
            <a:r>
              <a:rPr lang="en-GB" sz="650" dirty="0">
                <a:solidFill>
                  <a:schemeClr val="accent4">
                    <a:lumMod val="20000"/>
                    <a:lumOff val="80000"/>
                  </a:schemeClr>
                </a:solidFill>
              </a:rPr>
              <a:t>- Eligible bachelor</a:t>
            </a:r>
            <a:br>
              <a:rPr lang="en-GB" sz="650" dirty="0">
                <a:solidFill>
                  <a:schemeClr val="accent4">
                    <a:lumMod val="20000"/>
                    <a:lumOff val="80000"/>
                  </a:schemeClr>
                </a:solidFill>
              </a:rPr>
            </a:br>
            <a:r>
              <a:rPr lang="en-GB" sz="650" dirty="0">
                <a:solidFill>
                  <a:schemeClr val="accent4">
                    <a:lumMod val="20000"/>
                    <a:lumOff val="80000"/>
                  </a:schemeClr>
                </a:solidFill>
              </a:rPr>
              <a:t>-Future Is bright</a:t>
            </a:r>
            <a:br>
              <a:rPr lang="en-GB" sz="650" dirty="0">
                <a:solidFill>
                  <a:schemeClr val="accent4">
                    <a:lumMod val="20000"/>
                    <a:lumOff val="80000"/>
                  </a:schemeClr>
                </a:solidFill>
              </a:rPr>
            </a:br>
            <a:r>
              <a:rPr lang="en-GB" sz="650" dirty="0">
                <a:solidFill>
                  <a:schemeClr val="accent4">
                    <a:lumMod val="20000"/>
                    <a:lumOff val="80000"/>
                  </a:schemeClr>
                </a:solidFill>
              </a:rPr>
              <a:t>-A natural Birling?</a:t>
            </a:r>
            <a:br>
              <a:rPr lang="en-GB" sz="650" dirty="0">
                <a:solidFill>
                  <a:schemeClr val="accent4">
                    <a:lumMod val="20000"/>
                    <a:lumOff val="80000"/>
                  </a:schemeClr>
                </a:solidFill>
              </a:rPr>
            </a:br>
            <a:r>
              <a:rPr lang="en-GB" sz="650" dirty="0">
                <a:solidFill>
                  <a:schemeClr val="accent4">
                    <a:lumMod val="20000"/>
                    <a:lumOff val="80000"/>
                  </a:schemeClr>
                </a:solidFill>
              </a:rPr>
              <a:t>-No regret?</a:t>
            </a:r>
          </a:p>
          <a:p>
            <a:pPr algn="ctr"/>
            <a:r>
              <a:rPr lang="en-GB" sz="650" dirty="0">
                <a:solidFill>
                  <a:schemeClr val="accent4">
                    <a:lumMod val="20000"/>
                    <a:lumOff val="80000"/>
                  </a:schemeClr>
                </a:solidFill>
              </a:rPr>
              <a:t>- Thinks he’s innocent</a:t>
            </a:r>
            <a:br>
              <a:rPr lang="en-GB" sz="650" dirty="0">
                <a:solidFill>
                  <a:schemeClr val="accent4">
                    <a:lumMod val="20000"/>
                    <a:lumOff val="80000"/>
                  </a:schemeClr>
                </a:solidFill>
              </a:rPr>
            </a:br>
            <a:r>
              <a:rPr lang="en-GB" sz="650" dirty="0">
                <a:solidFill>
                  <a:schemeClr val="accent4">
                    <a:lumMod val="20000"/>
                    <a:lumOff val="80000"/>
                  </a:schemeClr>
                </a:solidFill>
              </a:rPr>
              <a:t>-Not just bad /good</a:t>
            </a:r>
          </a:p>
        </p:txBody>
      </p:sp>
      <p:sp>
        <p:nvSpPr>
          <p:cNvPr id="71" name="Rectangle 70"/>
          <p:cNvSpPr/>
          <p:nvPr/>
        </p:nvSpPr>
        <p:spPr>
          <a:xfrm>
            <a:off x="1998989" y="3215436"/>
            <a:ext cx="897732" cy="846062"/>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bg2">
                    <a:lumMod val="90000"/>
                  </a:schemeClr>
                </a:solidFill>
              </a:rPr>
              <a:t>The Inspector</a:t>
            </a:r>
            <a:endParaRPr lang="en-GB" sz="650" b="1" dirty="0">
              <a:solidFill>
                <a:schemeClr val="bg2">
                  <a:lumMod val="90000"/>
                </a:schemeClr>
              </a:solidFill>
            </a:endParaRPr>
          </a:p>
          <a:p>
            <a:pPr algn="ctr"/>
            <a:r>
              <a:rPr lang="en-GB" sz="650" dirty="0">
                <a:solidFill>
                  <a:schemeClr val="bg2">
                    <a:lumMod val="90000"/>
                  </a:schemeClr>
                </a:solidFill>
              </a:rPr>
              <a:t>- Goole / Ghoul?</a:t>
            </a:r>
            <a:br>
              <a:rPr lang="en-GB" sz="650" dirty="0">
                <a:solidFill>
                  <a:schemeClr val="bg2">
                    <a:lumMod val="90000"/>
                  </a:schemeClr>
                </a:solidFill>
              </a:rPr>
            </a:br>
            <a:r>
              <a:rPr lang="en-GB" sz="650" dirty="0">
                <a:solidFill>
                  <a:schemeClr val="bg2">
                    <a:lumMod val="90000"/>
                  </a:schemeClr>
                </a:solidFill>
              </a:rPr>
              <a:t>- Omniscient</a:t>
            </a:r>
            <a:br>
              <a:rPr lang="en-GB" sz="650" dirty="0">
                <a:solidFill>
                  <a:schemeClr val="bg2">
                    <a:lumMod val="90000"/>
                  </a:schemeClr>
                </a:solidFill>
              </a:rPr>
            </a:br>
            <a:r>
              <a:rPr lang="en-GB" sz="650" dirty="0">
                <a:solidFill>
                  <a:schemeClr val="bg2">
                    <a:lumMod val="90000"/>
                  </a:schemeClr>
                </a:solidFill>
              </a:rPr>
              <a:t>- Authoritative </a:t>
            </a:r>
            <a:br>
              <a:rPr lang="en-GB" sz="650" dirty="0">
                <a:solidFill>
                  <a:schemeClr val="bg2">
                    <a:lumMod val="90000"/>
                  </a:schemeClr>
                </a:solidFill>
              </a:rPr>
            </a:br>
            <a:r>
              <a:rPr lang="en-GB" sz="650" dirty="0">
                <a:solidFill>
                  <a:schemeClr val="bg2">
                    <a:lumMod val="90000"/>
                  </a:schemeClr>
                </a:solidFill>
              </a:rPr>
              <a:t>- Different world</a:t>
            </a:r>
            <a:br>
              <a:rPr lang="en-GB" sz="650" dirty="0">
                <a:solidFill>
                  <a:schemeClr val="bg2">
                    <a:lumMod val="90000"/>
                  </a:schemeClr>
                </a:solidFill>
              </a:rPr>
            </a:br>
            <a:r>
              <a:rPr lang="en-GB" sz="650" dirty="0">
                <a:solidFill>
                  <a:schemeClr val="bg2">
                    <a:lumMod val="90000"/>
                  </a:schemeClr>
                </a:solidFill>
              </a:rPr>
              <a:t>- Classless</a:t>
            </a:r>
            <a:br>
              <a:rPr lang="en-GB" sz="650" dirty="0">
                <a:solidFill>
                  <a:schemeClr val="bg2">
                    <a:lumMod val="90000"/>
                  </a:schemeClr>
                </a:solidFill>
              </a:rPr>
            </a:br>
            <a:r>
              <a:rPr lang="en-GB" sz="650" dirty="0">
                <a:solidFill>
                  <a:schemeClr val="bg2">
                    <a:lumMod val="90000"/>
                  </a:schemeClr>
                </a:solidFill>
              </a:rPr>
              <a:t>-Priestley’s mouthpiece?</a:t>
            </a:r>
          </a:p>
        </p:txBody>
      </p:sp>
      <p:sp>
        <p:nvSpPr>
          <p:cNvPr id="72" name="Rectangle 71"/>
          <p:cNvSpPr/>
          <p:nvPr/>
        </p:nvSpPr>
        <p:spPr>
          <a:xfrm>
            <a:off x="1101256" y="1298728"/>
            <a:ext cx="1795465" cy="221017"/>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83" b="1" dirty="0">
                <a:solidFill>
                  <a:schemeClr val="bg1"/>
                </a:solidFill>
              </a:rPr>
              <a:t>AO1: Characters</a:t>
            </a:r>
            <a:endParaRPr lang="en-GB" sz="975" dirty="0">
              <a:solidFill>
                <a:schemeClr val="bg1"/>
              </a:solidFill>
            </a:endParaRPr>
          </a:p>
        </p:txBody>
      </p:sp>
      <p:sp>
        <p:nvSpPr>
          <p:cNvPr id="74" name="TextBox 73"/>
          <p:cNvSpPr txBox="1"/>
          <p:nvPr/>
        </p:nvSpPr>
        <p:spPr>
          <a:xfrm>
            <a:off x="2896723" y="1251954"/>
            <a:ext cx="976061" cy="175754"/>
          </a:xfrm>
          <a:prstGeom prst="rect">
            <a:avLst/>
          </a:prstGeom>
          <a:noFill/>
        </p:spPr>
        <p:txBody>
          <a:bodyPr wrap="square" rtlCol="0">
            <a:spAutoFit/>
          </a:bodyPr>
          <a:lstStyle/>
          <a:p>
            <a:pPr algn="ctr"/>
            <a:r>
              <a:rPr lang="en-GB" sz="542" i="1" dirty="0">
                <a:solidFill>
                  <a:schemeClr val="tx2">
                    <a:lumMod val="75000"/>
                  </a:schemeClr>
                </a:solidFill>
              </a:rPr>
              <a:t>1 – Girls of that class</a:t>
            </a:r>
          </a:p>
        </p:txBody>
      </p:sp>
      <p:sp>
        <p:nvSpPr>
          <p:cNvPr id="75" name="TextBox 74"/>
          <p:cNvSpPr txBox="1"/>
          <p:nvPr/>
        </p:nvSpPr>
        <p:spPr>
          <a:xfrm>
            <a:off x="2804693" y="1397227"/>
            <a:ext cx="1068743" cy="259174"/>
          </a:xfrm>
          <a:prstGeom prst="rect">
            <a:avLst/>
          </a:prstGeom>
          <a:noFill/>
        </p:spPr>
        <p:txBody>
          <a:bodyPr wrap="square" rtlCol="0">
            <a:spAutoFit/>
          </a:bodyPr>
          <a:lstStyle/>
          <a:p>
            <a:pPr algn="ctr"/>
            <a:r>
              <a:rPr lang="en-GB" sz="542" i="1" dirty="0">
                <a:solidFill>
                  <a:schemeClr val="tx2">
                    <a:lumMod val="75000"/>
                  </a:schemeClr>
                </a:solidFill>
              </a:rPr>
              <a:t>2 – I did nothing I’m ashamed of</a:t>
            </a:r>
          </a:p>
        </p:txBody>
      </p:sp>
      <p:sp>
        <p:nvSpPr>
          <p:cNvPr id="76" name="TextBox 75"/>
          <p:cNvSpPr txBox="1"/>
          <p:nvPr/>
        </p:nvSpPr>
        <p:spPr>
          <a:xfrm>
            <a:off x="2897376" y="1579813"/>
            <a:ext cx="976061" cy="259174"/>
          </a:xfrm>
          <a:prstGeom prst="rect">
            <a:avLst/>
          </a:prstGeom>
          <a:noFill/>
        </p:spPr>
        <p:txBody>
          <a:bodyPr wrap="square" rtlCol="0">
            <a:spAutoFit/>
          </a:bodyPr>
          <a:lstStyle/>
          <a:p>
            <a:pPr algn="ctr"/>
            <a:r>
              <a:rPr lang="en-GB" sz="542" i="1" dirty="0">
                <a:solidFill>
                  <a:schemeClr val="tx2">
                    <a:lumMod val="75000"/>
                  </a:schemeClr>
                </a:solidFill>
              </a:rPr>
              <a:t>2 – As if a girl of that sort would ever refuse money</a:t>
            </a:r>
          </a:p>
        </p:txBody>
      </p:sp>
      <p:sp>
        <p:nvSpPr>
          <p:cNvPr id="77" name="TextBox 76"/>
          <p:cNvSpPr txBox="1"/>
          <p:nvPr/>
        </p:nvSpPr>
        <p:spPr>
          <a:xfrm>
            <a:off x="2934201" y="1825500"/>
            <a:ext cx="976061" cy="259174"/>
          </a:xfrm>
          <a:prstGeom prst="rect">
            <a:avLst/>
          </a:prstGeom>
          <a:noFill/>
        </p:spPr>
        <p:txBody>
          <a:bodyPr wrap="square" rtlCol="0">
            <a:spAutoFit/>
          </a:bodyPr>
          <a:lstStyle/>
          <a:p>
            <a:pPr algn="ctr"/>
            <a:r>
              <a:rPr lang="is-IS" sz="542" i="1" dirty="0">
                <a:solidFill>
                  <a:schemeClr val="tx2">
                    <a:lumMod val="75000"/>
                  </a:schemeClr>
                </a:solidFill>
              </a:rPr>
              <a:t>2 – you’re behaving like a hysterical child</a:t>
            </a:r>
            <a:endParaRPr lang="en-GB" sz="542" i="1" dirty="0">
              <a:solidFill>
                <a:schemeClr val="tx2">
                  <a:lumMod val="75000"/>
                </a:schemeClr>
              </a:solidFill>
            </a:endParaRPr>
          </a:p>
        </p:txBody>
      </p:sp>
      <p:sp>
        <p:nvSpPr>
          <p:cNvPr id="78" name="TextBox 77"/>
          <p:cNvSpPr txBox="1"/>
          <p:nvPr/>
        </p:nvSpPr>
        <p:spPr>
          <a:xfrm>
            <a:off x="2934936" y="2023999"/>
            <a:ext cx="1045144" cy="342594"/>
          </a:xfrm>
          <a:prstGeom prst="rect">
            <a:avLst/>
          </a:prstGeom>
          <a:noFill/>
        </p:spPr>
        <p:txBody>
          <a:bodyPr wrap="square" rtlCol="0">
            <a:spAutoFit/>
          </a:bodyPr>
          <a:lstStyle/>
          <a:p>
            <a:pPr algn="ctr"/>
            <a:r>
              <a:rPr lang="en-GB" sz="542" i="1" dirty="0">
                <a:solidFill>
                  <a:schemeClr val="tx2">
                    <a:lumMod val="75000"/>
                  </a:schemeClr>
                </a:solidFill>
              </a:rPr>
              <a:t>3 – The rude way he spoke to Mr Birling and me. It was quite extraordinary</a:t>
            </a:r>
          </a:p>
        </p:txBody>
      </p:sp>
      <p:sp>
        <p:nvSpPr>
          <p:cNvPr id="79" name="TextBox 78"/>
          <p:cNvSpPr txBox="1"/>
          <p:nvPr/>
        </p:nvSpPr>
        <p:spPr>
          <a:xfrm>
            <a:off x="2896723" y="2301896"/>
            <a:ext cx="976061" cy="175754"/>
          </a:xfrm>
          <a:prstGeom prst="rect">
            <a:avLst/>
          </a:prstGeom>
          <a:noFill/>
        </p:spPr>
        <p:txBody>
          <a:bodyPr wrap="square" rtlCol="0">
            <a:spAutoFit/>
          </a:bodyPr>
          <a:lstStyle/>
          <a:p>
            <a:pPr algn="ctr"/>
            <a:r>
              <a:rPr lang="en-GB" sz="542" i="1" dirty="0">
                <a:solidFill>
                  <a:schemeClr val="accent6">
                    <a:lumMod val="75000"/>
                  </a:schemeClr>
                </a:solidFill>
              </a:rPr>
              <a:t>1 – you’re </a:t>
            </a:r>
            <a:r>
              <a:rPr lang="en-GB" sz="542" i="1" dirty="0" err="1">
                <a:solidFill>
                  <a:schemeClr val="accent6">
                    <a:lumMod val="75000"/>
                  </a:schemeClr>
                </a:solidFill>
              </a:rPr>
              <a:t>squiffy</a:t>
            </a:r>
            <a:endParaRPr lang="en-GB" sz="542" i="1" dirty="0">
              <a:solidFill>
                <a:schemeClr val="accent6">
                  <a:lumMod val="75000"/>
                </a:schemeClr>
              </a:solidFill>
            </a:endParaRPr>
          </a:p>
        </p:txBody>
      </p:sp>
      <p:sp>
        <p:nvSpPr>
          <p:cNvPr id="80" name="TextBox 79"/>
          <p:cNvSpPr txBox="1"/>
          <p:nvPr/>
        </p:nvSpPr>
        <p:spPr>
          <a:xfrm>
            <a:off x="2897376" y="2458093"/>
            <a:ext cx="976061" cy="259174"/>
          </a:xfrm>
          <a:prstGeom prst="rect">
            <a:avLst/>
          </a:prstGeom>
          <a:noFill/>
        </p:spPr>
        <p:txBody>
          <a:bodyPr wrap="square" rtlCol="0">
            <a:spAutoFit/>
          </a:bodyPr>
          <a:lstStyle/>
          <a:p>
            <a:pPr algn="ctr"/>
            <a:r>
              <a:rPr lang="en-GB" sz="542" i="1" dirty="0">
                <a:solidFill>
                  <a:schemeClr val="accent6">
                    <a:lumMod val="75000"/>
                  </a:schemeClr>
                </a:solidFill>
              </a:rPr>
              <a:t>3 – as if she was an animal, a thing, not a person</a:t>
            </a:r>
          </a:p>
        </p:txBody>
      </p:sp>
      <p:sp>
        <p:nvSpPr>
          <p:cNvPr id="81" name="TextBox 80"/>
          <p:cNvSpPr txBox="1"/>
          <p:nvPr/>
        </p:nvSpPr>
        <p:spPr>
          <a:xfrm>
            <a:off x="2935593" y="2664117"/>
            <a:ext cx="1044490" cy="259174"/>
          </a:xfrm>
          <a:prstGeom prst="rect">
            <a:avLst/>
          </a:prstGeom>
          <a:noFill/>
        </p:spPr>
        <p:txBody>
          <a:bodyPr wrap="square" rtlCol="0">
            <a:spAutoFit/>
          </a:bodyPr>
          <a:lstStyle/>
          <a:p>
            <a:pPr algn="ctr"/>
            <a:r>
              <a:rPr lang="en-GB" sz="542" i="1" dirty="0">
                <a:solidFill>
                  <a:schemeClr val="accent6">
                    <a:lumMod val="75000"/>
                  </a:schemeClr>
                </a:solidFill>
              </a:rPr>
              <a:t>3 – you’re not the kind of father a chap could go to</a:t>
            </a:r>
          </a:p>
        </p:txBody>
      </p:sp>
      <p:sp>
        <p:nvSpPr>
          <p:cNvPr id="82" name="TextBox 81"/>
          <p:cNvSpPr txBox="1"/>
          <p:nvPr/>
        </p:nvSpPr>
        <p:spPr>
          <a:xfrm>
            <a:off x="2834116" y="2843059"/>
            <a:ext cx="1159240" cy="259174"/>
          </a:xfrm>
          <a:prstGeom prst="rect">
            <a:avLst/>
          </a:prstGeom>
          <a:noFill/>
        </p:spPr>
        <p:txBody>
          <a:bodyPr wrap="square" rtlCol="0">
            <a:spAutoFit/>
          </a:bodyPr>
          <a:lstStyle/>
          <a:p>
            <a:pPr algn="ctr"/>
            <a:r>
              <a:rPr lang="en-GB" sz="542" i="1" dirty="0">
                <a:solidFill>
                  <a:schemeClr val="accent6">
                    <a:lumMod val="75000"/>
                  </a:schemeClr>
                </a:solidFill>
              </a:rPr>
              <a:t>3 – You don’t understand anything. You never did.</a:t>
            </a:r>
          </a:p>
        </p:txBody>
      </p:sp>
      <p:sp>
        <p:nvSpPr>
          <p:cNvPr id="83" name="TextBox 82"/>
          <p:cNvSpPr txBox="1"/>
          <p:nvPr/>
        </p:nvSpPr>
        <p:spPr>
          <a:xfrm>
            <a:off x="2920263" y="3022099"/>
            <a:ext cx="1109821" cy="259174"/>
          </a:xfrm>
          <a:prstGeom prst="rect">
            <a:avLst/>
          </a:prstGeom>
          <a:noFill/>
        </p:spPr>
        <p:txBody>
          <a:bodyPr wrap="square" rtlCol="0">
            <a:spAutoFit/>
          </a:bodyPr>
          <a:lstStyle/>
          <a:p>
            <a:pPr algn="ctr"/>
            <a:r>
              <a:rPr lang="en-GB" sz="542" i="1" dirty="0">
                <a:solidFill>
                  <a:schemeClr val="accent6">
                    <a:lumMod val="75000"/>
                  </a:schemeClr>
                </a:solidFill>
              </a:rPr>
              <a:t>3 – I can’t see it like that. The girl’s still dead, isn’t she?</a:t>
            </a:r>
          </a:p>
        </p:txBody>
      </p:sp>
      <p:sp>
        <p:nvSpPr>
          <p:cNvPr id="84" name="TextBox 83"/>
          <p:cNvSpPr txBox="1"/>
          <p:nvPr/>
        </p:nvSpPr>
        <p:spPr>
          <a:xfrm>
            <a:off x="2837351" y="3215542"/>
            <a:ext cx="1068742" cy="259174"/>
          </a:xfrm>
          <a:prstGeom prst="rect">
            <a:avLst/>
          </a:prstGeom>
          <a:noFill/>
        </p:spPr>
        <p:txBody>
          <a:bodyPr wrap="square" rtlCol="0">
            <a:spAutoFit/>
          </a:bodyPr>
          <a:lstStyle/>
          <a:p>
            <a:pPr algn="ctr"/>
            <a:r>
              <a:rPr lang="en-GB" sz="542" i="1" dirty="0">
                <a:solidFill>
                  <a:schemeClr val="accent5">
                    <a:lumMod val="75000"/>
                  </a:schemeClr>
                </a:solidFill>
              </a:rPr>
              <a:t>1- better to ask for the earth than to take it</a:t>
            </a:r>
          </a:p>
        </p:txBody>
      </p:sp>
      <p:sp>
        <p:nvSpPr>
          <p:cNvPr id="85" name="TextBox 84"/>
          <p:cNvSpPr txBox="1"/>
          <p:nvPr/>
        </p:nvSpPr>
        <p:spPr>
          <a:xfrm>
            <a:off x="2898029" y="3401176"/>
            <a:ext cx="1095329" cy="175754"/>
          </a:xfrm>
          <a:prstGeom prst="rect">
            <a:avLst/>
          </a:prstGeom>
          <a:noFill/>
        </p:spPr>
        <p:txBody>
          <a:bodyPr wrap="square" rtlCol="0">
            <a:spAutoFit/>
          </a:bodyPr>
          <a:lstStyle/>
          <a:p>
            <a:pPr algn="ctr"/>
            <a:r>
              <a:rPr lang="en-GB" sz="542" i="1" dirty="0">
                <a:solidFill>
                  <a:schemeClr val="accent5">
                    <a:lumMod val="75000"/>
                  </a:schemeClr>
                </a:solidFill>
              </a:rPr>
              <a:t>2 – we’ll have to share our guilt</a:t>
            </a:r>
          </a:p>
        </p:txBody>
      </p:sp>
      <p:sp>
        <p:nvSpPr>
          <p:cNvPr id="86" name="TextBox 85"/>
          <p:cNvSpPr txBox="1"/>
          <p:nvPr/>
        </p:nvSpPr>
        <p:spPr>
          <a:xfrm>
            <a:off x="2898030" y="3525209"/>
            <a:ext cx="976061" cy="259174"/>
          </a:xfrm>
          <a:prstGeom prst="rect">
            <a:avLst/>
          </a:prstGeom>
          <a:noFill/>
        </p:spPr>
        <p:txBody>
          <a:bodyPr wrap="square" rtlCol="0">
            <a:spAutoFit/>
          </a:bodyPr>
          <a:lstStyle/>
          <a:p>
            <a:pPr algn="ctr"/>
            <a:r>
              <a:rPr lang="is-IS" sz="542" i="1" dirty="0">
                <a:solidFill>
                  <a:schemeClr val="accent5">
                    <a:lumMod val="75000"/>
                  </a:schemeClr>
                </a:solidFill>
              </a:rPr>
              <a:t>3- We are members of one body</a:t>
            </a:r>
            <a:endParaRPr lang="en-GB" sz="542" i="1" dirty="0">
              <a:solidFill>
                <a:schemeClr val="accent5">
                  <a:lumMod val="75000"/>
                </a:schemeClr>
              </a:solidFill>
            </a:endParaRPr>
          </a:p>
        </p:txBody>
      </p:sp>
      <p:sp>
        <p:nvSpPr>
          <p:cNvPr id="87" name="TextBox 86"/>
          <p:cNvSpPr txBox="1"/>
          <p:nvPr/>
        </p:nvSpPr>
        <p:spPr>
          <a:xfrm>
            <a:off x="2934855" y="3729126"/>
            <a:ext cx="976061" cy="259174"/>
          </a:xfrm>
          <a:prstGeom prst="rect">
            <a:avLst/>
          </a:prstGeom>
          <a:noFill/>
        </p:spPr>
        <p:txBody>
          <a:bodyPr wrap="square" rtlCol="0">
            <a:spAutoFit/>
          </a:bodyPr>
          <a:lstStyle/>
          <a:p>
            <a:pPr algn="ctr"/>
            <a:r>
              <a:rPr lang="en-GB" sz="542" i="1" dirty="0">
                <a:solidFill>
                  <a:schemeClr val="accent5">
                    <a:lumMod val="75000"/>
                  </a:schemeClr>
                </a:solidFill>
              </a:rPr>
              <a:t>3 – millions of Eva Smiths and John Smiths</a:t>
            </a:r>
          </a:p>
        </p:txBody>
      </p:sp>
      <p:sp>
        <p:nvSpPr>
          <p:cNvPr id="88" name="TextBox 87"/>
          <p:cNvSpPr txBox="1"/>
          <p:nvPr/>
        </p:nvSpPr>
        <p:spPr>
          <a:xfrm>
            <a:off x="2935592" y="4009370"/>
            <a:ext cx="976061" cy="175754"/>
          </a:xfrm>
          <a:prstGeom prst="rect">
            <a:avLst/>
          </a:prstGeom>
          <a:noFill/>
        </p:spPr>
        <p:txBody>
          <a:bodyPr wrap="square" rtlCol="0">
            <a:spAutoFit/>
          </a:bodyPr>
          <a:lstStyle/>
          <a:p>
            <a:pPr algn="ctr"/>
            <a:r>
              <a:rPr lang="is-IS" sz="542" i="1" dirty="0">
                <a:solidFill>
                  <a:schemeClr val="accent5">
                    <a:lumMod val="75000"/>
                  </a:schemeClr>
                </a:solidFill>
              </a:rPr>
              <a:t>3 – fire, blood and anguish</a:t>
            </a:r>
            <a:endParaRPr lang="en-GB" sz="542" i="1" dirty="0">
              <a:solidFill>
                <a:schemeClr val="accent5">
                  <a:lumMod val="75000"/>
                </a:schemeClr>
              </a:solidFill>
            </a:endParaRPr>
          </a:p>
        </p:txBody>
      </p:sp>
      <p:sp>
        <p:nvSpPr>
          <p:cNvPr id="89" name="TextBox 88"/>
          <p:cNvSpPr txBox="1"/>
          <p:nvPr/>
        </p:nvSpPr>
        <p:spPr>
          <a:xfrm>
            <a:off x="12197" y="1210071"/>
            <a:ext cx="1098360" cy="175754"/>
          </a:xfrm>
          <a:prstGeom prst="rect">
            <a:avLst/>
          </a:prstGeom>
          <a:noFill/>
        </p:spPr>
        <p:txBody>
          <a:bodyPr wrap="square" rtlCol="0">
            <a:spAutoFit/>
          </a:bodyPr>
          <a:lstStyle/>
          <a:p>
            <a:pPr algn="ctr"/>
            <a:r>
              <a:rPr lang="en-GB" sz="542" i="1" dirty="0">
                <a:solidFill>
                  <a:schemeClr val="accent2">
                    <a:lumMod val="75000"/>
                  </a:schemeClr>
                </a:solidFill>
              </a:rPr>
              <a:t>1- isn’t a chance of war</a:t>
            </a:r>
          </a:p>
        </p:txBody>
      </p:sp>
      <p:sp>
        <p:nvSpPr>
          <p:cNvPr id="90" name="TextBox 89"/>
          <p:cNvSpPr txBox="1"/>
          <p:nvPr/>
        </p:nvSpPr>
        <p:spPr>
          <a:xfrm>
            <a:off x="135149" y="1401733"/>
            <a:ext cx="976061" cy="259174"/>
          </a:xfrm>
          <a:prstGeom prst="rect">
            <a:avLst/>
          </a:prstGeom>
          <a:noFill/>
        </p:spPr>
        <p:txBody>
          <a:bodyPr wrap="square" rtlCol="0">
            <a:spAutoFit/>
          </a:bodyPr>
          <a:lstStyle/>
          <a:p>
            <a:pPr algn="ctr"/>
            <a:r>
              <a:rPr lang="en-GB" sz="542" i="1" dirty="0">
                <a:solidFill>
                  <a:schemeClr val="accent2">
                    <a:lumMod val="75000"/>
                  </a:schemeClr>
                </a:solidFill>
              </a:rPr>
              <a:t>1 – A man has to make his own way</a:t>
            </a:r>
          </a:p>
        </p:txBody>
      </p:sp>
      <p:sp>
        <p:nvSpPr>
          <p:cNvPr id="91" name="TextBox 90"/>
          <p:cNvSpPr txBox="1"/>
          <p:nvPr/>
        </p:nvSpPr>
        <p:spPr>
          <a:xfrm>
            <a:off x="-7774" y="1579813"/>
            <a:ext cx="1098360" cy="259174"/>
          </a:xfrm>
          <a:prstGeom prst="rect">
            <a:avLst/>
          </a:prstGeom>
          <a:noFill/>
        </p:spPr>
        <p:txBody>
          <a:bodyPr wrap="square" rtlCol="0">
            <a:spAutoFit/>
          </a:bodyPr>
          <a:lstStyle/>
          <a:p>
            <a:pPr algn="ctr"/>
            <a:r>
              <a:rPr lang="en-GB" sz="542" i="1" dirty="0">
                <a:solidFill>
                  <a:schemeClr val="accent2">
                    <a:lumMod val="75000"/>
                  </a:schemeClr>
                </a:solidFill>
              </a:rPr>
              <a:t>1- community and all that nonsense</a:t>
            </a:r>
          </a:p>
        </p:txBody>
      </p:sp>
      <p:sp>
        <p:nvSpPr>
          <p:cNvPr id="92" name="TextBox 91"/>
          <p:cNvSpPr txBox="1"/>
          <p:nvPr/>
        </p:nvSpPr>
        <p:spPr>
          <a:xfrm>
            <a:off x="-56981" y="1798732"/>
            <a:ext cx="1205016" cy="175754"/>
          </a:xfrm>
          <a:prstGeom prst="rect">
            <a:avLst/>
          </a:prstGeom>
          <a:noFill/>
        </p:spPr>
        <p:txBody>
          <a:bodyPr wrap="square" rtlCol="0">
            <a:spAutoFit/>
          </a:bodyPr>
          <a:lstStyle/>
          <a:p>
            <a:pPr algn="ctr"/>
            <a:r>
              <a:rPr lang="en-GB" sz="542" i="1" dirty="0">
                <a:solidFill>
                  <a:schemeClr val="accent2">
                    <a:lumMod val="75000"/>
                  </a:schemeClr>
                </a:solidFill>
              </a:rPr>
              <a:t>3 – I’d give thousands, thousands</a:t>
            </a:r>
          </a:p>
        </p:txBody>
      </p:sp>
      <p:sp>
        <p:nvSpPr>
          <p:cNvPr id="93" name="TextBox 92"/>
          <p:cNvSpPr txBox="1"/>
          <p:nvPr/>
        </p:nvSpPr>
        <p:spPr>
          <a:xfrm>
            <a:off x="50413" y="1948716"/>
            <a:ext cx="1098360" cy="175754"/>
          </a:xfrm>
          <a:prstGeom prst="rect">
            <a:avLst/>
          </a:prstGeom>
          <a:noFill/>
        </p:spPr>
        <p:txBody>
          <a:bodyPr wrap="square" rtlCol="0">
            <a:spAutoFit/>
          </a:bodyPr>
          <a:lstStyle/>
          <a:p>
            <a:pPr algn="ctr"/>
            <a:r>
              <a:rPr lang="en-GB" sz="542" i="1" dirty="0">
                <a:solidFill>
                  <a:schemeClr val="accent2">
                    <a:lumMod val="75000"/>
                  </a:schemeClr>
                </a:solidFill>
              </a:rPr>
              <a:t>3 – There’ll be a public scandal</a:t>
            </a:r>
          </a:p>
        </p:txBody>
      </p:sp>
      <p:sp>
        <p:nvSpPr>
          <p:cNvPr id="94" name="TextBox 93"/>
          <p:cNvSpPr txBox="1"/>
          <p:nvPr/>
        </p:nvSpPr>
        <p:spPr>
          <a:xfrm>
            <a:off x="36747" y="2185374"/>
            <a:ext cx="1081070" cy="259174"/>
          </a:xfrm>
          <a:prstGeom prst="rect">
            <a:avLst/>
          </a:prstGeom>
          <a:noFill/>
        </p:spPr>
        <p:txBody>
          <a:bodyPr wrap="square" rtlCol="0">
            <a:spAutoFit/>
          </a:bodyPr>
          <a:lstStyle/>
          <a:p>
            <a:pPr algn="ctr"/>
            <a:r>
              <a:rPr lang="en-GB" sz="542" i="1" dirty="0">
                <a:solidFill>
                  <a:schemeClr val="accent3">
                    <a:lumMod val="75000"/>
                  </a:schemeClr>
                </a:solidFill>
              </a:rPr>
              <a:t>1 These girls aren’t cheap labour – they’re people</a:t>
            </a:r>
          </a:p>
        </p:txBody>
      </p:sp>
      <p:sp>
        <p:nvSpPr>
          <p:cNvPr id="95" name="TextBox 94"/>
          <p:cNvSpPr txBox="1"/>
          <p:nvPr/>
        </p:nvSpPr>
        <p:spPr>
          <a:xfrm>
            <a:off x="12195" y="2411870"/>
            <a:ext cx="1042295" cy="259174"/>
          </a:xfrm>
          <a:prstGeom prst="rect">
            <a:avLst/>
          </a:prstGeom>
          <a:noFill/>
        </p:spPr>
        <p:txBody>
          <a:bodyPr wrap="square" rtlCol="0">
            <a:spAutoFit/>
          </a:bodyPr>
          <a:lstStyle/>
          <a:p>
            <a:pPr algn="ctr"/>
            <a:r>
              <a:rPr lang="en-GB" sz="542" i="1" dirty="0">
                <a:solidFill>
                  <a:schemeClr val="accent3">
                    <a:lumMod val="75000"/>
                  </a:schemeClr>
                </a:solidFill>
              </a:rPr>
              <a:t>2 – he’s giving us the rope so that we’ll hang ourselves</a:t>
            </a:r>
          </a:p>
        </p:txBody>
      </p:sp>
      <p:sp>
        <p:nvSpPr>
          <p:cNvPr id="96" name="TextBox 95"/>
          <p:cNvSpPr txBox="1"/>
          <p:nvPr/>
        </p:nvSpPr>
        <p:spPr>
          <a:xfrm>
            <a:off x="-56980" y="2644191"/>
            <a:ext cx="1083451" cy="175754"/>
          </a:xfrm>
          <a:prstGeom prst="rect">
            <a:avLst/>
          </a:prstGeom>
          <a:noFill/>
        </p:spPr>
        <p:txBody>
          <a:bodyPr wrap="square" rtlCol="0">
            <a:spAutoFit/>
          </a:bodyPr>
          <a:lstStyle/>
          <a:p>
            <a:pPr algn="ctr"/>
            <a:r>
              <a:rPr lang="en-GB" sz="542" i="1" dirty="0">
                <a:solidFill>
                  <a:schemeClr val="accent3">
                    <a:lumMod val="75000"/>
                  </a:schemeClr>
                </a:solidFill>
              </a:rPr>
              <a:t>2 I’m not a child, don’t forget</a:t>
            </a:r>
          </a:p>
        </p:txBody>
      </p:sp>
      <p:sp>
        <p:nvSpPr>
          <p:cNvPr id="97" name="TextBox 96"/>
          <p:cNvSpPr txBox="1"/>
          <p:nvPr/>
        </p:nvSpPr>
        <p:spPr>
          <a:xfrm>
            <a:off x="53694" y="2784949"/>
            <a:ext cx="976061" cy="259174"/>
          </a:xfrm>
          <a:prstGeom prst="rect">
            <a:avLst/>
          </a:prstGeom>
          <a:noFill/>
        </p:spPr>
        <p:txBody>
          <a:bodyPr wrap="square" rtlCol="0">
            <a:spAutoFit/>
          </a:bodyPr>
          <a:lstStyle/>
          <a:p>
            <a:pPr algn="ctr"/>
            <a:r>
              <a:rPr lang="en-GB" sz="542" i="1" dirty="0">
                <a:solidFill>
                  <a:schemeClr val="accent3">
                    <a:lumMod val="75000"/>
                  </a:schemeClr>
                </a:solidFill>
              </a:rPr>
              <a:t>3 – you don’t seem to have learnt anything</a:t>
            </a:r>
          </a:p>
        </p:txBody>
      </p:sp>
      <p:sp>
        <p:nvSpPr>
          <p:cNvPr id="98" name="TextBox 97"/>
          <p:cNvSpPr txBox="1"/>
          <p:nvPr/>
        </p:nvSpPr>
        <p:spPr>
          <a:xfrm>
            <a:off x="112194" y="2996057"/>
            <a:ext cx="976061" cy="342594"/>
          </a:xfrm>
          <a:prstGeom prst="rect">
            <a:avLst/>
          </a:prstGeom>
          <a:noFill/>
        </p:spPr>
        <p:txBody>
          <a:bodyPr wrap="square" rtlCol="0">
            <a:spAutoFit/>
          </a:bodyPr>
          <a:lstStyle/>
          <a:p>
            <a:pPr algn="ctr"/>
            <a:r>
              <a:rPr lang="en-GB" sz="542" i="1" dirty="0">
                <a:solidFill>
                  <a:schemeClr val="accent3">
                    <a:lumMod val="75000"/>
                  </a:schemeClr>
                </a:solidFill>
              </a:rPr>
              <a:t>3 – If it didn’t end tragically, then that’s lucky for us. But it might have done.</a:t>
            </a:r>
          </a:p>
        </p:txBody>
      </p:sp>
      <p:sp>
        <p:nvSpPr>
          <p:cNvPr id="99" name="TextBox 98"/>
          <p:cNvSpPr txBox="1"/>
          <p:nvPr/>
        </p:nvSpPr>
        <p:spPr>
          <a:xfrm>
            <a:off x="12022" y="3460964"/>
            <a:ext cx="1091352" cy="175754"/>
          </a:xfrm>
          <a:prstGeom prst="rect">
            <a:avLst/>
          </a:prstGeom>
          <a:noFill/>
        </p:spPr>
        <p:txBody>
          <a:bodyPr wrap="square" rtlCol="0">
            <a:spAutoFit/>
          </a:bodyPr>
          <a:lstStyle/>
          <a:p>
            <a:pPr algn="ctr"/>
            <a:r>
              <a:rPr lang="en-GB" sz="542" i="1" dirty="0">
                <a:solidFill>
                  <a:schemeClr val="accent4">
                    <a:lumMod val="75000"/>
                  </a:schemeClr>
                </a:solidFill>
              </a:rPr>
              <a:t>‘2 – fairy prince</a:t>
            </a:r>
          </a:p>
        </p:txBody>
      </p:sp>
      <p:sp>
        <p:nvSpPr>
          <p:cNvPr id="100" name="TextBox 99"/>
          <p:cNvSpPr txBox="1"/>
          <p:nvPr/>
        </p:nvSpPr>
        <p:spPr>
          <a:xfrm>
            <a:off x="154210" y="3326675"/>
            <a:ext cx="976061" cy="175754"/>
          </a:xfrm>
          <a:prstGeom prst="rect">
            <a:avLst/>
          </a:prstGeom>
          <a:noFill/>
        </p:spPr>
        <p:txBody>
          <a:bodyPr wrap="square" rtlCol="0">
            <a:spAutoFit/>
          </a:bodyPr>
          <a:lstStyle/>
          <a:p>
            <a:pPr algn="ctr"/>
            <a:r>
              <a:rPr lang="en-GB" sz="542" i="1" dirty="0">
                <a:solidFill>
                  <a:schemeClr val="accent4">
                    <a:lumMod val="75000"/>
                  </a:schemeClr>
                </a:solidFill>
              </a:rPr>
              <a:t>1 – you can drink to me</a:t>
            </a:r>
          </a:p>
        </p:txBody>
      </p:sp>
      <p:sp>
        <p:nvSpPr>
          <p:cNvPr id="101" name="TextBox 100"/>
          <p:cNvSpPr txBox="1"/>
          <p:nvPr/>
        </p:nvSpPr>
        <p:spPr>
          <a:xfrm>
            <a:off x="38265" y="3571657"/>
            <a:ext cx="1092004" cy="175754"/>
          </a:xfrm>
          <a:prstGeom prst="rect">
            <a:avLst/>
          </a:prstGeom>
          <a:noFill/>
        </p:spPr>
        <p:txBody>
          <a:bodyPr wrap="square" rtlCol="0">
            <a:spAutoFit/>
          </a:bodyPr>
          <a:lstStyle/>
          <a:p>
            <a:pPr algn="ctr"/>
            <a:r>
              <a:rPr lang="en-GB" sz="542" i="1" dirty="0">
                <a:solidFill>
                  <a:schemeClr val="accent4">
                    <a:lumMod val="75000"/>
                  </a:schemeClr>
                </a:solidFill>
              </a:rPr>
              <a:t>2 – we can keep it from him</a:t>
            </a:r>
          </a:p>
        </p:txBody>
      </p:sp>
      <p:sp>
        <p:nvSpPr>
          <p:cNvPr id="102" name="TextBox 101"/>
          <p:cNvSpPr txBox="1"/>
          <p:nvPr/>
        </p:nvSpPr>
        <p:spPr>
          <a:xfrm>
            <a:off x="-37185" y="3704638"/>
            <a:ext cx="1240236" cy="259174"/>
          </a:xfrm>
          <a:prstGeom prst="rect">
            <a:avLst/>
          </a:prstGeom>
          <a:noFill/>
        </p:spPr>
        <p:txBody>
          <a:bodyPr wrap="square" rtlCol="0">
            <a:spAutoFit/>
          </a:bodyPr>
          <a:lstStyle/>
          <a:p>
            <a:pPr algn="ctr"/>
            <a:r>
              <a:rPr lang="en-GB" sz="542" i="1" dirty="0">
                <a:solidFill>
                  <a:schemeClr val="accent4">
                    <a:lumMod val="75000"/>
                  </a:schemeClr>
                </a:solidFill>
              </a:rPr>
              <a:t>3 – What girl? There would probably four or five different girls</a:t>
            </a:r>
          </a:p>
        </p:txBody>
      </p:sp>
      <p:sp>
        <p:nvSpPr>
          <p:cNvPr id="103" name="TextBox 102"/>
          <p:cNvSpPr txBox="1"/>
          <p:nvPr/>
        </p:nvSpPr>
        <p:spPr>
          <a:xfrm>
            <a:off x="22431" y="3943205"/>
            <a:ext cx="1039011" cy="175754"/>
          </a:xfrm>
          <a:prstGeom prst="rect">
            <a:avLst/>
          </a:prstGeom>
          <a:noFill/>
        </p:spPr>
        <p:txBody>
          <a:bodyPr wrap="square" rtlCol="0">
            <a:spAutoFit/>
          </a:bodyPr>
          <a:lstStyle/>
          <a:p>
            <a:pPr algn="ctr"/>
            <a:r>
              <a:rPr lang="en-GB" sz="542" i="1" dirty="0">
                <a:solidFill>
                  <a:schemeClr val="accent4">
                    <a:lumMod val="75000"/>
                  </a:schemeClr>
                </a:solidFill>
              </a:rPr>
              <a:t>3 – what about this ring?</a:t>
            </a:r>
          </a:p>
        </p:txBody>
      </p:sp>
      <p:sp>
        <p:nvSpPr>
          <p:cNvPr id="104" name="Rectangle 103"/>
          <p:cNvSpPr/>
          <p:nvPr/>
        </p:nvSpPr>
        <p:spPr>
          <a:xfrm>
            <a:off x="6131528" y="3860366"/>
            <a:ext cx="897732" cy="924276"/>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2DCDB"/>
                </a:solidFill>
              </a:rPr>
              <a:t>Class</a:t>
            </a:r>
            <a:r>
              <a:rPr lang="en-GB" sz="650" dirty="0">
                <a:solidFill>
                  <a:srgbClr val="F2DCDB"/>
                </a:solidFill>
              </a:rPr>
              <a:t/>
            </a:r>
            <a:br>
              <a:rPr lang="en-GB" sz="650" dirty="0">
                <a:solidFill>
                  <a:srgbClr val="F2DCDB"/>
                </a:solidFill>
              </a:rPr>
            </a:br>
            <a:r>
              <a:rPr lang="en-GB" sz="650" dirty="0">
                <a:solidFill>
                  <a:srgbClr val="F2DCDB"/>
                </a:solidFill>
              </a:rPr>
              <a:t>- Defines characters</a:t>
            </a:r>
            <a:r>
              <a:rPr lang="en-GB" sz="650" b="1" dirty="0">
                <a:solidFill>
                  <a:srgbClr val="F2DCDB"/>
                </a:solidFill>
              </a:rPr>
              <a:t/>
            </a:r>
            <a:br>
              <a:rPr lang="en-GB" sz="650" b="1" dirty="0">
                <a:solidFill>
                  <a:srgbClr val="F2DCDB"/>
                </a:solidFill>
              </a:rPr>
            </a:br>
            <a:r>
              <a:rPr lang="en-GB" sz="650" b="1" dirty="0">
                <a:solidFill>
                  <a:srgbClr val="F2DCDB"/>
                </a:solidFill>
              </a:rPr>
              <a:t>- Clear structure</a:t>
            </a:r>
            <a:br>
              <a:rPr lang="en-GB" sz="650" b="1" dirty="0">
                <a:solidFill>
                  <a:srgbClr val="F2DCDB"/>
                </a:solidFill>
              </a:rPr>
            </a:br>
            <a:r>
              <a:rPr lang="en-GB" sz="650" b="1" dirty="0">
                <a:solidFill>
                  <a:srgbClr val="F2DCDB"/>
                </a:solidFill>
              </a:rPr>
              <a:t>- Class = everything?</a:t>
            </a:r>
            <a:br>
              <a:rPr lang="en-GB" sz="650" b="1" dirty="0">
                <a:solidFill>
                  <a:srgbClr val="F2DCDB"/>
                </a:solidFill>
              </a:rPr>
            </a:br>
            <a:r>
              <a:rPr lang="en-GB" sz="650" b="1" dirty="0">
                <a:solidFill>
                  <a:srgbClr val="F2DCDB"/>
                </a:solidFill>
              </a:rPr>
              <a:t>- Class shouldn’t matter?</a:t>
            </a:r>
            <a:br>
              <a:rPr lang="en-GB" sz="650" b="1" dirty="0">
                <a:solidFill>
                  <a:srgbClr val="F2DCDB"/>
                </a:solidFill>
              </a:rPr>
            </a:br>
            <a:r>
              <a:rPr lang="en-GB" sz="650" b="1" dirty="0">
                <a:solidFill>
                  <a:srgbClr val="F2DCDB"/>
                </a:solidFill>
              </a:rPr>
              <a:t>-Actions more important</a:t>
            </a:r>
            <a:endParaRPr lang="en-GB" sz="650" dirty="0">
              <a:solidFill>
                <a:srgbClr val="F2DCDB"/>
              </a:solidFill>
            </a:endParaRPr>
          </a:p>
        </p:txBody>
      </p:sp>
      <p:sp>
        <p:nvSpPr>
          <p:cNvPr id="105" name="Rectangle 104"/>
          <p:cNvSpPr/>
          <p:nvPr/>
        </p:nvSpPr>
        <p:spPr>
          <a:xfrm>
            <a:off x="7029261" y="3860366"/>
            <a:ext cx="897732" cy="924276"/>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tx2">
                    <a:lumMod val="20000"/>
                    <a:lumOff val="80000"/>
                  </a:schemeClr>
                </a:solidFill>
              </a:rPr>
              <a:t>Age</a:t>
            </a:r>
            <a:endParaRPr lang="en-GB" sz="650" b="1" dirty="0">
              <a:solidFill>
                <a:schemeClr val="tx2">
                  <a:lumMod val="20000"/>
                  <a:lumOff val="80000"/>
                </a:schemeClr>
              </a:solidFill>
            </a:endParaRPr>
          </a:p>
          <a:p>
            <a:pPr algn="ctr"/>
            <a:r>
              <a:rPr lang="en-GB" sz="650" dirty="0">
                <a:solidFill>
                  <a:schemeClr val="tx2">
                    <a:lumMod val="20000"/>
                    <a:lumOff val="80000"/>
                  </a:schemeClr>
                </a:solidFill>
              </a:rPr>
              <a:t>- Old = out-dated and out of touch</a:t>
            </a:r>
            <a:br>
              <a:rPr lang="en-GB" sz="650" dirty="0">
                <a:solidFill>
                  <a:schemeClr val="tx2">
                    <a:lumMod val="20000"/>
                    <a:lumOff val="80000"/>
                  </a:schemeClr>
                </a:solidFill>
              </a:rPr>
            </a:br>
            <a:r>
              <a:rPr lang="en-GB" sz="650" dirty="0">
                <a:solidFill>
                  <a:schemeClr val="tx2">
                    <a:lumMod val="20000"/>
                    <a:lumOff val="80000"/>
                  </a:schemeClr>
                </a:solidFill>
              </a:rPr>
              <a:t>- Young = different and responsible</a:t>
            </a:r>
            <a:br>
              <a:rPr lang="en-GB" sz="650" dirty="0">
                <a:solidFill>
                  <a:schemeClr val="tx2">
                    <a:lumMod val="20000"/>
                    <a:lumOff val="80000"/>
                  </a:schemeClr>
                </a:solidFill>
              </a:rPr>
            </a:br>
            <a:r>
              <a:rPr lang="en-GB" sz="650" dirty="0">
                <a:solidFill>
                  <a:schemeClr val="tx2">
                    <a:lumMod val="20000"/>
                    <a:lumOff val="80000"/>
                  </a:schemeClr>
                </a:solidFill>
              </a:rPr>
              <a:t>- Gerald = oldest young person</a:t>
            </a:r>
            <a:br>
              <a:rPr lang="en-GB" sz="650" dirty="0">
                <a:solidFill>
                  <a:schemeClr val="tx2">
                    <a:lumMod val="20000"/>
                    <a:lumOff val="80000"/>
                  </a:schemeClr>
                </a:solidFill>
              </a:rPr>
            </a:br>
            <a:r>
              <a:rPr lang="en-GB" sz="650" dirty="0">
                <a:solidFill>
                  <a:schemeClr val="tx2">
                    <a:lumMod val="20000"/>
                    <a:lumOff val="80000"/>
                  </a:schemeClr>
                </a:solidFill>
              </a:rPr>
              <a:t>- Age means nothing</a:t>
            </a:r>
            <a:br>
              <a:rPr lang="en-GB" sz="650" dirty="0">
                <a:solidFill>
                  <a:schemeClr val="tx2">
                    <a:lumMod val="20000"/>
                    <a:lumOff val="80000"/>
                  </a:schemeClr>
                </a:solidFill>
              </a:rPr>
            </a:br>
            <a:r>
              <a:rPr lang="en-GB" sz="650" dirty="0">
                <a:solidFill>
                  <a:schemeClr val="tx2">
                    <a:lumMod val="20000"/>
                    <a:lumOff val="80000"/>
                  </a:schemeClr>
                </a:solidFill>
              </a:rPr>
              <a:t>- Young can change</a:t>
            </a:r>
            <a:endParaRPr lang="en-GB" sz="542" dirty="0">
              <a:solidFill>
                <a:schemeClr val="tx2">
                  <a:lumMod val="20000"/>
                  <a:lumOff val="80000"/>
                </a:schemeClr>
              </a:solidFill>
            </a:endParaRPr>
          </a:p>
        </p:txBody>
      </p:sp>
      <p:sp>
        <p:nvSpPr>
          <p:cNvPr id="106" name="Rectangle 105"/>
          <p:cNvSpPr/>
          <p:nvPr/>
        </p:nvSpPr>
        <p:spPr>
          <a:xfrm>
            <a:off x="7877229" y="3860366"/>
            <a:ext cx="897732" cy="924276"/>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3">
                    <a:lumMod val="20000"/>
                    <a:lumOff val="80000"/>
                  </a:schemeClr>
                </a:solidFill>
              </a:rPr>
              <a:t>Gender</a:t>
            </a:r>
            <a:r>
              <a:rPr lang="en-GB" sz="650" dirty="0">
                <a:solidFill>
                  <a:schemeClr val="accent3">
                    <a:lumMod val="20000"/>
                    <a:lumOff val="80000"/>
                  </a:schemeClr>
                </a:solidFill>
              </a:rPr>
              <a:t/>
            </a:r>
            <a:br>
              <a:rPr lang="en-GB" sz="650" dirty="0">
                <a:solidFill>
                  <a:schemeClr val="accent3">
                    <a:lumMod val="20000"/>
                    <a:lumOff val="80000"/>
                  </a:schemeClr>
                </a:solidFill>
              </a:rPr>
            </a:br>
            <a:r>
              <a:rPr lang="en-GB" sz="650" dirty="0">
                <a:solidFill>
                  <a:schemeClr val="accent3">
                    <a:lumMod val="20000"/>
                    <a:lumOff val="80000"/>
                  </a:schemeClr>
                </a:solidFill>
              </a:rPr>
              <a:t>- Heteronormative </a:t>
            </a:r>
            <a:br>
              <a:rPr lang="en-GB" sz="650" dirty="0">
                <a:solidFill>
                  <a:schemeClr val="accent3">
                    <a:lumMod val="20000"/>
                    <a:lumOff val="80000"/>
                  </a:schemeClr>
                </a:solidFill>
              </a:rPr>
            </a:br>
            <a:r>
              <a:rPr lang="en-GB" sz="650" dirty="0">
                <a:solidFill>
                  <a:schemeClr val="accent3">
                    <a:lumMod val="20000"/>
                    <a:lumOff val="80000"/>
                  </a:schemeClr>
                </a:solidFill>
              </a:rPr>
              <a:t>- Women =  seen not heard</a:t>
            </a:r>
            <a:br>
              <a:rPr lang="en-GB" sz="650" dirty="0">
                <a:solidFill>
                  <a:schemeClr val="accent3">
                    <a:lumMod val="20000"/>
                    <a:lumOff val="80000"/>
                  </a:schemeClr>
                </a:solidFill>
              </a:rPr>
            </a:br>
            <a:r>
              <a:rPr lang="en-GB" sz="650" dirty="0">
                <a:solidFill>
                  <a:schemeClr val="accent3">
                    <a:lumMod val="20000"/>
                    <a:lumOff val="80000"/>
                  </a:schemeClr>
                </a:solidFill>
              </a:rPr>
              <a:t>- Men =  power</a:t>
            </a:r>
            <a:br>
              <a:rPr lang="en-GB" sz="650" dirty="0">
                <a:solidFill>
                  <a:schemeClr val="accent3">
                    <a:lumMod val="20000"/>
                    <a:lumOff val="80000"/>
                  </a:schemeClr>
                </a:solidFill>
              </a:rPr>
            </a:br>
            <a:r>
              <a:rPr lang="en-GB" sz="650" dirty="0">
                <a:solidFill>
                  <a:schemeClr val="accent3">
                    <a:lumMod val="20000"/>
                    <a:lumOff val="80000"/>
                  </a:schemeClr>
                </a:solidFill>
              </a:rPr>
              <a:t>- Young  women challenge  this</a:t>
            </a:r>
            <a:br>
              <a:rPr lang="en-GB" sz="650" dirty="0">
                <a:solidFill>
                  <a:schemeClr val="accent3">
                    <a:lumMod val="20000"/>
                    <a:lumOff val="80000"/>
                  </a:schemeClr>
                </a:solidFill>
              </a:rPr>
            </a:br>
            <a:r>
              <a:rPr lang="en-GB" sz="650" dirty="0">
                <a:solidFill>
                  <a:schemeClr val="accent3">
                    <a:lumMod val="20000"/>
                    <a:lumOff val="80000"/>
                  </a:schemeClr>
                </a:solidFill>
              </a:rPr>
              <a:t>- Stereotypes broken by the end</a:t>
            </a:r>
            <a:endParaRPr lang="en-GB" sz="433" b="1" dirty="0">
              <a:solidFill>
                <a:schemeClr val="accent3">
                  <a:lumMod val="20000"/>
                  <a:lumOff val="80000"/>
                </a:schemeClr>
              </a:solidFill>
            </a:endParaRPr>
          </a:p>
        </p:txBody>
      </p:sp>
      <p:sp>
        <p:nvSpPr>
          <p:cNvPr id="110" name="Rectangle 109"/>
          <p:cNvSpPr/>
          <p:nvPr/>
        </p:nvSpPr>
        <p:spPr>
          <a:xfrm>
            <a:off x="6131528" y="3714289"/>
            <a:ext cx="2650041" cy="129409"/>
          </a:xfrm>
          <a:prstGeom prst="rect">
            <a:avLst/>
          </a:prstGeom>
          <a:solidFill>
            <a:srgbClr val="000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75" b="1" dirty="0">
                <a:solidFill>
                  <a:srgbClr val="FFFFFF"/>
                </a:solidFill>
              </a:rPr>
              <a:t>AO1: Themes</a:t>
            </a:r>
            <a:endParaRPr lang="en-GB" sz="867" dirty="0">
              <a:solidFill>
                <a:srgbClr val="FFFFFF"/>
              </a:solidFill>
            </a:endParaRPr>
          </a:p>
        </p:txBody>
      </p:sp>
      <p:sp>
        <p:nvSpPr>
          <p:cNvPr id="114" name="Rectangle 113"/>
          <p:cNvSpPr/>
          <p:nvPr/>
        </p:nvSpPr>
        <p:spPr>
          <a:xfrm>
            <a:off x="4365279" y="4174190"/>
            <a:ext cx="1585199" cy="1538499"/>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2" b="1" dirty="0">
                <a:solidFill>
                  <a:schemeClr val="bg1"/>
                </a:solidFill>
              </a:rPr>
              <a:t>Symbolism:</a:t>
            </a:r>
          </a:p>
          <a:p>
            <a:pPr algn="ctr"/>
            <a:r>
              <a:rPr lang="en-GB" sz="542" dirty="0">
                <a:solidFill>
                  <a:srgbClr val="FFFF00"/>
                </a:solidFill>
              </a:rPr>
              <a:t>Eva Smith represented the entire of the working class. She’s voiceless and mistreated by upper class characters; this mirrors the power exerted over the proletariat (working class) by the bourgeoisie (upper class) , at the time. </a:t>
            </a:r>
          </a:p>
          <a:p>
            <a:pPr algn="ctr"/>
            <a:endParaRPr lang="en-GB" sz="542" dirty="0">
              <a:solidFill>
                <a:srgbClr val="FFFF00"/>
              </a:solidFill>
            </a:endParaRPr>
          </a:p>
          <a:p>
            <a:pPr algn="ctr"/>
            <a:r>
              <a:rPr lang="en-GB" sz="542" dirty="0">
                <a:solidFill>
                  <a:srgbClr val="FFFF00"/>
                </a:solidFill>
              </a:rPr>
              <a:t>The Inspector, with his omniscience, is arguably a symbol for God.</a:t>
            </a:r>
          </a:p>
          <a:p>
            <a:pPr algn="ctr"/>
            <a:endParaRPr lang="en-GB" sz="542" dirty="0">
              <a:solidFill>
                <a:srgbClr val="FFFF00"/>
              </a:solidFill>
            </a:endParaRPr>
          </a:p>
          <a:p>
            <a:pPr algn="ctr"/>
            <a:r>
              <a:rPr lang="en-GB" sz="542" dirty="0">
                <a:solidFill>
                  <a:srgbClr val="FFFF00"/>
                </a:solidFill>
              </a:rPr>
              <a:t>The titanic is symbolic of Mr Birling (and capitalism as a whole), as a once proud vessel is brought crashing down.</a:t>
            </a:r>
            <a:br>
              <a:rPr lang="en-GB" sz="542" dirty="0">
                <a:solidFill>
                  <a:srgbClr val="FFFF00"/>
                </a:solidFill>
              </a:rPr>
            </a:br>
            <a:r>
              <a:rPr lang="en-GB" sz="542" dirty="0">
                <a:solidFill>
                  <a:srgbClr val="FFFF00"/>
                </a:solidFill>
              </a:rPr>
              <a:t/>
            </a:r>
            <a:br>
              <a:rPr lang="en-GB" sz="542" dirty="0">
                <a:solidFill>
                  <a:srgbClr val="FFFF00"/>
                </a:solidFill>
              </a:rPr>
            </a:br>
            <a:r>
              <a:rPr lang="en-GB" sz="542" dirty="0">
                <a:solidFill>
                  <a:srgbClr val="FFFF00"/>
                </a:solidFill>
              </a:rPr>
              <a:t>Doors symbolise the entry and exits into Eva’s life.</a:t>
            </a:r>
            <a:br>
              <a:rPr lang="en-GB" sz="542" dirty="0">
                <a:solidFill>
                  <a:srgbClr val="FFFF00"/>
                </a:solidFill>
              </a:rPr>
            </a:br>
            <a:r>
              <a:rPr lang="en-GB" sz="542" dirty="0">
                <a:solidFill>
                  <a:srgbClr val="FFFF00"/>
                </a:solidFill>
              </a:rPr>
              <a:t/>
            </a:r>
            <a:br>
              <a:rPr lang="en-GB" sz="542" dirty="0">
                <a:solidFill>
                  <a:srgbClr val="FFFF00"/>
                </a:solidFill>
              </a:rPr>
            </a:br>
            <a:r>
              <a:rPr lang="en-GB" sz="542" dirty="0">
                <a:solidFill>
                  <a:srgbClr val="FFFF00"/>
                </a:solidFill>
              </a:rPr>
              <a:t>Sheila’s ring symbolises her growing maturity.</a:t>
            </a:r>
          </a:p>
        </p:txBody>
      </p:sp>
      <p:sp>
        <p:nvSpPr>
          <p:cNvPr id="115" name="Rectangle 114"/>
          <p:cNvSpPr/>
          <p:nvPr/>
        </p:nvSpPr>
        <p:spPr>
          <a:xfrm>
            <a:off x="4044687" y="1341810"/>
            <a:ext cx="1375806" cy="453425"/>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20000"/>
                    <a:lumOff val="80000"/>
                  </a:schemeClr>
                </a:solidFill>
              </a:rPr>
              <a:t>Priestley’s choice to </a:t>
            </a:r>
            <a:r>
              <a:rPr lang="en-US" sz="542" b="1" dirty="0">
                <a:solidFill>
                  <a:schemeClr val="accent3">
                    <a:lumMod val="20000"/>
                    <a:lumOff val="80000"/>
                  </a:schemeClr>
                </a:solidFill>
              </a:rPr>
              <a:t>set</a:t>
            </a:r>
            <a:r>
              <a:rPr lang="en-US" sz="542" dirty="0">
                <a:solidFill>
                  <a:schemeClr val="accent3">
                    <a:lumMod val="20000"/>
                    <a:lumOff val="80000"/>
                  </a:schemeClr>
                </a:solidFill>
              </a:rPr>
              <a:t> the entire play in one room creates a claustrophobic and intense atmosphere. It </a:t>
            </a:r>
            <a:r>
              <a:rPr lang="en-US" sz="542" dirty="0" err="1">
                <a:solidFill>
                  <a:schemeClr val="accent3">
                    <a:lumMod val="20000"/>
                    <a:lumOff val="80000"/>
                  </a:schemeClr>
                </a:solidFill>
              </a:rPr>
              <a:t>emphasies</a:t>
            </a:r>
            <a:r>
              <a:rPr lang="en-US" sz="542" dirty="0">
                <a:solidFill>
                  <a:schemeClr val="accent3">
                    <a:lumMod val="20000"/>
                    <a:lumOff val="80000"/>
                  </a:schemeClr>
                </a:solidFill>
              </a:rPr>
              <a:t> the privacy and isolation of the upper class and hints at their close-minded nature.</a:t>
            </a:r>
          </a:p>
        </p:txBody>
      </p:sp>
      <p:sp>
        <p:nvSpPr>
          <p:cNvPr id="116" name="Rectangle 115"/>
          <p:cNvSpPr/>
          <p:nvPr/>
        </p:nvSpPr>
        <p:spPr>
          <a:xfrm>
            <a:off x="4044687" y="2134616"/>
            <a:ext cx="1375806" cy="505268"/>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20000"/>
                    <a:lumOff val="80000"/>
                  </a:schemeClr>
                </a:solidFill>
              </a:rPr>
              <a:t>The ‘pink and intimate’ </a:t>
            </a:r>
            <a:r>
              <a:rPr lang="en-US" sz="542" b="1" dirty="0">
                <a:solidFill>
                  <a:schemeClr val="accent3">
                    <a:lumMod val="20000"/>
                    <a:lumOff val="80000"/>
                  </a:schemeClr>
                </a:solidFill>
              </a:rPr>
              <a:t>lighting</a:t>
            </a:r>
            <a:r>
              <a:rPr lang="en-US" sz="542" dirty="0">
                <a:solidFill>
                  <a:schemeClr val="accent3">
                    <a:lumMod val="20000"/>
                    <a:lumOff val="80000"/>
                  </a:schemeClr>
                </a:solidFill>
              </a:rPr>
              <a:t>, at the beginning of the play creates the impression that the Birling’s view the world as </a:t>
            </a:r>
            <a:r>
              <a:rPr lang="en-US" sz="542" dirty="0" err="1">
                <a:solidFill>
                  <a:schemeClr val="accent3">
                    <a:lumMod val="20000"/>
                    <a:lumOff val="80000"/>
                  </a:schemeClr>
                </a:solidFill>
              </a:rPr>
              <a:t>romanticised</a:t>
            </a:r>
            <a:r>
              <a:rPr lang="en-US" sz="542" dirty="0">
                <a:solidFill>
                  <a:schemeClr val="accent3">
                    <a:lumMod val="20000"/>
                    <a:lumOff val="80000"/>
                  </a:schemeClr>
                </a:solidFill>
              </a:rPr>
              <a:t>. The ‘brighter’ and ‘harder’ light, upon the Inspector’s arrival, means there’s no-where to hide.</a:t>
            </a:r>
          </a:p>
        </p:txBody>
      </p:sp>
      <p:sp>
        <p:nvSpPr>
          <p:cNvPr id="117" name="Rectangle 116"/>
          <p:cNvSpPr/>
          <p:nvPr/>
        </p:nvSpPr>
        <p:spPr>
          <a:xfrm>
            <a:off x="4044687" y="2681725"/>
            <a:ext cx="1375806" cy="361023"/>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20000"/>
                    <a:lumOff val="80000"/>
                  </a:schemeClr>
                </a:solidFill>
              </a:rPr>
              <a:t>The Birling’s </a:t>
            </a:r>
            <a:r>
              <a:rPr lang="en-US" sz="542" b="1" dirty="0">
                <a:solidFill>
                  <a:schemeClr val="accent3">
                    <a:lumMod val="20000"/>
                    <a:lumOff val="80000"/>
                  </a:schemeClr>
                </a:solidFill>
              </a:rPr>
              <a:t>costumes</a:t>
            </a:r>
            <a:r>
              <a:rPr lang="en-US" sz="542" dirty="0">
                <a:solidFill>
                  <a:schemeClr val="accent3">
                    <a:lumMod val="20000"/>
                    <a:lumOff val="80000"/>
                  </a:schemeClr>
                </a:solidFill>
              </a:rPr>
              <a:t> are obvious signals of wealth and set them apart from IG’s much plainer appearance. He has no need for superficial decoration.</a:t>
            </a:r>
          </a:p>
        </p:txBody>
      </p:sp>
      <p:sp>
        <p:nvSpPr>
          <p:cNvPr id="118" name="Rectangle 117"/>
          <p:cNvSpPr/>
          <p:nvPr/>
        </p:nvSpPr>
        <p:spPr>
          <a:xfrm>
            <a:off x="5491312" y="1341809"/>
            <a:ext cx="1375806" cy="277613"/>
          </a:xfrm>
          <a:prstGeom prst="rect">
            <a:avLst/>
          </a:prstGeom>
          <a:solidFill>
            <a:srgbClr val="953735"/>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20000"/>
                    <a:lumOff val="80000"/>
                  </a:schemeClr>
                </a:solidFill>
              </a:rPr>
              <a:t>When examining dialogue, look out for </a:t>
            </a:r>
            <a:r>
              <a:rPr lang="en-US" sz="542" b="1" dirty="0">
                <a:solidFill>
                  <a:schemeClr val="accent2">
                    <a:lumMod val="20000"/>
                    <a:lumOff val="80000"/>
                  </a:schemeClr>
                </a:solidFill>
              </a:rPr>
              <a:t>interruptions</a:t>
            </a:r>
            <a:r>
              <a:rPr lang="en-US" sz="542" dirty="0">
                <a:solidFill>
                  <a:schemeClr val="accent2">
                    <a:lumMod val="20000"/>
                    <a:lumOff val="80000"/>
                  </a:schemeClr>
                </a:solidFill>
              </a:rPr>
              <a:t> by other characters. This can be used to assert dominance.4</a:t>
            </a:r>
          </a:p>
        </p:txBody>
      </p:sp>
      <p:sp>
        <p:nvSpPr>
          <p:cNvPr id="119" name="Rectangle 118"/>
          <p:cNvSpPr/>
          <p:nvPr/>
        </p:nvSpPr>
        <p:spPr>
          <a:xfrm>
            <a:off x="5491312" y="1659582"/>
            <a:ext cx="1375806" cy="432657"/>
          </a:xfrm>
          <a:prstGeom prst="rect">
            <a:avLst/>
          </a:prstGeom>
          <a:solidFill>
            <a:schemeClr val="accent1">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tx2">
                    <a:lumMod val="20000"/>
                    <a:lumOff val="80000"/>
                  </a:schemeClr>
                </a:solidFill>
              </a:rPr>
              <a:t>Euphemisms</a:t>
            </a:r>
            <a:r>
              <a:rPr lang="en-US" sz="542" dirty="0">
                <a:solidFill>
                  <a:schemeClr val="tx2">
                    <a:lumMod val="20000"/>
                    <a:lumOff val="80000"/>
                  </a:schemeClr>
                </a:solidFill>
              </a:rPr>
              <a:t> make something seem better than what it is. Using euphemisms can represent denial, that someone is unwilling to accept the reality of a situation, or an attempt to hide things. </a:t>
            </a:r>
          </a:p>
        </p:txBody>
      </p:sp>
      <p:sp>
        <p:nvSpPr>
          <p:cNvPr id="120" name="Rectangle 119"/>
          <p:cNvSpPr/>
          <p:nvPr/>
        </p:nvSpPr>
        <p:spPr>
          <a:xfrm>
            <a:off x="5491312" y="2724832"/>
            <a:ext cx="1375806" cy="855112"/>
          </a:xfrm>
          <a:prstGeom prst="rect">
            <a:avLst/>
          </a:prstGeom>
          <a:solidFill>
            <a:schemeClr val="accent1">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tx2">
                    <a:lumMod val="20000"/>
                    <a:lumOff val="80000"/>
                  </a:schemeClr>
                </a:solidFill>
              </a:rPr>
              <a:t>The Inspector makes use of </a:t>
            </a:r>
            <a:r>
              <a:rPr lang="en-US" sz="542" b="1" dirty="0">
                <a:solidFill>
                  <a:schemeClr val="tx2">
                    <a:lumMod val="20000"/>
                    <a:lumOff val="80000"/>
                  </a:schemeClr>
                </a:solidFill>
              </a:rPr>
              <a:t>imagery</a:t>
            </a:r>
            <a:r>
              <a:rPr lang="en-US" sz="542" dirty="0">
                <a:solidFill>
                  <a:schemeClr val="tx2">
                    <a:lumMod val="20000"/>
                    <a:lumOff val="80000"/>
                  </a:schemeClr>
                </a:solidFill>
              </a:rPr>
              <a:t> to shock the reader or to assert his own control in a situation. His graphic descriptions of Eva’s death would shock an audience, as well as distressing Sheila. Additionally, the Inspector use religious imagery (especially in his final speech) to make himself seem more powerful. His God-like representation adds authority to his language.</a:t>
            </a:r>
          </a:p>
        </p:txBody>
      </p:sp>
      <p:sp>
        <p:nvSpPr>
          <p:cNvPr id="121" name="Rectangle 120"/>
          <p:cNvSpPr/>
          <p:nvPr/>
        </p:nvSpPr>
        <p:spPr>
          <a:xfrm>
            <a:off x="6926387" y="1343383"/>
            <a:ext cx="1774626" cy="842420"/>
          </a:xfrm>
          <a:prstGeom prst="rect">
            <a:avLst/>
          </a:prstGeom>
          <a:solidFill>
            <a:schemeClr val="accent1">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tx2">
                    <a:lumMod val="20000"/>
                    <a:lumOff val="80000"/>
                  </a:schemeClr>
                </a:solidFill>
              </a:rPr>
              <a:t>The Birling’s use of </a:t>
            </a:r>
            <a:r>
              <a:rPr lang="en-US" sz="542" b="1" dirty="0">
                <a:solidFill>
                  <a:schemeClr val="tx2">
                    <a:lumMod val="20000"/>
                    <a:lumOff val="80000"/>
                  </a:schemeClr>
                </a:solidFill>
              </a:rPr>
              <a:t>language</a:t>
            </a:r>
            <a:r>
              <a:rPr lang="en-US" sz="542" dirty="0">
                <a:solidFill>
                  <a:schemeClr val="tx2">
                    <a:lumMod val="20000"/>
                    <a:lumOff val="80000"/>
                  </a:schemeClr>
                </a:solidFill>
              </a:rPr>
              <a:t> makes it obvious that they are upper class characters.  Likewise, it’s clear to see that Birling is obsessed with his status, through his use of language. Sheila’s language changes during the play to emphasise her growing maturity (‘mummy’ shifts to ‘mother’). The Inspector’s use of language is perhaps most interesting though. He’s concise, to the point and avoids any confusion. He abruptly interrupts the Birling’s status quo and asserts his own control. He also manipulates silence well. </a:t>
            </a:r>
          </a:p>
        </p:txBody>
      </p:sp>
      <p:sp>
        <p:nvSpPr>
          <p:cNvPr id="122" name="Rectangle 121"/>
          <p:cNvSpPr/>
          <p:nvPr/>
        </p:nvSpPr>
        <p:spPr>
          <a:xfrm>
            <a:off x="6926389" y="2227822"/>
            <a:ext cx="1774627" cy="453904"/>
          </a:xfrm>
          <a:prstGeom prst="rect">
            <a:avLst/>
          </a:prstGeom>
          <a:solidFill>
            <a:srgbClr val="953735"/>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accent2">
                    <a:lumMod val="20000"/>
                    <a:lumOff val="80000"/>
                  </a:schemeClr>
                </a:solidFill>
              </a:rPr>
              <a:t>Dramatic irony </a:t>
            </a:r>
            <a:r>
              <a:rPr lang="en-US" sz="542" dirty="0">
                <a:solidFill>
                  <a:schemeClr val="accent2">
                    <a:lumMod val="20000"/>
                    <a:lumOff val="80000"/>
                  </a:schemeClr>
                </a:solidFill>
              </a:rPr>
              <a:t>is when an audience has more information or knows more than a character on the stage. It is often used as a tool to undermine Mr. Birling’s authority in Act One, which immediately presents him as a dislikable and ill-informed character.</a:t>
            </a:r>
          </a:p>
        </p:txBody>
      </p:sp>
      <p:sp>
        <p:nvSpPr>
          <p:cNvPr id="123" name="Rectangle 122"/>
          <p:cNvSpPr/>
          <p:nvPr/>
        </p:nvSpPr>
        <p:spPr>
          <a:xfrm>
            <a:off x="4044687" y="1158141"/>
            <a:ext cx="4656328" cy="140587"/>
          </a:xfrm>
          <a:prstGeom prst="rect">
            <a:avLst/>
          </a:prstGeom>
          <a:solidFill>
            <a:schemeClr val="tx1"/>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67" b="1" dirty="0">
                <a:solidFill>
                  <a:schemeClr val="bg1"/>
                </a:solidFill>
              </a:rPr>
              <a:t>AO2: </a:t>
            </a:r>
            <a:r>
              <a:rPr lang="en-US" sz="867" b="1" dirty="0">
                <a:solidFill>
                  <a:schemeClr val="tx2">
                    <a:lumMod val="60000"/>
                    <a:lumOff val="40000"/>
                  </a:schemeClr>
                </a:solidFill>
              </a:rPr>
              <a:t>Language</a:t>
            </a:r>
            <a:r>
              <a:rPr lang="en-US" sz="867" b="1" dirty="0">
                <a:solidFill>
                  <a:schemeClr val="bg1"/>
                </a:solidFill>
              </a:rPr>
              <a:t>, </a:t>
            </a:r>
            <a:r>
              <a:rPr lang="en-US" sz="867" b="1" dirty="0">
                <a:solidFill>
                  <a:schemeClr val="accent2">
                    <a:lumMod val="75000"/>
                  </a:schemeClr>
                </a:solidFill>
              </a:rPr>
              <a:t>structure</a:t>
            </a:r>
            <a:r>
              <a:rPr lang="en-US" sz="867" b="1" dirty="0">
                <a:solidFill>
                  <a:schemeClr val="bg1"/>
                </a:solidFill>
              </a:rPr>
              <a:t> and </a:t>
            </a:r>
            <a:r>
              <a:rPr lang="en-US" sz="867" b="1" dirty="0">
                <a:solidFill>
                  <a:schemeClr val="accent3">
                    <a:lumMod val="75000"/>
                  </a:schemeClr>
                </a:solidFill>
              </a:rPr>
              <a:t>form</a:t>
            </a:r>
          </a:p>
        </p:txBody>
      </p:sp>
      <p:sp>
        <p:nvSpPr>
          <p:cNvPr id="124" name="Rectangle 123"/>
          <p:cNvSpPr/>
          <p:nvPr/>
        </p:nvSpPr>
        <p:spPr>
          <a:xfrm>
            <a:off x="5491312" y="2144995"/>
            <a:ext cx="1375806" cy="516069"/>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b="1" dirty="0">
                <a:solidFill>
                  <a:schemeClr val="accent3">
                    <a:lumMod val="20000"/>
                    <a:lumOff val="80000"/>
                  </a:schemeClr>
                </a:solidFill>
              </a:rPr>
              <a:t>Exits</a:t>
            </a:r>
            <a:r>
              <a:rPr lang="en-US" sz="542" dirty="0">
                <a:solidFill>
                  <a:schemeClr val="accent3">
                    <a:lumMod val="20000"/>
                    <a:lumOff val="80000"/>
                  </a:schemeClr>
                </a:solidFill>
              </a:rPr>
              <a:t> can indicate a character attempting to escape a situation: running away from reality. The Inspector manipulates the character entrances and exits, in order to shift the focus of his interrogation.</a:t>
            </a:r>
            <a:endParaRPr lang="en-US" sz="542" b="1" dirty="0">
              <a:solidFill>
                <a:schemeClr val="accent3">
                  <a:lumMod val="20000"/>
                  <a:lumOff val="80000"/>
                </a:schemeClr>
              </a:solidFill>
            </a:endParaRPr>
          </a:p>
        </p:txBody>
      </p:sp>
      <p:sp>
        <p:nvSpPr>
          <p:cNvPr id="125" name="Rectangle 124"/>
          <p:cNvSpPr/>
          <p:nvPr/>
        </p:nvSpPr>
        <p:spPr>
          <a:xfrm>
            <a:off x="4044687" y="1833267"/>
            <a:ext cx="1375806" cy="257290"/>
          </a:xfrm>
          <a:prstGeom prst="rect">
            <a:avLst/>
          </a:prstGeom>
          <a:solidFill>
            <a:srgbClr val="953735"/>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20000"/>
                    <a:lumOff val="80000"/>
                  </a:schemeClr>
                </a:solidFill>
              </a:rPr>
              <a:t>Sheila’s defiance and Eric’s drinking problem are </a:t>
            </a:r>
            <a:r>
              <a:rPr lang="en-US" sz="542" b="1" dirty="0">
                <a:solidFill>
                  <a:schemeClr val="accent2">
                    <a:lumMod val="20000"/>
                    <a:lumOff val="80000"/>
                  </a:schemeClr>
                </a:solidFill>
              </a:rPr>
              <a:t>foreshadowed</a:t>
            </a:r>
            <a:r>
              <a:rPr lang="en-US" sz="542" dirty="0">
                <a:solidFill>
                  <a:schemeClr val="accent2">
                    <a:lumMod val="20000"/>
                    <a:lumOff val="80000"/>
                  </a:schemeClr>
                </a:solidFill>
              </a:rPr>
              <a:t> from the beginning. </a:t>
            </a:r>
          </a:p>
        </p:txBody>
      </p:sp>
      <p:sp>
        <p:nvSpPr>
          <p:cNvPr id="126" name="Rectangle 125"/>
          <p:cNvSpPr/>
          <p:nvPr/>
        </p:nvSpPr>
        <p:spPr>
          <a:xfrm>
            <a:off x="4044687" y="3081772"/>
            <a:ext cx="1375806" cy="265560"/>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20000"/>
                    <a:lumOff val="80000"/>
                  </a:schemeClr>
                </a:solidFill>
              </a:rPr>
              <a:t>Priestley builds tension through placing dramatic moments at the </a:t>
            </a:r>
            <a:r>
              <a:rPr lang="en-US" sz="542" b="1" dirty="0">
                <a:solidFill>
                  <a:schemeClr val="accent3">
                    <a:lumMod val="20000"/>
                    <a:lumOff val="80000"/>
                  </a:schemeClr>
                </a:solidFill>
              </a:rPr>
              <a:t>beginning and end </a:t>
            </a:r>
            <a:r>
              <a:rPr lang="en-US" sz="542" dirty="0">
                <a:solidFill>
                  <a:schemeClr val="accent3">
                    <a:lumMod val="20000"/>
                    <a:lumOff val="80000"/>
                  </a:schemeClr>
                </a:solidFill>
              </a:rPr>
              <a:t>of each act. </a:t>
            </a:r>
          </a:p>
        </p:txBody>
      </p:sp>
      <p:sp>
        <p:nvSpPr>
          <p:cNvPr id="127" name="Rectangle 126"/>
          <p:cNvSpPr/>
          <p:nvPr/>
        </p:nvSpPr>
        <p:spPr>
          <a:xfrm>
            <a:off x="4044687" y="3383943"/>
            <a:ext cx="1375806" cy="204257"/>
          </a:xfrm>
          <a:prstGeom prst="rect">
            <a:avLst/>
          </a:prstGeom>
          <a:solidFill>
            <a:srgbClr val="953735"/>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20000"/>
                    <a:lumOff val="80000"/>
                  </a:schemeClr>
                </a:solidFill>
              </a:rPr>
              <a:t>If a character </a:t>
            </a:r>
            <a:r>
              <a:rPr lang="en-US" sz="542" b="1" dirty="0">
                <a:solidFill>
                  <a:schemeClr val="accent2">
                    <a:lumMod val="20000"/>
                    <a:lumOff val="80000"/>
                  </a:schemeClr>
                </a:solidFill>
              </a:rPr>
              <a:t>pauses</a:t>
            </a:r>
            <a:r>
              <a:rPr lang="en-US" sz="542" dirty="0">
                <a:solidFill>
                  <a:schemeClr val="accent2">
                    <a:lumMod val="20000"/>
                    <a:lumOff val="80000"/>
                  </a:schemeClr>
                </a:solidFill>
              </a:rPr>
              <a:t>, it might indicate hesitation, suspicion, or nerves.</a:t>
            </a:r>
          </a:p>
        </p:txBody>
      </p:sp>
      <p:sp>
        <p:nvSpPr>
          <p:cNvPr id="128" name="Rectangle 127"/>
          <p:cNvSpPr/>
          <p:nvPr/>
        </p:nvSpPr>
        <p:spPr>
          <a:xfrm>
            <a:off x="1381405" y="4482477"/>
            <a:ext cx="2930339" cy="1199600"/>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algn="ctr"/>
            <a:r>
              <a:rPr lang="en-GB" sz="542" dirty="0">
                <a:solidFill>
                  <a:srgbClr val="F3EF7F"/>
                </a:solidFill>
              </a:rPr>
              <a:t>In 1912, British society was firmly divided along class lines. Women were controlled by their husbands and the wealthy in Britain thought that life couldn’t get any better. After the wars, and consequent economic problems, life in Britain completely changed. In 1945, the year that WW2 ended and the play was released, society was almost unrecognisable from 1912. Although there was still a class divide, the boundaries had been obscured by the collective war effort and socialist ideas became much more popular. Right-wing ideas, such as private ownership and wealth, were increasingly viewed as out-dated, as greater social responsibility was widely encouraged by socialist political commentators, like Priestley himself. </a:t>
            </a:r>
          </a:p>
          <a:p>
            <a:pPr algn="ctr"/>
            <a:r>
              <a:rPr lang="en-GB" sz="542" dirty="0">
                <a:solidFill>
                  <a:srgbClr val="F3EF7F"/>
                </a:solidFill>
              </a:rPr>
              <a:t>In terms of family life, 1912 was much more </a:t>
            </a:r>
            <a:r>
              <a:rPr lang="en-GB" sz="542" dirty="0" err="1">
                <a:solidFill>
                  <a:srgbClr val="F3EF7F"/>
                </a:solidFill>
              </a:rPr>
              <a:t>heteronormative</a:t>
            </a:r>
            <a:r>
              <a:rPr lang="en-GB" sz="542" dirty="0">
                <a:solidFill>
                  <a:srgbClr val="F3EF7F"/>
                </a:solidFill>
              </a:rPr>
              <a:t> (strict roles for men and women). The Birling’s epitomise the ‘perfect’ 1912 upper class family , but it’s clear that something was not right.  The clear hierarchy is destroyed by the Inspector, as Sheila and Eric begin to think for themselves. Their increasing independence represents the shifting attitude of the (then) younger generation. Their change symbolised the hope for a better society, which, in post-war 1945, was beginning to come to fruition. </a:t>
            </a:r>
          </a:p>
        </p:txBody>
      </p:sp>
      <p:sp>
        <p:nvSpPr>
          <p:cNvPr id="129" name="Rectangle 128"/>
          <p:cNvSpPr/>
          <p:nvPr/>
        </p:nvSpPr>
        <p:spPr>
          <a:xfrm>
            <a:off x="1399538" y="4281547"/>
            <a:ext cx="2881116" cy="207242"/>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rgbClr val="F3EF7F"/>
                </a:solidFill>
              </a:rPr>
              <a:t>Consider the context (not specifically assessed)</a:t>
            </a:r>
            <a:endParaRPr lang="en-GB" sz="650" dirty="0">
              <a:solidFill>
                <a:srgbClr val="F3EF7F"/>
              </a:solidFill>
            </a:endParaRPr>
          </a:p>
        </p:txBody>
      </p:sp>
      <p:sp>
        <p:nvSpPr>
          <p:cNvPr id="130" name="Rectangle 129"/>
          <p:cNvSpPr/>
          <p:nvPr/>
        </p:nvSpPr>
        <p:spPr>
          <a:xfrm>
            <a:off x="4044760" y="3627268"/>
            <a:ext cx="1375806" cy="516069"/>
          </a:xfrm>
          <a:prstGeom prst="rect">
            <a:avLst/>
          </a:prstGeom>
          <a:solidFill>
            <a:srgbClr val="953735"/>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2">
                    <a:lumMod val="20000"/>
                    <a:lumOff val="80000"/>
                  </a:schemeClr>
                </a:solidFill>
              </a:rPr>
              <a:t>Priestley regularly builds tension through his </a:t>
            </a:r>
            <a:r>
              <a:rPr lang="en-US" sz="542" b="1" dirty="0">
                <a:solidFill>
                  <a:schemeClr val="accent2">
                    <a:lumMod val="20000"/>
                    <a:lumOff val="80000"/>
                  </a:schemeClr>
                </a:solidFill>
              </a:rPr>
              <a:t>pacing</a:t>
            </a:r>
            <a:r>
              <a:rPr lang="en-US" sz="542" dirty="0">
                <a:solidFill>
                  <a:schemeClr val="accent2">
                    <a:lumMod val="20000"/>
                    <a:lumOff val="80000"/>
                  </a:schemeClr>
                </a:solidFill>
              </a:rPr>
              <a:t>: IG slowly reveals information to assert his control, Gerald’s secret is delayed, and all of the character’s, despite being seated to begin with, end up standing and shouting. </a:t>
            </a:r>
          </a:p>
        </p:txBody>
      </p:sp>
      <p:grpSp>
        <p:nvGrpSpPr>
          <p:cNvPr id="133" name="Group 132"/>
          <p:cNvGrpSpPr/>
          <p:nvPr/>
        </p:nvGrpSpPr>
        <p:grpSpPr>
          <a:xfrm>
            <a:off x="5434554" y="3515381"/>
            <a:ext cx="650134" cy="1085369"/>
            <a:chOff x="4953744" y="2968216"/>
            <a:chExt cx="705318" cy="981056"/>
          </a:xfrm>
        </p:grpSpPr>
        <p:pic>
          <p:nvPicPr>
            <p:cNvPr id="4" name="Picture 3"/>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953744" y="2968216"/>
              <a:ext cx="705318" cy="981056"/>
            </a:xfrm>
            <a:prstGeom prst="rect">
              <a:avLst/>
            </a:prstGeom>
          </p:spPr>
        </p:pic>
        <p:pic>
          <p:nvPicPr>
            <p:cNvPr id="2" name="Picture 1"/>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030114" y="3075565"/>
              <a:ext cx="574288" cy="461445"/>
            </a:xfrm>
            <a:prstGeom prst="rect">
              <a:avLst/>
            </a:prstGeom>
          </p:spPr>
        </p:pic>
        <p:pic>
          <p:nvPicPr>
            <p:cNvPr id="132" name="Picture 131"/>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037714" y="3260284"/>
              <a:ext cx="401369" cy="386457"/>
            </a:xfrm>
            <a:prstGeom prst="rect">
              <a:avLst/>
            </a:prstGeom>
          </p:spPr>
        </p:pic>
      </p:grpSp>
      <p:sp>
        <p:nvSpPr>
          <p:cNvPr id="136" name="Rectangle 135"/>
          <p:cNvSpPr/>
          <p:nvPr/>
        </p:nvSpPr>
        <p:spPr>
          <a:xfrm>
            <a:off x="6931243" y="2724833"/>
            <a:ext cx="1769770" cy="855112"/>
          </a:xfrm>
          <a:prstGeom prst="rect">
            <a:avLst/>
          </a:prstGeom>
          <a:solidFill>
            <a:schemeClr val="accent3">
              <a:lumMod val="75000"/>
            </a:schemeClr>
          </a:solid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2" dirty="0">
                <a:solidFill>
                  <a:schemeClr val="accent3">
                    <a:lumMod val="20000"/>
                    <a:lumOff val="80000"/>
                  </a:schemeClr>
                </a:solidFill>
              </a:rPr>
              <a:t>Ensure that you review </a:t>
            </a:r>
            <a:r>
              <a:rPr lang="en-US" sz="542" b="1" dirty="0">
                <a:solidFill>
                  <a:schemeClr val="accent3">
                    <a:lumMod val="20000"/>
                    <a:lumOff val="80000"/>
                  </a:schemeClr>
                </a:solidFill>
              </a:rPr>
              <a:t>stage directions </a:t>
            </a:r>
            <a:r>
              <a:rPr lang="en-US" sz="542" dirty="0">
                <a:solidFill>
                  <a:schemeClr val="accent3">
                    <a:lumMod val="20000"/>
                    <a:lumOff val="80000"/>
                  </a:schemeClr>
                </a:solidFill>
              </a:rPr>
              <a:t>carefully. They give a clear insight into the thoughts and feelings of a character, which can often be lost in the quick interchanges between characters. The Inspector is a master of ‘cutting in’, which acts as to re-assert his authority. Sheila’s stage directions hint at her increasing maturity and Mrs. Birling’s at her unwillingness to change. The opening stage directions ate also worth reading carefully. SDs are just as important as any quote that you will </a:t>
            </a:r>
            <a:r>
              <a:rPr lang="en-US" sz="542" dirty="0" err="1">
                <a:solidFill>
                  <a:schemeClr val="accent3">
                    <a:lumMod val="20000"/>
                    <a:lumOff val="80000"/>
                  </a:schemeClr>
                </a:solidFill>
              </a:rPr>
              <a:t>analyse</a:t>
            </a:r>
            <a:r>
              <a:rPr lang="en-US" sz="542" dirty="0">
                <a:solidFill>
                  <a:schemeClr val="accent3">
                    <a:lumMod val="20000"/>
                    <a:lumOff val="80000"/>
                  </a:schemeClr>
                </a:solidFill>
              </a:rPr>
              <a:t>, so do not forget them!</a:t>
            </a:r>
          </a:p>
        </p:txBody>
      </p:sp>
      <p:sp>
        <p:nvSpPr>
          <p:cNvPr id="137" name="Rectangle 136"/>
          <p:cNvSpPr/>
          <p:nvPr/>
        </p:nvSpPr>
        <p:spPr>
          <a:xfrm>
            <a:off x="5389610" y="3554985"/>
            <a:ext cx="867545" cy="175754"/>
          </a:xfrm>
          <a:prstGeom prst="rect">
            <a:avLst/>
          </a:prstGeom>
        </p:spPr>
        <p:txBody>
          <a:bodyPr wrap="none">
            <a:spAutoFit/>
          </a:bodyPr>
          <a:lstStyle/>
          <a:p>
            <a:pPr algn="ctr"/>
            <a:r>
              <a:rPr lang="en-GB" sz="542" b="1" i="1" dirty="0">
                <a:solidFill>
                  <a:schemeClr val="accent4">
                    <a:lumMod val="75000"/>
                  </a:schemeClr>
                </a:solidFill>
                <a:effectLst>
                  <a:outerShdw blurRad="50800" dist="38100" dir="2700000" algn="tl" rotWithShape="0">
                    <a:prstClr val="black">
                      <a:alpha val="40000"/>
                    </a:prstClr>
                  </a:outerShdw>
                </a:effectLst>
                <a:latin typeface="Bradley Hand ITC" panose="03070402050302030203" pitchFamily="66" charset="0"/>
              </a:rPr>
              <a:t>‘absolutely unsinkable’</a:t>
            </a:r>
          </a:p>
        </p:txBody>
      </p:sp>
      <p:sp>
        <p:nvSpPr>
          <p:cNvPr id="141" name="Rectangle 140"/>
          <p:cNvSpPr/>
          <p:nvPr/>
        </p:nvSpPr>
        <p:spPr>
          <a:xfrm>
            <a:off x="6133081" y="4787881"/>
            <a:ext cx="897732" cy="924276"/>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4">
                    <a:lumMod val="20000"/>
                    <a:lumOff val="80000"/>
                  </a:schemeClr>
                </a:solidFill>
              </a:rPr>
              <a:t>Judgement</a:t>
            </a:r>
            <a:r>
              <a:rPr lang="en-GB" sz="650" dirty="0">
                <a:solidFill>
                  <a:schemeClr val="accent4">
                    <a:lumMod val="20000"/>
                    <a:lumOff val="80000"/>
                  </a:schemeClr>
                </a:solidFill>
              </a:rPr>
              <a:t/>
            </a:r>
            <a:br>
              <a:rPr lang="en-GB" sz="650" dirty="0">
                <a:solidFill>
                  <a:schemeClr val="accent4">
                    <a:lumMod val="20000"/>
                    <a:lumOff val="80000"/>
                  </a:schemeClr>
                </a:solidFill>
              </a:rPr>
            </a:br>
            <a:r>
              <a:rPr lang="en-GB" sz="650" dirty="0">
                <a:solidFill>
                  <a:schemeClr val="accent4">
                    <a:lumMod val="20000"/>
                    <a:lumOff val="80000"/>
                  </a:schemeClr>
                </a:solidFill>
              </a:rPr>
              <a:t>- Morality play</a:t>
            </a:r>
            <a:br>
              <a:rPr lang="en-GB" sz="650" dirty="0">
                <a:solidFill>
                  <a:schemeClr val="accent4">
                    <a:lumMod val="20000"/>
                    <a:lumOff val="80000"/>
                  </a:schemeClr>
                </a:solidFill>
              </a:rPr>
            </a:br>
            <a:r>
              <a:rPr lang="en-GB" sz="650" dirty="0">
                <a:solidFill>
                  <a:schemeClr val="accent4">
                    <a:lumMod val="20000"/>
                    <a:lumOff val="80000"/>
                  </a:schemeClr>
                </a:solidFill>
              </a:rPr>
              <a:t>- 7 deadly sins</a:t>
            </a:r>
            <a:br>
              <a:rPr lang="en-GB" sz="650" dirty="0">
                <a:solidFill>
                  <a:schemeClr val="accent4">
                    <a:lumMod val="20000"/>
                    <a:lumOff val="80000"/>
                  </a:schemeClr>
                </a:solidFill>
              </a:rPr>
            </a:br>
            <a:r>
              <a:rPr lang="en-GB" sz="650" dirty="0">
                <a:solidFill>
                  <a:schemeClr val="accent4">
                    <a:lumMod val="20000"/>
                    <a:lumOff val="80000"/>
                  </a:schemeClr>
                </a:solidFill>
              </a:rPr>
              <a:t>- Omniscience / power of IG</a:t>
            </a:r>
            <a:br>
              <a:rPr lang="en-GB" sz="650" dirty="0">
                <a:solidFill>
                  <a:schemeClr val="accent4">
                    <a:lumMod val="20000"/>
                    <a:lumOff val="80000"/>
                  </a:schemeClr>
                </a:solidFill>
              </a:rPr>
            </a:br>
            <a:r>
              <a:rPr lang="en-GB" sz="650" dirty="0">
                <a:solidFill>
                  <a:schemeClr val="accent4">
                    <a:lumMod val="20000"/>
                    <a:lumOff val="80000"/>
                  </a:schemeClr>
                </a:solidFill>
              </a:rPr>
              <a:t>- Lesson at the end is most important</a:t>
            </a:r>
            <a:br>
              <a:rPr lang="en-GB" sz="650" dirty="0">
                <a:solidFill>
                  <a:schemeClr val="accent4">
                    <a:lumMod val="20000"/>
                    <a:lumOff val="80000"/>
                  </a:schemeClr>
                </a:solidFill>
              </a:rPr>
            </a:br>
            <a:r>
              <a:rPr lang="en-GB" sz="650" dirty="0">
                <a:solidFill>
                  <a:schemeClr val="accent4">
                    <a:lumMod val="20000"/>
                    <a:lumOff val="80000"/>
                  </a:schemeClr>
                </a:solidFill>
              </a:rPr>
              <a:t>- Young = moral</a:t>
            </a:r>
            <a:endParaRPr lang="en-GB" sz="650" b="1" dirty="0">
              <a:solidFill>
                <a:schemeClr val="accent4">
                  <a:lumMod val="20000"/>
                  <a:lumOff val="80000"/>
                </a:schemeClr>
              </a:solidFill>
            </a:endParaRPr>
          </a:p>
        </p:txBody>
      </p:sp>
      <p:sp>
        <p:nvSpPr>
          <p:cNvPr id="142" name="Rectangle 141"/>
          <p:cNvSpPr/>
          <p:nvPr/>
        </p:nvSpPr>
        <p:spPr>
          <a:xfrm>
            <a:off x="7030813" y="4787881"/>
            <a:ext cx="897732" cy="924276"/>
          </a:xfrm>
          <a:prstGeom prst="rect">
            <a:avLst/>
          </a:prstGeom>
          <a:solidFill>
            <a:schemeClr val="bg2">
              <a:lumMod val="2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bg2">
                    <a:lumMod val="90000"/>
                  </a:schemeClr>
                </a:solidFill>
              </a:rPr>
              <a:t>Life lessons</a:t>
            </a:r>
            <a:r>
              <a:rPr lang="en-GB" sz="542" dirty="0">
                <a:solidFill>
                  <a:schemeClr val="bg2">
                    <a:lumMod val="90000"/>
                  </a:schemeClr>
                </a:solidFill>
              </a:rPr>
              <a:t/>
            </a:r>
            <a:br>
              <a:rPr lang="en-GB" sz="542" dirty="0">
                <a:solidFill>
                  <a:schemeClr val="bg2">
                    <a:lumMod val="90000"/>
                  </a:schemeClr>
                </a:solidFill>
              </a:rPr>
            </a:br>
            <a:r>
              <a:rPr lang="en-GB" sz="650" dirty="0">
                <a:solidFill>
                  <a:schemeClr val="bg2">
                    <a:lumMod val="90000"/>
                  </a:schemeClr>
                </a:solidFill>
              </a:rPr>
              <a:t>- Some never learn</a:t>
            </a:r>
            <a:br>
              <a:rPr lang="en-GB" sz="650" dirty="0">
                <a:solidFill>
                  <a:schemeClr val="bg2">
                    <a:lumMod val="90000"/>
                  </a:schemeClr>
                </a:solidFill>
              </a:rPr>
            </a:br>
            <a:r>
              <a:rPr lang="en-GB" sz="650" dirty="0">
                <a:solidFill>
                  <a:schemeClr val="bg2">
                    <a:lumMod val="90000"/>
                  </a:schemeClr>
                </a:solidFill>
              </a:rPr>
              <a:t>- Arrogance of old</a:t>
            </a:r>
            <a:br>
              <a:rPr lang="en-GB" sz="650" dirty="0">
                <a:solidFill>
                  <a:schemeClr val="bg2">
                    <a:lumMod val="90000"/>
                  </a:schemeClr>
                </a:solidFill>
              </a:rPr>
            </a:br>
            <a:r>
              <a:rPr lang="en-GB" sz="650" dirty="0">
                <a:solidFill>
                  <a:schemeClr val="bg2">
                    <a:lumMod val="90000"/>
                  </a:schemeClr>
                </a:solidFill>
              </a:rPr>
              <a:t>prevents change</a:t>
            </a:r>
            <a:br>
              <a:rPr lang="en-GB" sz="650" dirty="0">
                <a:solidFill>
                  <a:schemeClr val="bg2">
                    <a:lumMod val="90000"/>
                  </a:schemeClr>
                </a:solidFill>
              </a:rPr>
            </a:br>
            <a:r>
              <a:rPr lang="en-GB" sz="650" dirty="0">
                <a:solidFill>
                  <a:schemeClr val="bg2">
                    <a:lumMod val="90000"/>
                  </a:schemeClr>
                </a:solidFill>
              </a:rPr>
              <a:t>- Young try to change</a:t>
            </a:r>
            <a:br>
              <a:rPr lang="en-GB" sz="650" dirty="0">
                <a:solidFill>
                  <a:schemeClr val="bg2">
                    <a:lumMod val="90000"/>
                  </a:schemeClr>
                </a:solidFill>
              </a:rPr>
            </a:br>
            <a:r>
              <a:rPr lang="en-GB" sz="650" dirty="0">
                <a:solidFill>
                  <a:schemeClr val="bg2">
                    <a:lumMod val="90000"/>
                  </a:schemeClr>
                </a:solidFill>
              </a:rPr>
              <a:t>- Ignorance was bliss</a:t>
            </a:r>
            <a:br>
              <a:rPr lang="en-GB" sz="650" dirty="0">
                <a:solidFill>
                  <a:schemeClr val="bg2">
                    <a:lumMod val="90000"/>
                  </a:schemeClr>
                </a:solidFill>
              </a:rPr>
            </a:br>
            <a:r>
              <a:rPr lang="en-GB" sz="650" dirty="0">
                <a:solidFill>
                  <a:schemeClr val="bg2">
                    <a:lumMod val="90000"/>
                  </a:schemeClr>
                </a:solidFill>
              </a:rPr>
              <a:t>- Sins all around</a:t>
            </a:r>
            <a:endParaRPr lang="en-GB" sz="758" b="1" dirty="0">
              <a:solidFill>
                <a:schemeClr val="bg2">
                  <a:lumMod val="90000"/>
                </a:schemeClr>
              </a:solidFill>
            </a:endParaRPr>
          </a:p>
        </p:txBody>
      </p:sp>
      <p:sp>
        <p:nvSpPr>
          <p:cNvPr id="143" name="Rectangle 142"/>
          <p:cNvSpPr/>
          <p:nvPr/>
        </p:nvSpPr>
        <p:spPr>
          <a:xfrm>
            <a:off x="7878781" y="4787881"/>
            <a:ext cx="897732" cy="924276"/>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58" b="1" dirty="0">
                <a:solidFill>
                  <a:schemeClr val="accent6">
                    <a:lumMod val="20000"/>
                    <a:lumOff val="80000"/>
                  </a:schemeClr>
                </a:solidFill>
              </a:rPr>
              <a:t>Responsibility</a:t>
            </a:r>
            <a:endParaRPr lang="en-GB" sz="650" b="1" dirty="0">
              <a:solidFill>
                <a:schemeClr val="accent6">
                  <a:lumMod val="20000"/>
                  <a:lumOff val="80000"/>
                </a:schemeClr>
              </a:solidFill>
            </a:endParaRPr>
          </a:p>
          <a:p>
            <a:pPr algn="ctr"/>
            <a:r>
              <a:rPr lang="en-GB" sz="650" dirty="0">
                <a:solidFill>
                  <a:schemeClr val="accent6">
                    <a:lumMod val="20000"/>
                    <a:lumOff val="80000"/>
                  </a:schemeClr>
                </a:solidFill>
              </a:rPr>
              <a:t>- Mr Birling – no</a:t>
            </a:r>
            <a:br>
              <a:rPr lang="en-GB" sz="650" dirty="0">
                <a:solidFill>
                  <a:schemeClr val="accent6">
                    <a:lumMod val="20000"/>
                    <a:lumOff val="80000"/>
                  </a:schemeClr>
                </a:solidFill>
              </a:rPr>
            </a:br>
            <a:r>
              <a:rPr lang="en-GB" sz="650" dirty="0">
                <a:solidFill>
                  <a:schemeClr val="accent6">
                    <a:lumMod val="20000"/>
                    <a:lumOff val="80000"/>
                  </a:schemeClr>
                </a:solidFill>
              </a:rPr>
              <a:t>- Mrs Birling – no</a:t>
            </a:r>
            <a:br>
              <a:rPr lang="en-GB" sz="650" dirty="0">
                <a:solidFill>
                  <a:schemeClr val="accent6">
                    <a:lumMod val="20000"/>
                    <a:lumOff val="80000"/>
                  </a:schemeClr>
                </a:solidFill>
              </a:rPr>
            </a:br>
            <a:r>
              <a:rPr lang="en-GB" sz="650" dirty="0">
                <a:solidFill>
                  <a:schemeClr val="accent6">
                    <a:lumMod val="20000"/>
                    <a:lumOff val="80000"/>
                  </a:schemeClr>
                </a:solidFill>
              </a:rPr>
              <a:t>- Gerald – no</a:t>
            </a:r>
            <a:br>
              <a:rPr lang="en-GB" sz="650" dirty="0">
                <a:solidFill>
                  <a:schemeClr val="accent6">
                    <a:lumMod val="20000"/>
                    <a:lumOff val="80000"/>
                  </a:schemeClr>
                </a:solidFill>
              </a:rPr>
            </a:br>
            <a:r>
              <a:rPr lang="en-GB" sz="650" dirty="0">
                <a:solidFill>
                  <a:schemeClr val="accent6">
                    <a:lumMod val="20000"/>
                    <a:lumOff val="80000"/>
                  </a:schemeClr>
                </a:solidFill>
              </a:rPr>
              <a:t>- Sheila / Eric – yes</a:t>
            </a:r>
            <a:br>
              <a:rPr lang="en-GB" sz="650" dirty="0">
                <a:solidFill>
                  <a:schemeClr val="accent6">
                    <a:lumMod val="20000"/>
                    <a:lumOff val="80000"/>
                  </a:schemeClr>
                </a:solidFill>
              </a:rPr>
            </a:br>
            <a:r>
              <a:rPr lang="en-GB" sz="650" dirty="0">
                <a:solidFill>
                  <a:schemeClr val="accent6">
                    <a:lumMod val="20000"/>
                    <a:lumOff val="80000"/>
                  </a:schemeClr>
                </a:solidFill>
              </a:rPr>
              <a:t>- Main focus of IG</a:t>
            </a:r>
            <a:br>
              <a:rPr lang="en-GB" sz="650" dirty="0">
                <a:solidFill>
                  <a:schemeClr val="accent6">
                    <a:lumMod val="20000"/>
                    <a:lumOff val="80000"/>
                  </a:schemeClr>
                </a:solidFill>
              </a:rPr>
            </a:br>
            <a:r>
              <a:rPr lang="en-GB" sz="650" dirty="0">
                <a:solidFill>
                  <a:schemeClr val="accent6">
                    <a:lumMod val="20000"/>
                    <a:lumOff val="80000"/>
                  </a:schemeClr>
                </a:solidFill>
              </a:rPr>
              <a:t>- Priestley promotes socialist ideas</a:t>
            </a:r>
            <a:br>
              <a:rPr lang="en-GB" sz="650" dirty="0">
                <a:solidFill>
                  <a:schemeClr val="accent6">
                    <a:lumMod val="20000"/>
                    <a:lumOff val="80000"/>
                  </a:schemeClr>
                </a:solidFill>
              </a:rPr>
            </a:br>
            <a:r>
              <a:rPr lang="en-GB" sz="650" dirty="0">
                <a:solidFill>
                  <a:schemeClr val="accent6">
                    <a:lumMod val="20000"/>
                    <a:lumOff val="80000"/>
                  </a:schemeClr>
                </a:solidFill>
              </a:rPr>
              <a:t>- Anti-capitalist </a:t>
            </a:r>
          </a:p>
        </p:txBody>
      </p:sp>
    </p:spTree>
    <p:extLst>
      <p:ext uri="{BB962C8B-B14F-4D97-AF65-F5344CB8AC3E}">
        <p14:creationId xmlns:p14="http://schemas.microsoft.com/office/powerpoint/2010/main" val="1289808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89118698"/>
              </p:ext>
            </p:extLst>
          </p:nvPr>
        </p:nvGraphicFramePr>
        <p:xfrm>
          <a:off x="0" y="123824"/>
          <a:ext cx="9804984" cy="6793232"/>
        </p:xfrm>
        <a:graphic>
          <a:graphicData uri="http://schemas.openxmlformats.org/drawingml/2006/table">
            <a:tbl>
              <a:tblPr firstRow="1" bandRow="1">
                <a:tableStyleId>{5940675A-B579-460E-94D1-54222C63F5DA}</a:tableStyleId>
              </a:tblPr>
              <a:tblGrid>
                <a:gridCol w="3268328">
                  <a:extLst>
                    <a:ext uri="{9D8B030D-6E8A-4147-A177-3AD203B41FA5}">
                      <a16:colId xmlns:a16="http://schemas.microsoft.com/office/drawing/2014/main" val="20000"/>
                    </a:ext>
                  </a:extLst>
                </a:gridCol>
                <a:gridCol w="3268328">
                  <a:extLst>
                    <a:ext uri="{9D8B030D-6E8A-4147-A177-3AD203B41FA5}">
                      <a16:colId xmlns:a16="http://schemas.microsoft.com/office/drawing/2014/main" val="20001"/>
                    </a:ext>
                  </a:extLst>
                </a:gridCol>
                <a:gridCol w="3268328">
                  <a:extLst>
                    <a:ext uri="{9D8B030D-6E8A-4147-A177-3AD203B41FA5}">
                      <a16:colId xmlns:a16="http://schemas.microsoft.com/office/drawing/2014/main" val="20002"/>
                    </a:ext>
                  </a:extLst>
                </a:gridCol>
              </a:tblGrid>
              <a:tr h="2550795">
                <a:tc>
                  <a:txBody>
                    <a:bodyPr/>
                    <a:lstStyle/>
                    <a:p>
                      <a:r>
                        <a:rPr lang="en-GB" sz="1200" b="1" u="sng" dirty="0"/>
                        <a:t>Paper 1 Section A – Overview</a:t>
                      </a:r>
                    </a:p>
                    <a:p>
                      <a:r>
                        <a:rPr lang="en-GB" sz="1200" b="1" u="sng" dirty="0">
                          <a:effectLst/>
                          <a:latin typeface="Arial Narrow" panose="020B0606020202030204" pitchFamily="34" charset="0"/>
                        </a:rPr>
                        <a:t>60</a:t>
                      </a:r>
                      <a:r>
                        <a:rPr lang="en-GB" sz="1200" b="1" dirty="0">
                          <a:effectLst/>
                          <a:latin typeface="Arial Narrow" panose="020B0606020202030204" pitchFamily="34" charset="0"/>
                        </a:rPr>
                        <a:t> mins (20%)</a:t>
                      </a:r>
                    </a:p>
                    <a:p>
                      <a:endParaRPr lang="en-GB" sz="1200" dirty="0">
                        <a:latin typeface="Arial Narrow" panose="020B0606020202030204" pitchFamily="34" charset="0"/>
                      </a:endParaRPr>
                    </a:p>
                    <a:p>
                      <a:r>
                        <a:rPr lang="en-GB" sz="1200" dirty="0">
                          <a:latin typeface="Arial Narrow" panose="020B0606020202030204" pitchFamily="34" charset="0"/>
                        </a:rPr>
                        <a:t>Q1 – </a:t>
                      </a:r>
                      <a:r>
                        <a:rPr lang="en-GB" sz="1200" dirty="0">
                          <a:solidFill>
                            <a:srgbClr val="FF0000"/>
                          </a:solidFill>
                          <a:latin typeface="Arial Narrow" panose="020B0606020202030204" pitchFamily="34" charset="0"/>
                        </a:rPr>
                        <a:t>List 4 things (4 marks)</a:t>
                      </a:r>
                    </a:p>
                    <a:p>
                      <a:r>
                        <a:rPr lang="en-GB" sz="1200" dirty="0">
                          <a:latin typeface="Arial Narrow" panose="020B0606020202030204" pitchFamily="34" charset="0"/>
                        </a:rPr>
                        <a:t>Q2 –</a:t>
                      </a:r>
                      <a:r>
                        <a:rPr lang="en-GB" sz="1200" dirty="0">
                          <a:solidFill>
                            <a:srgbClr val="0000FF"/>
                          </a:solidFill>
                          <a:latin typeface="Arial Narrow" panose="020B0606020202030204" pitchFamily="34" charset="0"/>
                        </a:rPr>
                        <a:t> Language question (8 marks)</a:t>
                      </a:r>
                    </a:p>
                    <a:p>
                      <a:r>
                        <a:rPr lang="en-GB" sz="1200" dirty="0">
                          <a:latin typeface="Arial Narrow" panose="020B0606020202030204" pitchFamily="34" charset="0"/>
                        </a:rPr>
                        <a:t>Q3 – </a:t>
                      </a:r>
                      <a:r>
                        <a:rPr lang="en-GB" sz="1200" dirty="0">
                          <a:solidFill>
                            <a:srgbClr val="00B050"/>
                          </a:solidFill>
                          <a:latin typeface="Arial Narrow" panose="020B0606020202030204" pitchFamily="34" charset="0"/>
                        </a:rPr>
                        <a:t>Structure question(8 marks)</a:t>
                      </a:r>
                    </a:p>
                    <a:p>
                      <a:r>
                        <a:rPr lang="en-GB" sz="1200" dirty="0">
                          <a:latin typeface="Arial Narrow" panose="020B0606020202030204" pitchFamily="34" charset="0"/>
                        </a:rPr>
                        <a:t>Q4 – </a:t>
                      </a:r>
                      <a:r>
                        <a:rPr lang="en-GB" sz="1200" dirty="0">
                          <a:solidFill>
                            <a:srgbClr val="7030A0"/>
                          </a:solidFill>
                          <a:latin typeface="Arial Narrow" panose="020B0606020202030204" pitchFamily="34" charset="0"/>
                        </a:rPr>
                        <a:t>Evaluation question (20 marks</a:t>
                      </a:r>
                    </a:p>
                  </a:txBody>
                  <a:tcPr marL="74295" marR="74295" marT="37148" marB="37148"/>
                </a:tc>
                <a:tc>
                  <a:txBody>
                    <a:bodyPr/>
                    <a:lstStyle/>
                    <a:p>
                      <a:r>
                        <a:rPr lang="en-GB" sz="1200" b="1" dirty="0">
                          <a:solidFill>
                            <a:srgbClr val="FF0000"/>
                          </a:solidFill>
                        </a:rPr>
                        <a:t>A</a:t>
                      </a:r>
                      <a:r>
                        <a:rPr lang="en-GB" sz="1200" b="1" dirty="0" smtClean="0">
                          <a:solidFill>
                            <a:srgbClr val="FF0000"/>
                          </a:solidFill>
                        </a:rPr>
                        <a:t>1-  </a:t>
                      </a:r>
                      <a:r>
                        <a:rPr lang="en-GB" sz="1200" b="1" dirty="0">
                          <a:solidFill>
                            <a:srgbClr val="FF0000"/>
                          </a:solidFill>
                        </a:rPr>
                        <a:t>4 marks, 4 mins</a:t>
                      </a:r>
                    </a:p>
                    <a:p>
                      <a:r>
                        <a:rPr lang="en-GB" sz="1200" b="1" dirty="0">
                          <a:solidFill>
                            <a:srgbClr val="FF0000"/>
                          </a:solidFill>
                        </a:rPr>
                        <a:t>Locate &amp; LIST</a:t>
                      </a:r>
                    </a:p>
                    <a:p>
                      <a:endParaRPr lang="en-GB" sz="1200" b="1" dirty="0">
                        <a:solidFill>
                          <a:srgbClr val="FF0000"/>
                        </a:solidFill>
                      </a:endParaRPr>
                    </a:p>
                    <a:p>
                      <a:pPr marL="457200" indent="-457200">
                        <a:buFont typeface="Wingdings" panose="05000000000000000000" pitchFamily="2" charset="2"/>
                        <a:buChar char="ü"/>
                      </a:pPr>
                      <a:r>
                        <a:rPr lang="en-US" sz="1800" baseline="30000" dirty="0">
                          <a:solidFill>
                            <a:srgbClr val="FF0000"/>
                          </a:solidFill>
                        </a:rPr>
                        <a:t>Underline the key words in question</a:t>
                      </a:r>
                    </a:p>
                    <a:p>
                      <a:pPr marL="457200" indent="-457200">
                        <a:buFont typeface="Wingdings" panose="05000000000000000000" pitchFamily="2" charset="2"/>
                        <a:buChar char="ü"/>
                      </a:pPr>
                      <a:r>
                        <a:rPr lang="en-US" sz="1800" baseline="30000" dirty="0">
                          <a:solidFill>
                            <a:srgbClr val="FF0000"/>
                          </a:solidFill>
                        </a:rPr>
                        <a:t>Draw a box around the specific lines on  the actual text – only get your answers from this section</a:t>
                      </a:r>
                    </a:p>
                    <a:p>
                      <a:pPr marL="457200" indent="-457200">
                        <a:buFont typeface="Wingdings" panose="05000000000000000000" pitchFamily="2" charset="2"/>
                        <a:buChar char="ü"/>
                      </a:pPr>
                      <a:r>
                        <a:rPr lang="en-US" sz="1800" baseline="30000" dirty="0">
                          <a:solidFill>
                            <a:srgbClr val="FF0000"/>
                          </a:solidFill>
                        </a:rPr>
                        <a:t>Start each of your 4 responses with words from the question </a:t>
                      </a:r>
                      <a:r>
                        <a:rPr lang="en-US" sz="1800" baseline="30000" dirty="0" err="1">
                          <a:solidFill>
                            <a:srgbClr val="FF0000"/>
                          </a:solidFill>
                        </a:rPr>
                        <a:t>eg</a:t>
                      </a:r>
                      <a:r>
                        <a:rPr lang="en-US" sz="1800" baseline="30000" dirty="0">
                          <a:solidFill>
                            <a:srgbClr val="FF0000"/>
                          </a:solidFill>
                        </a:rPr>
                        <a:t> ‘He was….’</a:t>
                      </a:r>
                    </a:p>
                    <a:p>
                      <a:pPr marL="457200" indent="-457200">
                        <a:buFont typeface="Wingdings" panose="05000000000000000000" pitchFamily="2" charset="2"/>
                        <a:buChar char="ü"/>
                      </a:pPr>
                      <a:r>
                        <a:rPr lang="en-US" sz="1800" baseline="30000" dirty="0">
                          <a:solidFill>
                            <a:srgbClr val="FF0000"/>
                          </a:solidFill>
                        </a:rPr>
                        <a:t>If there are two facts in one sentence, separate them as two responses</a:t>
                      </a:r>
                    </a:p>
                  </a:txBody>
                  <a:tcPr marL="74295" marR="74295" marT="37148" marB="37148"/>
                </a:tc>
                <a:tc>
                  <a:txBody>
                    <a:bodyPr/>
                    <a:lstStyle/>
                    <a:p>
                      <a:r>
                        <a:rPr lang="en-GB" sz="1200" b="1" dirty="0">
                          <a:solidFill>
                            <a:srgbClr val="0000FF"/>
                          </a:solidFill>
                        </a:rPr>
                        <a:t>A</a:t>
                      </a:r>
                      <a:r>
                        <a:rPr lang="en-GB" sz="1200" b="1" dirty="0" smtClean="0">
                          <a:solidFill>
                            <a:srgbClr val="0000FF"/>
                          </a:solidFill>
                        </a:rPr>
                        <a:t>2 </a:t>
                      </a:r>
                      <a:r>
                        <a:rPr lang="en-GB" sz="1200" b="1" dirty="0">
                          <a:solidFill>
                            <a:srgbClr val="0000FF"/>
                          </a:solidFill>
                        </a:rPr>
                        <a:t>8 marks, 10 mins</a:t>
                      </a:r>
                    </a:p>
                    <a:p>
                      <a:r>
                        <a:rPr lang="en-GB" sz="1200" b="1" dirty="0">
                          <a:solidFill>
                            <a:srgbClr val="0000FF"/>
                          </a:solidFill>
                        </a:rPr>
                        <a:t>Writer’s Use of Language Question </a:t>
                      </a:r>
                      <a:endParaRPr lang="en-GB" sz="1200" b="1" baseline="0" dirty="0">
                        <a:solidFill>
                          <a:srgbClr val="0000FF"/>
                        </a:solidFill>
                      </a:endParaRPr>
                    </a:p>
                    <a:p>
                      <a:endParaRPr lang="en-GB" sz="1200" b="1" dirty="0">
                        <a:solidFill>
                          <a:srgbClr val="0000FF"/>
                        </a:solidFill>
                      </a:endParaRPr>
                    </a:p>
                    <a:p>
                      <a:pPr marL="457200" indent="-457200">
                        <a:buFont typeface="Wingdings" panose="05000000000000000000" pitchFamily="2" charset="2"/>
                        <a:buChar char="ü"/>
                      </a:pPr>
                      <a:r>
                        <a:rPr lang="en-US" sz="1200" baseline="30000" dirty="0">
                          <a:solidFill>
                            <a:srgbClr val="0000FF"/>
                          </a:solidFill>
                        </a:rPr>
                        <a:t>Highlight key words in the question and change ‘could’ to ‘should’</a:t>
                      </a:r>
                    </a:p>
                    <a:p>
                      <a:pPr marL="457200" indent="-457200">
                        <a:buFont typeface="Wingdings" panose="05000000000000000000" pitchFamily="2" charset="2"/>
                        <a:buChar char="ü"/>
                      </a:pPr>
                      <a:r>
                        <a:rPr lang="en-US" sz="1200" baseline="30000" dirty="0">
                          <a:solidFill>
                            <a:srgbClr val="0000FF"/>
                          </a:solidFill>
                        </a:rPr>
                        <a:t>This question assesses how LANGUAGE is used – that means words, phrases, language features, language techniques, sentence forms.</a:t>
                      </a:r>
                    </a:p>
                    <a:p>
                      <a:pPr marL="457200" indent="-457200">
                        <a:buFont typeface="Wingdings" panose="05000000000000000000" pitchFamily="2" charset="2"/>
                        <a:buChar char="ü"/>
                      </a:pPr>
                      <a:r>
                        <a:rPr lang="en-US" sz="1200" baseline="30000" dirty="0">
                          <a:solidFill>
                            <a:srgbClr val="0000FF"/>
                          </a:solidFill>
                        </a:rPr>
                        <a:t>Use PETAL paragraphs to make sure you cover everything.</a:t>
                      </a:r>
                    </a:p>
                    <a:p>
                      <a:pPr marL="457200" indent="-457200">
                        <a:buFont typeface="Wingdings" panose="05000000000000000000" pitchFamily="2" charset="2"/>
                        <a:buChar char="ü"/>
                      </a:pPr>
                      <a:r>
                        <a:rPr lang="en-US" sz="1200" baseline="30000" dirty="0">
                          <a:solidFill>
                            <a:srgbClr val="0000FF"/>
                          </a:solidFill>
                        </a:rPr>
                        <a:t>Select relevant quotations to support your points – zoom in on individual words. Write a lot about a little!</a:t>
                      </a:r>
                    </a:p>
                    <a:p>
                      <a:pPr marL="457200" indent="-457200">
                        <a:buFont typeface="Wingdings" panose="05000000000000000000" pitchFamily="2" charset="2"/>
                        <a:buChar char="ü"/>
                      </a:pPr>
                      <a:r>
                        <a:rPr lang="en-US" sz="1200" baseline="30000" dirty="0">
                          <a:solidFill>
                            <a:srgbClr val="0000FF"/>
                          </a:solidFill>
                        </a:rPr>
                        <a:t>You must use terminology i.e.. noun, verb, metaphor, etc. See ‘Core Terminology’  </a:t>
                      </a:r>
                    </a:p>
                    <a:p>
                      <a:pPr marL="457200" indent="-457200">
                        <a:buFont typeface="Wingdings" panose="05000000000000000000" pitchFamily="2" charset="2"/>
                        <a:buChar char="ü"/>
                      </a:pPr>
                      <a:r>
                        <a:rPr lang="en-US" sz="1200" baseline="30000" dirty="0">
                          <a:solidFill>
                            <a:srgbClr val="0000FF"/>
                          </a:solidFill>
                        </a:rPr>
                        <a:t>You have to </a:t>
                      </a:r>
                      <a:r>
                        <a:rPr lang="en-US" sz="1200" baseline="30000" dirty="0" err="1">
                          <a:solidFill>
                            <a:srgbClr val="0000FF"/>
                          </a:solidFill>
                        </a:rPr>
                        <a:t>analyse</a:t>
                      </a:r>
                      <a:r>
                        <a:rPr lang="en-US" sz="1200" baseline="30000" dirty="0">
                          <a:solidFill>
                            <a:srgbClr val="0000FF"/>
                          </a:solidFill>
                        </a:rPr>
                        <a:t> what is inferred and then </a:t>
                      </a:r>
                      <a:r>
                        <a:rPr lang="en-US" sz="1200" baseline="30000" dirty="0" err="1">
                          <a:solidFill>
                            <a:srgbClr val="0000FF"/>
                          </a:solidFill>
                        </a:rPr>
                        <a:t>analyse</a:t>
                      </a:r>
                      <a:r>
                        <a:rPr lang="en-US" sz="1200" baseline="30000" dirty="0">
                          <a:solidFill>
                            <a:srgbClr val="0000FF"/>
                          </a:solidFill>
                        </a:rPr>
                        <a:t> the effect the writer was intending</a:t>
                      </a:r>
                    </a:p>
                    <a:p>
                      <a:pPr marL="457200" indent="-457200">
                        <a:buFont typeface="Wingdings" panose="05000000000000000000" pitchFamily="2" charset="2"/>
                        <a:buChar char="ü"/>
                      </a:pPr>
                      <a:r>
                        <a:rPr lang="en-US" sz="1200" baseline="30000" dirty="0">
                          <a:solidFill>
                            <a:srgbClr val="0000FF"/>
                          </a:solidFill>
                        </a:rPr>
                        <a:t>Use the word ‘writer’, or their surname, and the word ‘reader’ in your answer. </a:t>
                      </a:r>
                    </a:p>
                    <a:p>
                      <a:pPr marL="457200" indent="-457200">
                        <a:buFont typeface="Wingdings" panose="05000000000000000000" pitchFamily="2" charset="2"/>
                        <a:buChar char="ü"/>
                      </a:pPr>
                      <a:r>
                        <a:rPr lang="en-US" sz="1200" baseline="30000" dirty="0">
                          <a:solidFill>
                            <a:srgbClr val="0000FF"/>
                          </a:solidFill>
                        </a:rPr>
                        <a:t>Be tentative – perhaps/ maybe/ - reveal layers of meaning</a:t>
                      </a:r>
                    </a:p>
                    <a:p>
                      <a:pPr marL="457200" indent="-457200">
                        <a:buFont typeface="Wingdings" panose="05000000000000000000" pitchFamily="2" charset="2"/>
                        <a:buChar char="ü"/>
                      </a:pPr>
                      <a:r>
                        <a:rPr lang="en-US" sz="1200" baseline="30000" dirty="0">
                          <a:solidFill>
                            <a:srgbClr val="0000FF"/>
                          </a:solidFill>
                        </a:rPr>
                        <a:t>Use sequence connectives – first, second, furthermore, in addition, lastly </a:t>
                      </a:r>
                      <a:r>
                        <a:rPr lang="en-US" sz="1200" baseline="30000" dirty="0" err="1">
                          <a:solidFill>
                            <a:srgbClr val="0000FF"/>
                          </a:solidFill>
                        </a:rPr>
                        <a:t>etc</a:t>
                      </a:r>
                      <a:endParaRPr lang="en-US" sz="1100" baseline="30000" dirty="0">
                        <a:solidFill>
                          <a:srgbClr val="0000FF"/>
                        </a:solidFill>
                      </a:endParaRPr>
                    </a:p>
                  </a:txBody>
                  <a:tcPr marL="74295" marR="74295" marT="37148" marB="37148"/>
                </a:tc>
                <a:extLst>
                  <a:ext uri="{0D108BD9-81ED-4DB2-BD59-A6C34878D82A}">
                    <a16:rowId xmlns:a16="http://schemas.microsoft.com/office/drawing/2014/main" val="10000"/>
                  </a:ext>
                </a:extLst>
              </a:tr>
              <a:tr h="2897505">
                <a:tc>
                  <a:txBody>
                    <a:bodyPr/>
                    <a:lstStyle/>
                    <a:p>
                      <a:r>
                        <a:rPr lang="en-GB" sz="1200" b="1" dirty="0">
                          <a:solidFill>
                            <a:srgbClr val="00B050"/>
                          </a:solidFill>
                        </a:rPr>
                        <a:t>A</a:t>
                      </a:r>
                      <a:r>
                        <a:rPr lang="en-GB" sz="1200" b="1" dirty="0" smtClean="0">
                          <a:solidFill>
                            <a:srgbClr val="00B050"/>
                          </a:solidFill>
                        </a:rPr>
                        <a:t>3 </a:t>
                      </a:r>
                      <a:r>
                        <a:rPr lang="en-GB" sz="1200" b="1" dirty="0">
                          <a:solidFill>
                            <a:srgbClr val="00B050"/>
                          </a:solidFill>
                        </a:rPr>
                        <a:t>– 8 marks 10 mins</a:t>
                      </a:r>
                    </a:p>
                    <a:p>
                      <a:r>
                        <a:rPr lang="en-GB" sz="1200" b="1" dirty="0">
                          <a:solidFill>
                            <a:srgbClr val="00B050"/>
                          </a:solidFill>
                        </a:rPr>
                        <a:t>How has the writer structured the text …</a:t>
                      </a:r>
                    </a:p>
                    <a:p>
                      <a:pPr marL="457200" lvl="0" indent="-457200">
                        <a:buFont typeface="Wingdings" panose="05000000000000000000" pitchFamily="2" charset="2"/>
                        <a:buChar char="ü"/>
                      </a:pPr>
                      <a:r>
                        <a:rPr lang="en-US" sz="1100" dirty="0">
                          <a:solidFill>
                            <a:srgbClr val="00B050"/>
                          </a:solidFill>
                        </a:rPr>
                        <a:t>Underline the key words in the question</a:t>
                      </a:r>
                    </a:p>
                    <a:p>
                      <a:pPr marL="457200" lvl="0" indent="-457200">
                        <a:buFont typeface="Wingdings" panose="05000000000000000000" pitchFamily="2" charset="2"/>
                        <a:buChar char="ü"/>
                      </a:pPr>
                      <a:r>
                        <a:rPr lang="en-US" sz="1100" dirty="0">
                          <a:solidFill>
                            <a:srgbClr val="00B050"/>
                          </a:solidFill>
                        </a:rPr>
                        <a:t>This question assesses how STRUCTURE is used  and its effect on the reader</a:t>
                      </a:r>
                    </a:p>
                    <a:p>
                      <a:pPr marL="457200" lvl="0" indent="-457200">
                        <a:buFont typeface="Wingdings" panose="05000000000000000000" pitchFamily="2" charset="2"/>
                        <a:buChar char="ü"/>
                      </a:pPr>
                      <a:r>
                        <a:rPr lang="en-US" sz="1100" dirty="0">
                          <a:solidFill>
                            <a:srgbClr val="00B050"/>
                          </a:solidFill>
                        </a:rPr>
                        <a:t>Select relevant moments in the text to support your points – zoom in on individual words</a:t>
                      </a:r>
                    </a:p>
                    <a:p>
                      <a:pPr marL="457200" lvl="0" indent="-457200">
                        <a:buFont typeface="Wingdings" panose="05000000000000000000" pitchFamily="2" charset="2"/>
                        <a:buChar char="ü"/>
                      </a:pPr>
                      <a:r>
                        <a:rPr lang="en-US" sz="1100" dirty="0">
                          <a:solidFill>
                            <a:srgbClr val="00B050"/>
                          </a:solidFill>
                        </a:rPr>
                        <a:t>You must use terminology i.e.. Opens, focus, shift, develop, change, etc. </a:t>
                      </a:r>
                    </a:p>
                    <a:p>
                      <a:pPr marL="457200" lvl="0" indent="-457200">
                        <a:buFont typeface="Wingdings" panose="05000000000000000000" pitchFamily="2" charset="2"/>
                        <a:buChar char="ü"/>
                      </a:pPr>
                      <a:r>
                        <a:rPr lang="en-US" sz="1100" dirty="0">
                          <a:solidFill>
                            <a:srgbClr val="00B050"/>
                          </a:solidFill>
                        </a:rPr>
                        <a:t>You have to </a:t>
                      </a:r>
                      <a:r>
                        <a:rPr lang="en-US" sz="1100" dirty="0" err="1">
                          <a:solidFill>
                            <a:srgbClr val="00B050"/>
                          </a:solidFill>
                        </a:rPr>
                        <a:t>analyse</a:t>
                      </a:r>
                      <a:r>
                        <a:rPr lang="en-US" sz="1100" dirty="0">
                          <a:solidFill>
                            <a:srgbClr val="00B050"/>
                          </a:solidFill>
                        </a:rPr>
                        <a:t> why the text is written in this order: the effect the writer was intending and what effect is has on the reader.</a:t>
                      </a:r>
                    </a:p>
                    <a:p>
                      <a:pPr marL="457200" lvl="0" indent="-457200">
                        <a:buFont typeface="Wingdings" panose="05000000000000000000" pitchFamily="2" charset="2"/>
                        <a:buChar char="ü"/>
                      </a:pPr>
                      <a:r>
                        <a:rPr lang="en-US" sz="1100" dirty="0">
                          <a:solidFill>
                            <a:srgbClr val="00B050"/>
                          </a:solidFill>
                        </a:rPr>
                        <a:t>Use the word ‘writer’, or their surname, and the word ‘reader’ in your answer. </a:t>
                      </a:r>
                    </a:p>
                    <a:p>
                      <a:pPr marL="457200" lvl="0" indent="-457200">
                        <a:buFont typeface="Wingdings" panose="05000000000000000000" pitchFamily="2" charset="2"/>
                        <a:buChar char="ü"/>
                      </a:pPr>
                      <a:r>
                        <a:rPr lang="en-US" sz="1100" dirty="0">
                          <a:solidFill>
                            <a:srgbClr val="00B050"/>
                          </a:solidFill>
                        </a:rPr>
                        <a:t>Be tentative – perhaps/ maybe/ - reveal layers of meaning</a:t>
                      </a:r>
                    </a:p>
                    <a:p>
                      <a:pPr marL="457200" lvl="0" indent="-457200">
                        <a:buFont typeface="Wingdings" panose="05000000000000000000" pitchFamily="2" charset="2"/>
                        <a:buChar char="ü"/>
                      </a:pPr>
                      <a:r>
                        <a:rPr lang="en-US" sz="1100" dirty="0">
                          <a:solidFill>
                            <a:srgbClr val="00B050"/>
                          </a:solidFill>
                        </a:rPr>
                        <a:t>Use structure discourse markers – The extract opens… The focus shifts … By the end …</a:t>
                      </a:r>
                      <a:endParaRPr lang="en-GB" sz="1200" b="1" dirty="0"/>
                    </a:p>
                  </a:txBody>
                  <a:tcPr marL="74295" marR="74295" marT="37148" marB="37148"/>
                </a:tc>
                <a:tc>
                  <a:txBody>
                    <a:bodyPr/>
                    <a:lstStyle/>
                    <a:p>
                      <a:r>
                        <a:rPr lang="en-GB" sz="1200" b="1" dirty="0">
                          <a:solidFill>
                            <a:srgbClr val="FF00FF"/>
                          </a:solidFill>
                        </a:rPr>
                        <a:t>A</a:t>
                      </a:r>
                      <a:r>
                        <a:rPr lang="en-GB" sz="1200" b="1" dirty="0" smtClean="0">
                          <a:solidFill>
                            <a:srgbClr val="FF00FF"/>
                          </a:solidFill>
                        </a:rPr>
                        <a:t>4 </a:t>
                      </a:r>
                      <a:r>
                        <a:rPr lang="en-GB" sz="1200" b="1" dirty="0">
                          <a:solidFill>
                            <a:srgbClr val="FF00FF"/>
                          </a:solidFill>
                        </a:rPr>
                        <a:t>– 20 marks 20-22 mins</a:t>
                      </a:r>
                    </a:p>
                    <a:p>
                      <a:r>
                        <a:rPr lang="en-US" sz="1200" b="1" i="0" kern="1200" dirty="0">
                          <a:solidFill>
                            <a:srgbClr val="FF00FF"/>
                          </a:solidFill>
                          <a:effectLst/>
                          <a:latin typeface="+mn-lt"/>
                          <a:ea typeface="+mn-ea"/>
                          <a:cs typeface="+mn-cs"/>
                        </a:rPr>
                        <a:t>To what extent do you agree …?</a:t>
                      </a:r>
                      <a:endParaRPr lang="en-GB" sz="1200" b="1" i="0" dirty="0">
                        <a:solidFill>
                          <a:srgbClr val="FF00FF"/>
                        </a:solidFill>
                      </a:endParaRPr>
                    </a:p>
                    <a:p>
                      <a:pPr marL="457200" lvl="0" indent="-457200">
                        <a:buFont typeface="Wingdings" panose="05000000000000000000" pitchFamily="2" charset="2"/>
                        <a:buChar char="ü"/>
                      </a:pPr>
                      <a:r>
                        <a:rPr lang="en-US" sz="1200" dirty="0">
                          <a:solidFill>
                            <a:srgbClr val="FF00FF"/>
                          </a:solidFill>
                        </a:rPr>
                        <a:t>Highlight the key words in the </a:t>
                      </a:r>
                      <a:r>
                        <a:rPr lang="en-US" sz="1200" u="sng" dirty="0">
                          <a:solidFill>
                            <a:srgbClr val="FF00FF"/>
                          </a:solidFill>
                        </a:rPr>
                        <a:t>statement</a:t>
                      </a:r>
                    </a:p>
                    <a:p>
                      <a:pPr marL="457200" lvl="0" indent="-457200">
                        <a:buFont typeface="Wingdings" panose="05000000000000000000" pitchFamily="2" charset="2"/>
                        <a:buChar char="ü"/>
                      </a:pPr>
                      <a:r>
                        <a:rPr lang="en-US" sz="1200" dirty="0">
                          <a:solidFill>
                            <a:srgbClr val="FF00FF"/>
                          </a:solidFill>
                        </a:rPr>
                        <a:t>Draw a box around the part of the text you are asked to use</a:t>
                      </a:r>
                    </a:p>
                    <a:p>
                      <a:pPr marL="457200" lvl="0" indent="-457200">
                        <a:buFont typeface="Wingdings" panose="05000000000000000000" pitchFamily="2" charset="2"/>
                        <a:buChar char="ü"/>
                      </a:pPr>
                      <a:r>
                        <a:rPr lang="en-US" sz="1200" dirty="0">
                          <a:solidFill>
                            <a:srgbClr val="FF00FF"/>
                          </a:solidFill>
                        </a:rPr>
                        <a:t>Cross out ‘could’ and rewrite ‘should’</a:t>
                      </a:r>
                    </a:p>
                    <a:p>
                      <a:pPr marL="457200" lvl="0" indent="-457200">
                        <a:buFont typeface="Wingdings" panose="05000000000000000000" pitchFamily="2" charset="2"/>
                        <a:buChar char="ü"/>
                      </a:pPr>
                      <a:r>
                        <a:rPr lang="en-US" sz="1200" dirty="0">
                          <a:solidFill>
                            <a:srgbClr val="FF00FF"/>
                          </a:solidFill>
                        </a:rPr>
                        <a:t>Start your response with </a:t>
                      </a:r>
                      <a:r>
                        <a:rPr lang="en-US" sz="1200" i="1" dirty="0">
                          <a:solidFill>
                            <a:srgbClr val="FF00FF"/>
                          </a:solidFill>
                        </a:rPr>
                        <a:t>‘I agree that…’</a:t>
                      </a:r>
                    </a:p>
                    <a:p>
                      <a:pPr marL="457200" lvl="0" indent="-457200">
                        <a:buFont typeface="Wingdings" panose="05000000000000000000" pitchFamily="2" charset="2"/>
                        <a:buChar char="ü"/>
                      </a:pPr>
                      <a:r>
                        <a:rPr lang="en-US" sz="1200" dirty="0">
                          <a:solidFill>
                            <a:srgbClr val="FF00FF"/>
                          </a:solidFill>
                        </a:rPr>
                        <a:t>Write at least 3 PETAL paragraphs to explain why you agree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b="0" kern="1200" dirty="0">
                          <a:solidFill>
                            <a:srgbClr val="FF00FF"/>
                          </a:solidFill>
                          <a:effectLst/>
                          <a:latin typeface="+mn-lt"/>
                          <a:ea typeface="+mn-ea"/>
                          <a:cs typeface="+mn-cs"/>
                        </a:rPr>
                        <a:t>Remember that ‘HOW?’ always means referring to language or structure, so write </a:t>
                      </a:r>
                      <a:r>
                        <a:rPr lang="en-GB" sz="1200" b="0" i="1" kern="1200" dirty="0">
                          <a:solidFill>
                            <a:srgbClr val="FF00FF"/>
                          </a:solidFill>
                          <a:effectLst/>
                          <a:latin typeface="+mn-lt"/>
                          <a:ea typeface="+mn-ea"/>
                          <a:cs typeface="+mn-cs"/>
                        </a:rPr>
                        <a:t>a lot about a little</a:t>
                      </a:r>
                      <a:r>
                        <a:rPr lang="en-GB" sz="1200" b="0" kern="1200" dirty="0">
                          <a:solidFill>
                            <a:srgbClr val="FF00FF"/>
                          </a:solidFill>
                          <a:effectLst/>
                          <a:latin typeface="+mn-lt"/>
                          <a:ea typeface="+mn-ea"/>
                          <a:cs typeface="+mn-cs"/>
                        </a:rPr>
                        <a:t> on these points.</a:t>
                      </a:r>
                    </a:p>
                    <a:p>
                      <a:pPr marL="457200" lvl="0" indent="-457200">
                        <a:buFont typeface="Wingdings" panose="05000000000000000000" pitchFamily="2" charset="2"/>
                        <a:buChar char="ü"/>
                      </a:pPr>
                      <a:r>
                        <a:rPr lang="en-GB" sz="1200" kern="1200" dirty="0">
                          <a:solidFill>
                            <a:srgbClr val="FF00FF"/>
                          </a:solidFill>
                          <a:effectLst/>
                          <a:latin typeface="+mn-lt"/>
                          <a:ea typeface="+mn-ea"/>
                          <a:cs typeface="+mn-cs"/>
                        </a:rPr>
                        <a:t>Make sure you always link your points back to why you agree with the statement. This is </a:t>
                      </a:r>
                      <a:r>
                        <a:rPr lang="en-GB" sz="1200" b="1" kern="1200" dirty="0">
                          <a:solidFill>
                            <a:srgbClr val="FF00FF"/>
                          </a:solidFill>
                          <a:effectLst/>
                          <a:latin typeface="+mn-lt"/>
                          <a:ea typeface="+mn-ea"/>
                          <a:cs typeface="+mn-cs"/>
                        </a:rPr>
                        <a:t>REALLY IMPORTANT</a:t>
                      </a:r>
                      <a:r>
                        <a:rPr lang="en-GB" sz="1200" kern="1200" dirty="0">
                          <a:solidFill>
                            <a:srgbClr val="FF00FF"/>
                          </a:solidFill>
                          <a:effectLst/>
                          <a:latin typeface="+mn-lt"/>
                          <a:ea typeface="+mn-ea"/>
                          <a:cs typeface="+mn-cs"/>
                        </a:rPr>
                        <a:t> – this is what makes your response an evaluation.</a:t>
                      </a:r>
                    </a:p>
                    <a:p>
                      <a:pPr marL="457200" lvl="0" indent="-457200">
                        <a:buFont typeface="Wingdings" panose="05000000000000000000" pitchFamily="2" charset="2"/>
                        <a:buChar char="ü"/>
                      </a:pPr>
                      <a:r>
                        <a:rPr lang="en-GB" sz="1200" kern="1200" dirty="0">
                          <a:solidFill>
                            <a:srgbClr val="FF00FF"/>
                          </a:solidFill>
                          <a:effectLst/>
                          <a:latin typeface="+mn-lt"/>
                          <a:ea typeface="+mn-ea"/>
                          <a:cs typeface="+mn-cs"/>
                        </a:rPr>
                        <a:t>For a more</a:t>
                      </a:r>
                      <a:r>
                        <a:rPr lang="en-US" sz="1200" dirty="0">
                          <a:solidFill>
                            <a:srgbClr val="FF00FF"/>
                          </a:solidFill>
                        </a:rPr>
                        <a:t> sophisticated argument: persuade the examiner to agree with you. You do not have to agree with the statement provided in the question! </a:t>
                      </a:r>
                    </a:p>
                    <a:p>
                      <a:pPr marL="0" indent="0">
                        <a:spcAft>
                          <a:spcPts val="0"/>
                        </a:spcAft>
                        <a:buFont typeface="Wingdings" panose="05000000000000000000" pitchFamily="2" charset="2"/>
                        <a:buNone/>
                      </a:pPr>
                      <a:endParaRPr lang="en-US" sz="1200" dirty="0">
                        <a:solidFill>
                          <a:srgbClr val="7030A0"/>
                        </a:solidFill>
                        <a:effectLst/>
                      </a:endParaRPr>
                    </a:p>
                  </a:txBody>
                  <a:tcPr marL="74295" marR="74295" marT="37148" marB="37148"/>
                </a:tc>
                <a:tc>
                  <a:txBody>
                    <a:bodyPr/>
                    <a:lstStyle/>
                    <a:p>
                      <a:r>
                        <a:rPr lang="en-GB" sz="1200" b="1" u="sng" dirty="0">
                          <a:solidFill>
                            <a:srgbClr val="C00000"/>
                          </a:solidFill>
                        </a:rPr>
                        <a:t>Useful sentence ideas for Section </a:t>
                      </a:r>
                      <a:r>
                        <a:rPr lang="en-GB" sz="1200" b="1" u="sng" dirty="0" smtClean="0">
                          <a:solidFill>
                            <a:srgbClr val="C00000"/>
                          </a:solidFill>
                        </a:rPr>
                        <a:t>A5</a:t>
                      </a:r>
                      <a:endParaRPr lang="en-GB" sz="1200" b="1" u="sng" dirty="0">
                        <a:solidFill>
                          <a:srgbClr val="C00000"/>
                        </a:solidFill>
                      </a:endParaRPr>
                    </a:p>
                    <a:p>
                      <a:endParaRPr lang="en-GB" sz="1200" b="1" u="sng" dirty="0">
                        <a:solidFill>
                          <a:srgbClr val="C00000"/>
                        </a:solidFill>
                      </a:endParaRPr>
                    </a:p>
                    <a:p>
                      <a:pPr marL="228600" indent="-228600">
                        <a:buAutoNum type="arabicPeriod"/>
                      </a:pPr>
                      <a:r>
                        <a:rPr lang="en-GB" sz="1200" b="1" u="none" dirty="0">
                          <a:solidFill>
                            <a:srgbClr val="C00000"/>
                          </a:solidFill>
                        </a:rPr>
                        <a:t>Using adverbs</a:t>
                      </a:r>
                    </a:p>
                    <a:p>
                      <a:pPr lvl="0"/>
                      <a:r>
                        <a:rPr lang="en-GB" sz="1200" kern="1200" dirty="0">
                          <a:solidFill>
                            <a:srgbClr val="C00000"/>
                          </a:solidFill>
                          <a:effectLst/>
                          <a:latin typeface="+mn-lt"/>
                          <a:ea typeface="+mn-ea"/>
                          <a:cs typeface="+mn-cs"/>
                        </a:rPr>
                        <a:t>Interestingly, ...</a:t>
                      </a:r>
                    </a:p>
                    <a:p>
                      <a:pPr lvl="0"/>
                      <a:r>
                        <a:rPr lang="en-GB" sz="1200" kern="1200" dirty="0">
                          <a:solidFill>
                            <a:srgbClr val="C00000"/>
                          </a:solidFill>
                          <a:effectLst/>
                          <a:latin typeface="+mn-lt"/>
                          <a:ea typeface="+mn-ea"/>
                          <a:cs typeface="+mn-cs"/>
                        </a:rPr>
                        <a:t>Confusingly, ...</a:t>
                      </a:r>
                    </a:p>
                    <a:p>
                      <a:pPr lvl="0"/>
                      <a:r>
                        <a:rPr lang="en-GB" sz="1200" kern="1200" dirty="0">
                          <a:solidFill>
                            <a:srgbClr val="C00000"/>
                          </a:solidFill>
                          <a:effectLst/>
                          <a:latin typeface="+mn-lt"/>
                          <a:ea typeface="+mn-ea"/>
                          <a:cs typeface="+mn-cs"/>
                        </a:rPr>
                        <a:t>Strangely, ...</a:t>
                      </a:r>
                    </a:p>
                    <a:p>
                      <a:pPr lvl="0"/>
                      <a:r>
                        <a:rPr lang="en-GB" sz="1200" kern="1200" dirty="0">
                          <a:solidFill>
                            <a:srgbClr val="C00000"/>
                          </a:solidFill>
                          <a:effectLst/>
                          <a:latin typeface="+mn-lt"/>
                          <a:ea typeface="+mn-ea"/>
                          <a:cs typeface="+mn-cs"/>
                        </a:rPr>
                        <a:t>Shockingly, ...</a:t>
                      </a:r>
                    </a:p>
                    <a:p>
                      <a:pPr lvl="0"/>
                      <a:r>
                        <a:rPr lang="en-GB" sz="1200" kern="1200" dirty="0">
                          <a:solidFill>
                            <a:srgbClr val="C00000"/>
                          </a:solidFill>
                          <a:effectLst/>
                          <a:latin typeface="+mn-lt"/>
                          <a:ea typeface="+mn-ea"/>
                          <a:cs typeface="+mn-cs"/>
                        </a:rPr>
                        <a:t>Bizarrely, ...</a:t>
                      </a:r>
                    </a:p>
                    <a:p>
                      <a:pPr lvl="0"/>
                      <a:r>
                        <a:rPr lang="en-GB" sz="1200" kern="1200" dirty="0">
                          <a:solidFill>
                            <a:srgbClr val="C00000"/>
                          </a:solidFill>
                          <a:effectLst/>
                          <a:latin typeface="+mn-lt"/>
                          <a:ea typeface="+mn-ea"/>
                          <a:cs typeface="+mn-cs"/>
                        </a:rPr>
                        <a:t>Ironically, ...</a:t>
                      </a:r>
                    </a:p>
                    <a:p>
                      <a:pPr lvl="0"/>
                      <a:r>
                        <a:rPr lang="en-GB" sz="1200" kern="1200" dirty="0">
                          <a:solidFill>
                            <a:srgbClr val="C00000"/>
                          </a:solidFill>
                          <a:effectLst/>
                          <a:latin typeface="+mn-lt"/>
                          <a:ea typeface="+mn-ea"/>
                          <a:cs typeface="+mn-cs"/>
                        </a:rPr>
                        <a:t>Intriguingly, ...</a:t>
                      </a:r>
                    </a:p>
                    <a:p>
                      <a:pPr lvl="0"/>
                      <a:r>
                        <a:rPr lang="en-GB" sz="1200" kern="1200" dirty="0">
                          <a:solidFill>
                            <a:srgbClr val="C00000"/>
                          </a:solidFill>
                          <a:effectLst/>
                          <a:latin typeface="+mn-lt"/>
                          <a:ea typeface="+mn-ea"/>
                          <a:cs typeface="+mn-cs"/>
                        </a:rPr>
                        <a:t>Funnily, ...</a:t>
                      </a:r>
                    </a:p>
                    <a:p>
                      <a:pPr lvl="0"/>
                      <a:r>
                        <a:rPr lang="en-GB" sz="1200" kern="1200" dirty="0">
                          <a:solidFill>
                            <a:srgbClr val="C00000"/>
                          </a:solidFill>
                          <a:effectLst/>
                          <a:latin typeface="+mn-lt"/>
                          <a:ea typeface="+mn-ea"/>
                          <a:cs typeface="+mn-cs"/>
                        </a:rPr>
                        <a:t>Worryingly,...</a:t>
                      </a:r>
                      <a:endParaRPr lang="en-GB" sz="1200" b="1" u="none" kern="1200" dirty="0">
                        <a:solidFill>
                          <a:srgbClr val="C00000"/>
                        </a:solidFill>
                        <a:effectLst/>
                        <a:latin typeface="+mn-lt"/>
                        <a:ea typeface="+mn-ea"/>
                        <a:cs typeface="+mn-cs"/>
                      </a:endParaRPr>
                    </a:p>
                    <a:p>
                      <a:pPr lvl="0"/>
                      <a:r>
                        <a:rPr lang="en-GB" sz="1200" b="1" u="none" kern="1200" dirty="0">
                          <a:solidFill>
                            <a:srgbClr val="C00000"/>
                          </a:solidFill>
                          <a:effectLst/>
                          <a:latin typeface="+mn-lt"/>
                          <a:ea typeface="+mn-ea"/>
                          <a:cs typeface="+mn-cs"/>
                        </a:rPr>
                        <a:t>2. Active verbs </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Argues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Builds </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Confirms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Conveys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Criticises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Examines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Hints</a:t>
                      </a:r>
                    </a:p>
                    <a:p>
                      <a:pPr marL="171450" lvl="0" indent="-171450">
                        <a:buFont typeface="Arial" panose="020B0604020202020204" pitchFamily="34" charset="0"/>
                        <a:buChar char="•"/>
                      </a:pPr>
                      <a:r>
                        <a:rPr lang="en-GB" sz="1200" b="0" u="none" kern="1200" dirty="0">
                          <a:solidFill>
                            <a:srgbClr val="C00000"/>
                          </a:solidFill>
                          <a:effectLst/>
                          <a:latin typeface="+mn-lt"/>
                          <a:ea typeface="+mn-ea"/>
                          <a:cs typeface="+mn-cs"/>
                        </a:rPr>
                        <a:t>Highlights </a:t>
                      </a:r>
                    </a:p>
                    <a:p>
                      <a:pPr marL="171450" lvl="0" indent="-171450">
                        <a:buFont typeface="Arial" panose="020B0604020202020204" pitchFamily="34" charset="0"/>
                        <a:buChar char="•"/>
                      </a:pPr>
                      <a:endParaRPr lang="en-GB" sz="1200" b="1" u="none" kern="1200" dirty="0">
                        <a:solidFill>
                          <a:srgbClr val="C00000"/>
                        </a:solidFill>
                        <a:effectLst/>
                        <a:latin typeface="+mn-lt"/>
                        <a:ea typeface="+mn-ea"/>
                        <a:cs typeface="+mn-cs"/>
                      </a:endParaRPr>
                    </a:p>
                  </a:txBody>
                  <a:tcPr marL="74295" marR="74295" marT="37148" marB="37148"/>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76DF346A-D13A-B849-9777-64D0951C061B}"/>
              </a:ext>
            </a:extLst>
          </p:cNvPr>
          <p:cNvSpPr txBox="1"/>
          <p:nvPr/>
        </p:nvSpPr>
        <p:spPr>
          <a:xfrm>
            <a:off x="7818120" y="3329940"/>
            <a:ext cx="1821180" cy="1754326"/>
          </a:xfrm>
          <a:prstGeom prst="rect">
            <a:avLst/>
          </a:prstGeom>
          <a:noFill/>
        </p:spPr>
        <p:txBody>
          <a:bodyPr wrap="square" rtlCol="0">
            <a:spAutoFit/>
          </a:bodyPr>
          <a:lstStyle/>
          <a:p>
            <a:r>
              <a:rPr lang="en-US" sz="1200" dirty="0" err="1">
                <a:solidFill>
                  <a:srgbClr val="C00000"/>
                </a:solidFill>
              </a:rPr>
              <a:t>Eg</a:t>
            </a:r>
            <a:r>
              <a:rPr lang="en-US" sz="1200" dirty="0">
                <a:solidFill>
                  <a:srgbClr val="C00000"/>
                </a:solidFill>
              </a:rPr>
              <a:t>: </a:t>
            </a:r>
            <a:r>
              <a:rPr lang="en-US" sz="1200" u="sng" dirty="0">
                <a:solidFill>
                  <a:srgbClr val="C00000"/>
                </a:solidFill>
              </a:rPr>
              <a:t>Strangely</a:t>
            </a:r>
            <a:r>
              <a:rPr lang="en-US" sz="1200" dirty="0">
                <a:solidFill>
                  <a:srgbClr val="C00000"/>
                </a:solidFill>
              </a:rPr>
              <a:t>, the writer has chosen to describe the exam as ‘exciting’. </a:t>
            </a:r>
            <a:r>
              <a:rPr lang="en-US" sz="1200" u="sng" dirty="0">
                <a:solidFill>
                  <a:srgbClr val="C00000"/>
                </a:solidFill>
              </a:rPr>
              <a:t>It is strange because </a:t>
            </a:r>
            <a:r>
              <a:rPr lang="en-US" sz="1200" dirty="0">
                <a:solidFill>
                  <a:srgbClr val="C00000"/>
                </a:solidFill>
              </a:rPr>
              <a:t>it is an adjective not usually associated with such a stressful activity, and so the effect is to make the reader wonder …</a:t>
            </a:r>
          </a:p>
        </p:txBody>
      </p:sp>
      <p:sp>
        <p:nvSpPr>
          <p:cNvPr id="3" name="TextBox 2">
            <a:extLst>
              <a:ext uri="{FF2B5EF4-FFF2-40B4-BE49-F238E27FC236}">
                <a16:creationId xmlns:a16="http://schemas.microsoft.com/office/drawing/2014/main" id="{388BF9D5-ED29-7840-887E-309491397F6D}"/>
              </a:ext>
            </a:extLst>
          </p:cNvPr>
          <p:cNvSpPr txBox="1"/>
          <p:nvPr/>
        </p:nvSpPr>
        <p:spPr>
          <a:xfrm>
            <a:off x="7879080" y="5265420"/>
            <a:ext cx="1760220" cy="1384995"/>
          </a:xfrm>
          <a:prstGeom prst="rect">
            <a:avLst/>
          </a:prstGeom>
          <a:noFill/>
        </p:spPr>
        <p:txBody>
          <a:bodyPr wrap="square" rtlCol="0">
            <a:spAutoFit/>
          </a:bodyPr>
          <a:lstStyle/>
          <a:p>
            <a:r>
              <a:rPr lang="en-US" sz="1200" dirty="0">
                <a:solidFill>
                  <a:srgbClr val="C00000"/>
                </a:solidFill>
              </a:rPr>
              <a:t>Use these to add emphasis to your analysis – </a:t>
            </a:r>
            <a:r>
              <a:rPr lang="en-US" sz="1200" dirty="0" err="1">
                <a:solidFill>
                  <a:srgbClr val="C00000"/>
                </a:solidFill>
              </a:rPr>
              <a:t>eg</a:t>
            </a:r>
            <a:r>
              <a:rPr lang="en-US" sz="1200" dirty="0">
                <a:solidFill>
                  <a:srgbClr val="C00000"/>
                </a:solidFill>
              </a:rPr>
              <a:t>: The writer hints that he disapproves of homework by making fun of the tasks that are set, in the quote “…” </a:t>
            </a:r>
          </a:p>
        </p:txBody>
      </p:sp>
    </p:spTree>
    <p:extLst>
      <p:ext uri="{BB962C8B-B14F-4D97-AF65-F5344CB8AC3E}">
        <p14:creationId xmlns:p14="http://schemas.microsoft.com/office/powerpoint/2010/main" val="309531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Unseen Poetry</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6041" t="14323" r="6876" b="5729"/>
          <a:stretch/>
        </p:blipFill>
        <p:spPr>
          <a:xfrm>
            <a:off x="0" y="0"/>
            <a:ext cx="9906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844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893" y="82948"/>
            <a:ext cx="4681008" cy="663573"/>
          </a:xfrm>
        </p:spPr>
        <p:style>
          <a:lnRef idx="2">
            <a:schemeClr val="dk1"/>
          </a:lnRef>
          <a:fillRef idx="1">
            <a:schemeClr val="lt1"/>
          </a:fillRef>
          <a:effectRef idx="0">
            <a:schemeClr val="dk1"/>
          </a:effectRef>
          <a:fontRef idx="minor">
            <a:schemeClr val="dk1"/>
          </a:fontRef>
        </p:style>
        <p:txBody>
          <a:bodyPr>
            <a:normAutofit fontScale="90000"/>
          </a:bodyPr>
          <a:lstStyle/>
          <a:p>
            <a:r>
              <a:rPr lang="en-US" b="1" u="sng" dirty="0" smtClean="0"/>
              <a:t>Writing about poetry</a:t>
            </a:r>
            <a:endParaRPr lang="en-GB" b="1" u="sng"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4969" r="2202"/>
          <a:stretch/>
        </p:blipFill>
        <p:spPr>
          <a:xfrm>
            <a:off x="-12701" y="1"/>
            <a:ext cx="2476501" cy="2083798"/>
          </a:xfrm>
        </p:spPr>
      </p:pic>
      <p:sp>
        <p:nvSpPr>
          <p:cNvPr id="7" name="Rectangle 6"/>
          <p:cNvSpPr/>
          <p:nvPr/>
        </p:nvSpPr>
        <p:spPr>
          <a:xfrm>
            <a:off x="2519893" y="792687"/>
            <a:ext cx="318135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solidFill>
                  <a:srgbClr val="000000"/>
                </a:solidFill>
                <a:latin typeface="Calibri" panose="020F0502020204030204" pitchFamily="34" charset="0"/>
              </a:rPr>
              <a:t>Your response to the poem should answer the Key Question. The questions before writing will help you with ideas, key words and phrases. </a:t>
            </a:r>
            <a:endParaRPr lang="en-GB" sz="1200" dirty="0"/>
          </a:p>
        </p:txBody>
      </p:sp>
      <p:sp>
        <p:nvSpPr>
          <p:cNvPr id="9" name="Rectangle 8"/>
          <p:cNvSpPr/>
          <p:nvPr/>
        </p:nvSpPr>
        <p:spPr>
          <a:xfrm>
            <a:off x="5701242" y="792687"/>
            <a:ext cx="373856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solidFill>
                  <a:srgbClr val="000000"/>
                </a:solidFill>
                <a:latin typeface="Calibri" panose="020F0502020204030204" pitchFamily="34" charset="0"/>
              </a:rPr>
              <a:t>You should be able to </a:t>
            </a:r>
            <a:r>
              <a:rPr lang="en-US" sz="1200" dirty="0" err="1">
                <a:solidFill>
                  <a:srgbClr val="000000"/>
                </a:solidFill>
                <a:latin typeface="Calibri" panose="020F0502020204030204" pitchFamily="34" charset="0"/>
              </a:rPr>
              <a:t>summarise</a:t>
            </a:r>
            <a:r>
              <a:rPr lang="en-US" sz="1200" dirty="0">
                <a:solidFill>
                  <a:srgbClr val="000000"/>
                </a:solidFill>
                <a:latin typeface="Calibri" panose="020F0502020204030204" pitchFamily="34" charset="0"/>
              </a:rPr>
              <a:t> your 2 point/argument statements using key vocabulary, which you then explain with evidence and analysis. </a:t>
            </a:r>
            <a:endParaRPr lang="en-GB" sz="1200" dirty="0"/>
          </a:p>
        </p:txBody>
      </p:sp>
      <p:sp>
        <p:nvSpPr>
          <p:cNvPr id="10" name="Rectangle 9"/>
          <p:cNvSpPr/>
          <p:nvPr/>
        </p:nvSpPr>
        <p:spPr>
          <a:xfrm>
            <a:off x="86784" y="2045699"/>
            <a:ext cx="221826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b="1" u="sng" dirty="0" smtClean="0">
                <a:solidFill>
                  <a:srgbClr val="000000"/>
                </a:solidFill>
                <a:latin typeface="Calibri" panose="020F0502020204030204" pitchFamily="34" charset="0"/>
              </a:rPr>
              <a:t>Words for analysis:</a:t>
            </a:r>
          </a:p>
          <a:p>
            <a:endParaRPr lang="en-GB" sz="1600" dirty="0" smtClean="0">
              <a:solidFill>
                <a:srgbClr val="000000"/>
              </a:solidFill>
              <a:latin typeface="Calibri" panose="020F0502020204030204" pitchFamily="34" charset="0"/>
            </a:endParaRPr>
          </a:p>
          <a:p>
            <a:r>
              <a:rPr lang="en-GB" sz="1600" dirty="0" smtClean="0">
                <a:solidFill>
                  <a:srgbClr val="000000"/>
                </a:solidFill>
                <a:latin typeface="Calibri" panose="020F0502020204030204" pitchFamily="34" charset="0"/>
              </a:rPr>
              <a:t>suggests</a:t>
            </a:r>
          </a:p>
          <a:p>
            <a:r>
              <a:rPr lang="en-GB" sz="1600" dirty="0" smtClean="0">
                <a:solidFill>
                  <a:srgbClr val="000000"/>
                </a:solidFill>
                <a:latin typeface="Calibri" panose="020F0502020204030204" pitchFamily="34" charset="0"/>
              </a:rPr>
              <a:t>symbolises</a:t>
            </a:r>
          </a:p>
          <a:p>
            <a:r>
              <a:rPr lang="en-GB" sz="1600" dirty="0" smtClean="0">
                <a:solidFill>
                  <a:srgbClr val="000000"/>
                </a:solidFill>
                <a:latin typeface="Calibri" panose="020F0502020204030204" pitchFamily="34" charset="0"/>
              </a:rPr>
              <a:t>juxtaposes</a:t>
            </a:r>
          </a:p>
          <a:p>
            <a:r>
              <a:rPr lang="en-GB" sz="1600" dirty="0" smtClean="0">
                <a:solidFill>
                  <a:srgbClr val="000000"/>
                </a:solidFill>
                <a:latin typeface="Calibri" panose="020F0502020204030204" pitchFamily="34" charset="0"/>
              </a:rPr>
              <a:t>alludes to</a:t>
            </a:r>
          </a:p>
          <a:p>
            <a:r>
              <a:rPr lang="en-GB" sz="1600" dirty="0" smtClean="0">
                <a:solidFill>
                  <a:srgbClr val="000000"/>
                </a:solidFill>
                <a:latin typeface="Calibri" panose="020F0502020204030204" pitchFamily="34" charset="0"/>
              </a:rPr>
              <a:t>the reader can infer</a:t>
            </a:r>
          </a:p>
          <a:p>
            <a:r>
              <a:rPr lang="en-GB" sz="1600" dirty="0" smtClean="0">
                <a:solidFill>
                  <a:srgbClr val="000000"/>
                </a:solidFill>
                <a:latin typeface="Calibri" panose="020F0502020204030204" pitchFamily="34" charset="0"/>
              </a:rPr>
              <a:t>implies</a:t>
            </a:r>
          </a:p>
          <a:p>
            <a:r>
              <a:rPr lang="en-GB" sz="1600" dirty="0" smtClean="0">
                <a:solidFill>
                  <a:srgbClr val="000000"/>
                </a:solidFill>
                <a:latin typeface="Calibri" panose="020F0502020204030204" pitchFamily="34" charset="0"/>
              </a:rPr>
              <a:t>highlights</a:t>
            </a:r>
          </a:p>
          <a:p>
            <a:r>
              <a:rPr lang="en-GB" sz="1600" dirty="0" smtClean="0">
                <a:solidFill>
                  <a:srgbClr val="000000"/>
                </a:solidFill>
                <a:latin typeface="Calibri" panose="020F0502020204030204" pitchFamily="34" charset="0"/>
              </a:rPr>
              <a:t>establishes a sense of</a:t>
            </a:r>
          </a:p>
          <a:p>
            <a:r>
              <a:rPr lang="en-GB" sz="1600" dirty="0" smtClean="0">
                <a:solidFill>
                  <a:srgbClr val="000000"/>
                </a:solidFill>
                <a:latin typeface="Calibri" panose="020F0502020204030204" pitchFamily="34" charset="0"/>
              </a:rPr>
              <a:t>signifies</a:t>
            </a:r>
          </a:p>
          <a:p>
            <a:r>
              <a:rPr lang="en-GB" sz="1600" dirty="0" smtClean="0">
                <a:solidFill>
                  <a:srgbClr val="000000"/>
                </a:solidFill>
                <a:latin typeface="Calibri" panose="020F0502020204030204" pitchFamily="34" charset="0"/>
              </a:rPr>
              <a:t>conveys</a:t>
            </a:r>
          </a:p>
          <a:p>
            <a:r>
              <a:rPr lang="en-US" sz="1600" dirty="0" smtClean="0">
                <a:solidFill>
                  <a:srgbClr val="000000"/>
                </a:solidFill>
                <a:latin typeface="Calibri" panose="020F0502020204030204" pitchFamily="34" charset="0"/>
              </a:rPr>
              <a:t>conjures up an image of</a:t>
            </a:r>
          </a:p>
          <a:p>
            <a:r>
              <a:rPr lang="en-GB" sz="1600" dirty="0" smtClean="0">
                <a:solidFill>
                  <a:srgbClr val="000000"/>
                </a:solidFill>
                <a:latin typeface="Calibri" panose="020F0502020204030204" pitchFamily="34" charset="0"/>
              </a:rPr>
              <a:t>give the impression of</a:t>
            </a:r>
          </a:p>
          <a:p>
            <a:r>
              <a:rPr lang="en-GB" sz="1600" dirty="0" smtClean="0">
                <a:solidFill>
                  <a:srgbClr val="000000"/>
                </a:solidFill>
                <a:latin typeface="Calibri" panose="020F0502020204030204" pitchFamily="34" charset="0"/>
              </a:rPr>
              <a:t>has connotations of</a:t>
            </a:r>
          </a:p>
          <a:p>
            <a:r>
              <a:rPr lang="en-GB" sz="1600" dirty="0" smtClean="0">
                <a:solidFill>
                  <a:srgbClr val="000000"/>
                </a:solidFill>
                <a:latin typeface="Calibri" panose="020F0502020204030204" pitchFamily="34" charset="0"/>
              </a:rPr>
              <a:t>personifies</a:t>
            </a:r>
          </a:p>
          <a:p>
            <a:r>
              <a:rPr lang="en-GB" sz="1600" dirty="0">
                <a:solidFill>
                  <a:srgbClr val="000000"/>
                </a:solidFill>
                <a:latin typeface="Calibri" panose="020F0502020204030204" pitchFamily="34" charset="0"/>
              </a:rPr>
              <a:t>c</a:t>
            </a:r>
            <a:r>
              <a:rPr lang="en-GB" sz="1600" dirty="0" smtClean="0">
                <a:solidFill>
                  <a:srgbClr val="000000"/>
                </a:solidFill>
                <a:latin typeface="Calibri" panose="020F0502020204030204" pitchFamily="34" charset="0"/>
              </a:rPr>
              <a:t>ompares</a:t>
            </a:r>
          </a:p>
          <a:p>
            <a:r>
              <a:rPr lang="en-GB" sz="1600" dirty="0" smtClean="0">
                <a:solidFill>
                  <a:srgbClr val="000000"/>
                </a:solidFill>
                <a:latin typeface="Calibri" panose="020F0502020204030204" pitchFamily="34" charset="0"/>
              </a:rPr>
              <a:t>embodies</a:t>
            </a:r>
          </a:p>
        </p:txBody>
      </p:sp>
      <p:graphicFrame>
        <p:nvGraphicFramePr>
          <p:cNvPr id="13" name="Table 12"/>
          <p:cNvGraphicFramePr>
            <a:graphicFrameLocks noGrp="1"/>
          </p:cNvGraphicFramePr>
          <p:nvPr>
            <p:extLst>
              <p:ext uri="{D42A27DB-BD31-4B8C-83A1-F6EECF244321}">
                <p14:modId xmlns:p14="http://schemas.microsoft.com/office/powerpoint/2010/main" val="2309728092"/>
              </p:ext>
            </p:extLst>
          </p:nvPr>
        </p:nvGraphicFramePr>
        <p:xfrm>
          <a:off x="5493547" y="2027932"/>
          <a:ext cx="4216399" cy="4567482"/>
        </p:xfrm>
        <a:graphic>
          <a:graphicData uri="http://schemas.openxmlformats.org/drawingml/2006/table">
            <a:tbl>
              <a:tblPr firstRow="1" bandRow="1">
                <a:tableStyleId>{5C22544A-7EE6-4342-B048-85BDC9FD1C3A}</a:tableStyleId>
              </a:tblPr>
              <a:tblGrid>
                <a:gridCol w="745601">
                  <a:extLst>
                    <a:ext uri="{9D8B030D-6E8A-4147-A177-3AD203B41FA5}">
                      <a16:colId xmlns:a16="http://schemas.microsoft.com/office/drawing/2014/main" val="2805676335"/>
                    </a:ext>
                  </a:extLst>
                </a:gridCol>
                <a:gridCol w="3470798">
                  <a:extLst>
                    <a:ext uri="{9D8B030D-6E8A-4147-A177-3AD203B41FA5}">
                      <a16:colId xmlns:a16="http://schemas.microsoft.com/office/drawing/2014/main" val="1289639252"/>
                    </a:ext>
                  </a:extLst>
                </a:gridCol>
              </a:tblGrid>
              <a:tr h="42378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latin typeface="Calibri" panose="020F0502020204030204" pitchFamily="34" charset="0"/>
                        </a:rPr>
                        <a:t>WORDS TO DESCRIBE EMOTIONS,ACTIONS and QUALITIES </a:t>
                      </a:r>
                      <a:endParaRPr lang="en-US" sz="105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0000"/>
                          </a:solidFill>
                          <a:latin typeface="Calibri" panose="020F0502020204030204" pitchFamily="34" charset="0"/>
                        </a:rPr>
                        <a:t>What is being communicated in the poem?</a:t>
                      </a:r>
                      <a:r>
                        <a:rPr lang="en-US" sz="1050" dirty="0" smtClean="0">
                          <a:solidFill>
                            <a:srgbClr val="000000"/>
                          </a:solidFill>
                          <a:latin typeface="Calibri" panose="020F0502020204030204" pitchFamily="34" charset="0"/>
                        </a:rPr>
                        <a:t>	</a:t>
                      </a:r>
                    </a:p>
                  </a:txBody>
                  <a:tcPr/>
                </a:tc>
                <a:tc hMerge="1">
                  <a:txBody>
                    <a:bodyPr/>
                    <a:lstStyle/>
                    <a:p>
                      <a:endParaRPr lang="en-GB" dirty="0"/>
                    </a:p>
                  </a:txBody>
                  <a:tcPr/>
                </a:tc>
                <a:extLst>
                  <a:ext uri="{0D108BD9-81ED-4DB2-BD59-A6C34878D82A}">
                    <a16:rowId xmlns:a16="http://schemas.microsoft.com/office/drawing/2014/main" val="888122889"/>
                  </a:ext>
                </a:extLst>
              </a:tr>
              <a:tr h="258981">
                <a:tc>
                  <a:txBody>
                    <a:bodyPr/>
                    <a:lstStyle/>
                    <a:p>
                      <a:r>
                        <a:rPr lang="en-US" sz="1050" b="1" dirty="0" smtClean="0">
                          <a:solidFill>
                            <a:srgbClr val="000000"/>
                          </a:solidFill>
                          <a:latin typeface="Calibri" panose="020F0502020204030204" pitchFamily="34" charset="0"/>
                        </a:rPr>
                        <a:t>Happy</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Calibri" panose="020F0502020204030204" pitchFamily="34" charset="0"/>
                        </a:rPr>
                        <a:t>joyous   content blessed   triumphant (successful)</a:t>
                      </a:r>
                    </a:p>
                  </a:txBody>
                  <a:tcPr/>
                </a:tc>
                <a:extLst>
                  <a:ext uri="{0D108BD9-81ED-4DB2-BD59-A6C34878D82A}">
                    <a16:rowId xmlns:a16="http://schemas.microsoft.com/office/drawing/2014/main" val="1577471825"/>
                  </a:ext>
                </a:extLst>
              </a:tr>
              <a:tr h="258981">
                <a:tc>
                  <a:txBody>
                    <a:bodyPr/>
                    <a:lstStyle/>
                    <a:p>
                      <a:r>
                        <a:rPr lang="en-US" sz="1050" b="1" dirty="0" smtClean="0">
                          <a:solidFill>
                            <a:srgbClr val="000000"/>
                          </a:solidFill>
                          <a:latin typeface="Calibri" panose="020F0502020204030204" pitchFamily="34" charset="0"/>
                        </a:rPr>
                        <a:t>Problem</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Calibri" panose="020F0502020204030204" pitchFamily="34" charset="0"/>
                        </a:rPr>
                        <a:t>conflict    turmoil   difficulty   complication    disharmony</a:t>
                      </a:r>
                    </a:p>
                  </a:txBody>
                  <a:tcPr/>
                </a:tc>
                <a:extLst>
                  <a:ext uri="{0D108BD9-81ED-4DB2-BD59-A6C34878D82A}">
                    <a16:rowId xmlns:a16="http://schemas.microsoft.com/office/drawing/2014/main" val="3148404604"/>
                  </a:ext>
                </a:extLst>
              </a:tr>
              <a:tr h="258981">
                <a:tc>
                  <a:txBody>
                    <a:bodyPr/>
                    <a:lstStyle/>
                    <a:p>
                      <a:r>
                        <a:rPr lang="en-US" sz="1050" b="1" dirty="0" smtClean="0">
                          <a:solidFill>
                            <a:srgbClr val="000000"/>
                          </a:solidFill>
                          <a:latin typeface="Calibri" panose="020F0502020204030204" pitchFamily="34" charset="0"/>
                        </a:rPr>
                        <a:t>Sad</a:t>
                      </a:r>
                      <a:endParaRPr lang="en-GB" sz="1050" dirty="0"/>
                    </a:p>
                  </a:txBody>
                  <a:tcPr/>
                </a:tc>
                <a:tc>
                  <a:txBody>
                    <a:bodyPr/>
                    <a:lstStyle/>
                    <a:p>
                      <a:r>
                        <a:rPr lang="en-US" sz="1050" dirty="0" smtClean="0">
                          <a:solidFill>
                            <a:srgbClr val="000000"/>
                          </a:solidFill>
                          <a:latin typeface="Calibri" panose="020F0502020204030204" pitchFamily="34" charset="0"/>
                        </a:rPr>
                        <a:t>mournful </a:t>
                      </a:r>
                      <a:r>
                        <a:rPr lang="en-US" sz="1050" dirty="0" err="1" smtClean="0">
                          <a:solidFill>
                            <a:srgbClr val="000000"/>
                          </a:solidFill>
                          <a:latin typeface="Calibri" panose="020F0502020204030204" pitchFamily="34" charset="0"/>
                        </a:rPr>
                        <a:t>sombre</a:t>
                      </a:r>
                      <a:r>
                        <a:rPr lang="en-US" sz="1050" dirty="0" smtClean="0">
                          <a:solidFill>
                            <a:srgbClr val="000000"/>
                          </a:solidFill>
                          <a:latin typeface="Calibri" panose="020F0502020204030204" pitchFamily="34" charset="0"/>
                        </a:rPr>
                        <a:t> disheartened  despairing   gloomy</a:t>
                      </a:r>
                      <a:endParaRPr lang="en-GB" sz="1050" dirty="0"/>
                    </a:p>
                  </a:txBody>
                  <a:tcPr/>
                </a:tc>
                <a:extLst>
                  <a:ext uri="{0D108BD9-81ED-4DB2-BD59-A6C34878D82A}">
                    <a16:rowId xmlns:a16="http://schemas.microsoft.com/office/drawing/2014/main" val="3664078957"/>
                  </a:ext>
                </a:extLst>
              </a:tr>
              <a:tr h="258981">
                <a:tc>
                  <a:txBody>
                    <a:bodyPr/>
                    <a:lstStyle/>
                    <a:p>
                      <a:r>
                        <a:rPr lang="en-US" sz="1050" b="1" dirty="0" smtClean="0">
                          <a:solidFill>
                            <a:srgbClr val="000000"/>
                          </a:solidFill>
                          <a:latin typeface="Calibri" panose="020F0502020204030204" pitchFamily="34" charset="0"/>
                        </a:rPr>
                        <a:t>Pain</a:t>
                      </a:r>
                      <a:endParaRPr lang="en-GB" sz="1050" dirty="0"/>
                    </a:p>
                  </a:txBody>
                  <a:tcPr/>
                </a:tc>
                <a:tc>
                  <a:txBody>
                    <a:bodyPr/>
                    <a:lstStyle/>
                    <a:p>
                      <a:r>
                        <a:rPr lang="en-US" sz="1050" dirty="0" smtClean="0">
                          <a:solidFill>
                            <a:srgbClr val="000000"/>
                          </a:solidFill>
                          <a:latin typeface="Calibri" panose="020F0502020204030204" pitchFamily="34" charset="0"/>
                        </a:rPr>
                        <a:t>agony   torment torture   trauma   discomfort   struggle</a:t>
                      </a:r>
                      <a:endParaRPr lang="en-GB" sz="1050" dirty="0"/>
                    </a:p>
                  </a:txBody>
                  <a:tcPr/>
                </a:tc>
                <a:extLst>
                  <a:ext uri="{0D108BD9-81ED-4DB2-BD59-A6C34878D82A}">
                    <a16:rowId xmlns:a16="http://schemas.microsoft.com/office/drawing/2014/main" val="2996536023"/>
                  </a:ext>
                </a:extLst>
              </a:tr>
              <a:tr h="258981">
                <a:tc>
                  <a:txBody>
                    <a:bodyPr/>
                    <a:lstStyle/>
                    <a:p>
                      <a:r>
                        <a:rPr lang="en-US" sz="1050" b="1" dirty="0" smtClean="0">
                          <a:solidFill>
                            <a:srgbClr val="000000"/>
                          </a:solidFill>
                          <a:latin typeface="Calibri" panose="020F0502020204030204" pitchFamily="34" charset="0"/>
                        </a:rPr>
                        <a:t>Difficult</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Calibri" panose="020F0502020204030204" pitchFamily="34" charset="0"/>
                        </a:rPr>
                        <a:t>strenuous   challenging   grueling   demanding</a:t>
                      </a:r>
                      <a:endParaRPr lang="en-GB" sz="1050" dirty="0" smtClean="0"/>
                    </a:p>
                  </a:txBody>
                  <a:tcPr/>
                </a:tc>
                <a:extLst>
                  <a:ext uri="{0D108BD9-81ED-4DB2-BD59-A6C34878D82A}">
                    <a16:rowId xmlns:a16="http://schemas.microsoft.com/office/drawing/2014/main" val="117262438"/>
                  </a:ext>
                </a:extLst>
              </a:tr>
              <a:tr h="258981">
                <a:tc>
                  <a:txBody>
                    <a:bodyPr/>
                    <a:lstStyle/>
                    <a:p>
                      <a:r>
                        <a:rPr lang="en-US" sz="1050" b="1" dirty="0" smtClean="0">
                          <a:solidFill>
                            <a:srgbClr val="000000"/>
                          </a:solidFill>
                          <a:latin typeface="Calibri" panose="020F0502020204030204" pitchFamily="34" charset="0"/>
                        </a:rPr>
                        <a:t>Strong</a:t>
                      </a:r>
                      <a:endParaRPr lang="en-GB" sz="1050" dirty="0"/>
                    </a:p>
                  </a:txBody>
                  <a:tcPr/>
                </a:tc>
                <a:tc>
                  <a:txBody>
                    <a:bodyPr/>
                    <a:lstStyle/>
                    <a:p>
                      <a:r>
                        <a:rPr lang="en-US" sz="1050" dirty="0" smtClean="0">
                          <a:solidFill>
                            <a:srgbClr val="000000"/>
                          </a:solidFill>
                          <a:latin typeface="Calibri" panose="020F0502020204030204" pitchFamily="34" charset="0"/>
                        </a:rPr>
                        <a:t>powerful   mighty   forceful   fierce   formidable</a:t>
                      </a:r>
                      <a:endParaRPr lang="en-GB" sz="1050" dirty="0"/>
                    </a:p>
                  </a:txBody>
                  <a:tcPr/>
                </a:tc>
                <a:extLst>
                  <a:ext uri="{0D108BD9-81ED-4DB2-BD59-A6C34878D82A}">
                    <a16:rowId xmlns:a16="http://schemas.microsoft.com/office/drawing/2014/main" val="585913951"/>
                  </a:ext>
                </a:extLst>
              </a:tr>
              <a:tr h="258981">
                <a:tc>
                  <a:txBody>
                    <a:bodyPr/>
                    <a:lstStyle/>
                    <a:p>
                      <a:r>
                        <a:rPr lang="en-US" sz="1050" b="1" dirty="0" smtClean="0">
                          <a:solidFill>
                            <a:srgbClr val="000000"/>
                          </a:solidFill>
                          <a:latin typeface="Calibri" panose="020F0502020204030204" pitchFamily="34" charset="0"/>
                        </a:rPr>
                        <a:t>Weak</a:t>
                      </a:r>
                      <a:endParaRPr lang="en-GB" sz="1050" dirty="0"/>
                    </a:p>
                  </a:txBody>
                  <a:tcPr/>
                </a:tc>
                <a:tc>
                  <a:txBody>
                    <a:bodyPr/>
                    <a:lstStyle/>
                    <a:p>
                      <a:r>
                        <a:rPr lang="en-US" sz="1050" dirty="0" smtClean="0">
                          <a:solidFill>
                            <a:srgbClr val="000000"/>
                          </a:solidFill>
                          <a:latin typeface="Calibri" panose="020F0502020204030204" pitchFamily="34" charset="0"/>
                        </a:rPr>
                        <a:t>delicate   fragile   timid   powerless feeble</a:t>
                      </a:r>
                      <a:endParaRPr lang="en-GB" sz="1050" dirty="0"/>
                    </a:p>
                  </a:txBody>
                  <a:tcPr/>
                </a:tc>
                <a:extLst>
                  <a:ext uri="{0D108BD9-81ED-4DB2-BD59-A6C34878D82A}">
                    <a16:rowId xmlns:a16="http://schemas.microsoft.com/office/drawing/2014/main" val="1197497514"/>
                  </a:ext>
                </a:extLst>
              </a:tr>
              <a:tr h="258981">
                <a:tc>
                  <a:txBody>
                    <a:bodyPr/>
                    <a:lstStyle/>
                    <a:p>
                      <a:r>
                        <a:rPr lang="en-US" sz="1050" b="1" dirty="0" smtClean="0">
                          <a:solidFill>
                            <a:srgbClr val="000000"/>
                          </a:solidFill>
                          <a:latin typeface="Calibri" panose="020F0502020204030204" pitchFamily="34" charset="0"/>
                        </a:rPr>
                        <a:t>Alone</a:t>
                      </a:r>
                      <a:endParaRPr lang="en-GB" sz="1050" dirty="0"/>
                    </a:p>
                  </a:txBody>
                  <a:tcPr/>
                </a:tc>
                <a:tc>
                  <a:txBody>
                    <a:bodyPr/>
                    <a:lstStyle/>
                    <a:p>
                      <a:r>
                        <a:rPr lang="en-US" sz="1050" dirty="0" smtClean="0">
                          <a:solidFill>
                            <a:srgbClr val="000000"/>
                          </a:solidFill>
                          <a:latin typeface="Calibri" panose="020F0502020204030204" pitchFamily="34" charset="0"/>
                        </a:rPr>
                        <a:t>isolated   solitary  abandoned deserted  forsaken </a:t>
                      </a:r>
                      <a:endParaRPr lang="en-GB" sz="1050" dirty="0"/>
                    </a:p>
                  </a:txBody>
                  <a:tcPr/>
                </a:tc>
                <a:extLst>
                  <a:ext uri="{0D108BD9-81ED-4DB2-BD59-A6C34878D82A}">
                    <a16:rowId xmlns:a16="http://schemas.microsoft.com/office/drawing/2014/main" val="4258481942"/>
                  </a:ext>
                </a:extLst>
              </a:tr>
              <a:tr h="258981">
                <a:tc>
                  <a:txBody>
                    <a:bodyPr/>
                    <a:lstStyle/>
                    <a:p>
                      <a:r>
                        <a:rPr lang="en-US" sz="1050" b="1" dirty="0" smtClean="0">
                          <a:solidFill>
                            <a:srgbClr val="000000"/>
                          </a:solidFill>
                          <a:latin typeface="Calibri" panose="020F0502020204030204" pitchFamily="34" charset="0"/>
                        </a:rPr>
                        <a:t>Angry</a:t>
                      </a:r>
                      <a:endParaRPr lang="en-GB" sz="1050" dirty="0"/>
                    </a:p>
                  </a:txBody>
                  <a:tcPr/>
                </a:tc>
                <a:tc>
                  <a:txBody>
                    <a:bodyPr/>
                    <a:lstStyle/>
                    <a:p>
                      <a:r>
                        <a:rPr lang="en-US" sz="1050" dirty="0" smtClean="0">
                          <a:solidFill>
                            <a:srgbClr val="000000"/>
                          </a:solidFill>
                          <a:latin typeface="Calibri" panose="020F0502020204030204" pitchFamily="34" charset="0"/>
                        </a:rPr>
                        <a:t>embittered   indignant  aggrieved  resentful  wrath despise</a:t>
                      </a:r>
                      <a:endParaRPr lang="en-GB" sz="1050" dirty="0"/>
                    </a:p>
                  </a:txBody>
                  <a:tcPr/>
                </a:tc>
                <a:extLst>
                  <a:ext uri="{0D108BD9-81ED-4DB2-BD59-A6C34878D82A}">
                    <a16:rowId xmlns:a16="http://schemas.microsoft.com/office/drawing/2014/main" val="3906613436"/>
                  </a:ext>
                </a:extLst>
              </a:tr>
              <a:tr h="258981">
                <a:tc>
                  <a:txBody>
                    <a:bodyPr/>
                    <a:lstStyle/>
                    <a:p>
                      <a:r>
                        <a:rPr lang="en-US" sz="1050" b="1" dirty="0" smtClean="0">
                          <a:solidFill>
                            <a:srgbClr val="000000"/>
                          </a:solidFill>
                          <a:latin typeface="Calibri" panose="020F0502020204030204" pitchFamily="34" charset="0"/>
                        </a:rPr>
                        <a:t>Love</a:t>
                      </a:r>
                      <a:endParaRPr lang="en-GB" sz="1050" dirty="0"/>
                    </a:p>
                  </a:txBody>
                  <a:tcPr/>
                </a:tc>
                <a:tc>
                  <a:txBody>
                    <a:bodyPr/>
                    <a:lstStyle/>
                    <a:p>
                      <a:r>
                        <a:rPr lang="en-US" sz="1050" dirty="0" smtClean="0">
                          <a:solidFill>
                            <a:srgbClr val="000000"/>
                          </a:solidFill>
                          <a:latin typeface="Calibri" panose="020F0502020204030204" pitchFamily="34" charset="0"/>
                        </a:rPr>
                        <a:t>tenderness   warmth  affection   attachment  fondness </a:t>
                      </a:r>
                      <a:endParaRPr lang="en-GB" sz="1050" dirty="0"/>
                    </a:p>
                  </a:txBody>
                  <a:tcPr/>
                </a:tc>
                <a:extLst>
                  <a:ext uri="{0D108BD9-81ED-4DB2-BD59-A6C34878D82A}">
                    <a16:rowId xmlns:a16="http://schemas.microsoft.com/office/drawing/2014/main" val="2985433212"/>
                  </a:ext>
                </a:extLst>
              </a:tr>
              <a:tr h="258981">
                <a:tc>
                  <a:txBody>
                    <a:bodyPr/>
                    <a:lstStyle/>
                    <a:p>
                      <a:r>
                        <a:rPr lang="en-US" sz="1050" b="1" dirty="0" smtClean="0">
                          <a:solidFill>
                            <a:srgbClr val="000000"/>
                          </a:solidFill>
                          <a:latin typeface="Calibri" panose="020F0502020204030204" pitchFamily="34" charset="0"/>
                        </a:rPr>
                        <a:t>Fear</a:t>
                      </a:r>
                      <a:endParaRPr lang="en-GB" sz="1050" dirty="0"/>
                    </a:p>
                  </a:txBody>
                  <a:tcPr/>
                </a:tc>
                <a:tc>
                  <a:txBody>
                    <a:bodyPr/>
                    <a:lstStyle/>
                    <a:p>
                      <a:r>
                        <a:rPr lang="en-US" sz="1050" dirty="0" smtClean="0">
                          <a:solidFill>
                            <a:srgbClr val="000000"/>
                          </a:solidFill>
                          <a:latin typeface="Calibri" panose="020F0502020204030204" pitchFamily="34" charset="0"/>
                        </a:rPr>
                        <a:t>terror  dread  trepidation ominous   foreboding</a:t>
                      </a:r>
                      <a:endParaRPr lang="en-GB" sz="1050" dirty="0"/>
                    </a:p>
                  </a:txBody>
                  <a:tcPr/>
                </a:tc>
                <a:extLst>
                  <a:ext uri="{0D108BD9-81ED-4DB2-BD59-A6C34878D82A}">
                    <a16:rowId xmlns:a16="http://schemas.microsoft.com/office/drawing/2014/main" val="3229957151"/>
                  </a:ext>
                </a:extLst>
              </a:tr>
              <a:tr h="258981">
                <a:tc>
                  <a:txBody>
                    <a:bodyPr/>
                    <a:lstStyle/>
                    <a:p>
                      <a:r>
                        <a:rPr lang="en-GB" sz="1050" b="1" dirty="0" smtClean="0">
                          <a:solidFill>
                            <a:srgbClr val="000000"/>
                          </a:solidFill>
                          <a:latin typeface="Calibri" panose="020F0502020204030204" pitchFamily="34" charset="0"/>
                        </a:rPr>
                        <a:t>Naughty</a:t>
                      </a:r>
                      <a:endParaRPr lang="en-GB" sz="1050" dirty="0"/>
                    </a:p>
                  </a:txBody>
                  <a:tcPr/>
                </a:tc>
                <a:tc>
                  <a:txBody>
                    <a:bodyPr/>
                    <a:lstStyle/>
                    <a:p>
                      <a:r>
                        <a:rPr lang="en-GB" sz="1050" dirty="0" smtClean="0">
                          <a:solidFill>
                            <a:srgbClr val="000000"/>
                          </a:solidFill>
                          <a:latin typeface="Calibri" panose="020F0502020204030204" pitchFamily="34" charset="0"/>
                        </a:rPr>
                        <a:t>disobedient  mischievous   delinquent   unruly</a:t>
                      </a:r>
                      <a:endParaRPr lang="en-GB" sz="1050" dirty="0"/>
                    </a:p>
                  </a:txBody>
                  <a:tcPr/>
                </a:tc>
                <a:extLst>
                  <a:ext uri="{0D108BD9-81ED-4DB2-BD59-A6C34878D82A}">
                    <a16:rowId xmlns:a16="http://schemas.microsoft.com/office/drawing/2014/main" val="596244694"/>
                  </a:ext>
                </a:extLst>
              </a:tr>
              <a:tr h="258981">
                <a:tc>
                  <a:txBody>
                    <a:bodyPr/>
                    <a:lstStyle/>
                    <a:p>
                      <a:r>
                        <a:rPr lang="en-US" sz="1050" b="1" dirty="0" smtClean="0">
                          <a:solidFill>
                            <a:srgbClr val="000000"/>
                          </a:solidFill>
                          <a:latin typeface="Calibri" panose="020F0502020204030204" pitchFamily="34" charset="0"/>
                        </a:rPr>
                        <a:t>Pointless</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Calibri" panose="020F0502020204030204" pitchFamily="34" charset="0"/>
                        </a:rPr>
                        <a:t>futile   hopeless   aimless  worthless  	</a:t>
                      </a:r>
                    </a:p>
                  </a:txBody>
                  <a:tcPr/>
                </a:tc>
                <a:extLst>
                  <a:ext uri="{0D108BD9-81ED-4DB2-BD59-A6C34878D82A}">
                    <a16:rowId xmlns:a16="http://schemas.microsoft.com/office/drawing/2014/main" val="3686214458"/>
                  </a:ext>
                </a:extLst>
              </a:tr>
              <a:tr h="258981">
                <a:tc>
                  <a:txBody>
                    <a:bodyPr/>
                    <a:lstStyle/>
                    <a:p>
                      <a:r>
                        <a:rPr lang="en-GB" sz="1050" b="1" dirty="0" smtClean="0">
                          <a:solidFill>
                            <a:srgbClr val="000000"/>
                          </a:solidFill>
                          <a:latin typeface="Calibri" panose="020F0502020204030204" pitchFamily="34" charset="0"/>
                        </a:rPr>
                        <a:t>Change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latin typeface="Calibri" panose="020F0502020204030204" pitchFamily="34" charset="0"/>
                        </a:rPr>
                        <a:t>alter   transform   convert   replaced   adapt	</a:t>
                      </a:r>
                    </a:p>
                  </a:txBody>
                  <a:tcPr/>
                </a:tc>
                <a:extLst>
                  <a:ext uri="{0D108BD9-81ED-4DB2-BD59-A6C34878D82A}">
                    <a16:rowId xmlns:a16="http://schemas.microsoft.com/office/drawing/2014/main" val="838800087"/>
                  </a:ext>
                </a:extLst>
              </a:tr>
              <a:tr h="258981">
                <a:tc>
                  <a:txBody>
                    <a:bodyPr/>
                    <a:lstStyle/>
                    <a:p>
                      <a:r>
                        <a:rPr lang="en-US" sz="1050" b="1" dirty="0" smtClean="0">
                          <a:solidFill>
                            <a:srgbClr val="000000"/>
                          </a:solidFill>
                          <a:latin typeface="Calibri" panose="020F0502020204030204" pitchFamily="34" charset="0"/>
                        </a:rPr>
                        <a:t>Grow</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solidFill>
                            <a:srgbClr val="000000"/>
                          </a:solidFill>
                          <a:latin typeface="Calibri" panose="020F0502020204030204" pitchFamily="34" charset="0"/>
                        </a:rPr>
                        <a:t>develop   blossom bloom  evolve   mature	</a:t>
                      </a:r>
                    </a:p>
                  </a:txBody>
                  <a:tcPr/>
                </a:tc>
                <a:extLst>
                  <a:ext uri="{0D108BD9-81ED-4DB2-BD59-A6C34878D82A}">
                    <a16:rowId xmlns:a16="http://schemas.microsoft.com/office/drawing/2014/main" val="758518127"/>
                  </a:ext>
                </a:extLst>
              </a:tr>
              <a:tr h="258981">
                <a:tc>
                  <a:txBody>
                    <a:bodyPr/>
                    <a:lstStyle/>
                    <a:p>
                      <a:r>
                        <a:rPr lang="en-GB" sz="1050" b="1" dirty="0" smtClean="0">
                          <a:solidFill>
                            <a:srgbClr val="000000"/>
                          </a:solidFill>
                          <a:latin typeface="Calibri" panose="020F0502020204030204" pitchFamily="34" charset="0"/>
                        </a:rPr>
                        <a:t>Think</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smtClean="0">
                          <a:solidFill>
                            <a:srgbClr val="000000"/>
                          </a:solidFill>
                          <a:latin typeface="Calibri" panose="020F0502020204030204" pitchFamily="34" charset="0"/>
                        </a:rPr>
                        <a:t>reflect  observe  consider  ponder </a:t>
                      </a:r>
                    </a:p>
                  </a:txBody>
                  <a:tcPr/>
                </a:tc>
                <a:extLst>
                  <a:ext uri="{0D108BD9-81ED-4DB2-BD59-A6C34878D82A}">
                    <a16:rowId xmlns:a16="http://schemas.microsoft.com/office/drawing/2014/main" val="3527956156"/>
                  </a:ext>
                </a:extLst>
              </a:tr>
            </a:tbl>
          </a:graphicData>
        </a:graphic>
      </p:graphicFrame>
      <p:sp>
        <p:nvSpPr>
          <p:cNvPr id="18" name="Rectangle 17"/>
          <p:cNvSpPr/>
          <p:nvPr/>
        </p:nvSpPr>
        <p:spPr>
          <a:xfrm>
            <a:off x="2404535" y="2040639"/>
            <a:ext cx="2997729" cy="1569660"/>
          </a:xfrm>
          <a:prstGeom prst="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solidFill>
                  <a:srgbClr val="000000"/>
                </a:solidFill>
                <a:latin typeface="Calibri" panose="020F0502020204030204" pitchFamily="34" charset="0"/>
              </a:rPr>
              <a:t>You should aim to</a:t>
            </a:r>
            <a:r>
              <a:rPr lang="en-GB" sz="1200" dirty="0" smtClean="0">
                <a:solidFill>
                  <a:srgbClr val="000000"/>
                </a:solidFill>
                <a:latin typeface="Calibri" panose="020F0502020204030204" pitchFamily="34" charset="0"/>
              </a:rPr>
              <a:t>:</a:t>
            </a:r>
          </a:p>
          <a:p>
            <a:pPr marL="285750" indent="-285750">
              <a:buFont typeface="Arial" panose="020B0604020202020204" pitchFamily="34" charset="0"/>
              <a:buChar char="•"/>
            </a:pPr>
            <a:r>
              <a:rPr lang="en-US" sz="1200" dirty="0" smtClean="0">
                <a:solidFill>
                  <a:srgbClr val="000000"/>
                </a:solidFill>
                <a:latin typeface="Calibri" panose="020F0502020204030204" pitchFamily="34" charset="0"/>
              </a:rPr>
              <a:t>make 3 </a:t>
            </a:r>
            <a:r>
              <a:rPr lang="en-US" sz="1200" b="1" u="sng" dirty="0" smtClean="0">
                <a:solidFill>
                  <a:srgbClr val="000000"/>
                </a:solidFill>
                <a:latin typeface="Calibri" panose="020F0502020204030204" pitchFamily="34" charset="0"/>
              </a:rPr>
              <a:t>clear, detailed </a:t>
            </a:r>
            <a:r>
              <a:rPr lang="en-US" sz="1200" dirty="0" smtClean="0">
                <a:solidFill>
                  <a:srgbClr val="000000"/>
                </a:solidFill>
                <a:latin typeface="Calibri" panose="020F0502020204030204" pitchFamily="34" charset="0"/>
              </a:rPr>
              <a:t>points (PETAL paragraphs)</a:t>
            </a:r>
            <a:endParaRPr lang="en-GB" sz="120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200" dirty="0">
                <a:solidFill>
                  <a:srgbClr val="000000"/>
                </a:solidFill>
                <a:latin typeface="Calibri" panose="020F0502020204030204" pitchFamily="34" charset="0"/>
              </a:rPr>
              <a:t>give </a:t>
            </a:r>
            <a:r>
              <a:rPr lang="en-US" sz="1200" b="1" u="sng" dirty="0" smtClean="0">
                <a:solidFill>
                  <a:srgbClr val="000000"/>
                </a:solidFill>
                <a:latin typeface="Calibri" panose="020F0502020204030204" pitchFamily="34" charset="0"/>
              </a:rPr>
              <a:t>evidence</a:t>
            </a:r>
            <a:endParaRPr lang="en-US" sz="1200" dirty="0" smtClean="0">
              <a:solidFill>
                <a:srgbClr val="000000"/>
              </a:solidFill>
              <a:latin typeface="Calibri" panose="020F0502020204030204" pitchFamily="34" charset="0"/>
            </a:endParaRPr>
          </a:p>
          <a:p>
            <a:pPr marL="285750" indent="-285750">
              <a:buFont typeface="Arial" panose="020B0604020202020204" pitchFamily="34" charset="0"/>
              <a:buChar char="•"/>
            </a:pPr>
            <a:r>
              <a:rPr lang="en-US" sz="1200" dirty="0" smtClean="0">
                <a:solidFill>
                  <a:srgbClr val="000000"/>
                </a:solidFill>
                <a:latin typeface="Calibri" panose="020F0502020204030204" pitchFamily="34" charset="0"/>
              </a:rPr>
              <a:t>Identify </a:t>
            </a:r>
            <a:r>
              <a:rPr lang="en-US" sz="1200" b="1" u="sng" dirty="0">
                <a:solidFill>
                  <a:srgbClr val="000000"/>
                </a:solidFill>
                <a:latin typeface="Calibri" panose="020F0502020204030204" pitchFamily="34" charset="0"/>
              </a:rPr>
              <a:t>technique</a:t>
            </a:r>
          </a:p>
          <a:p>
            <a:pPr marL="285750" indent="-285750">
              <a:buFont typeface="Arial" panose="020B0604020202020204" pitchFamily="34" charset="0"/>
              <a:buChar char="•"/>
            </a:pPr>
            <a:r>
              <a:rPr lang="en-US" sz="1200" dirty="0">
                <a:solidFill>
                  <a:srgbClr val="000000"/>
                </a:solidFill>
                <a:latin typeface="Calibri" panose="020F0502020204030204" pitchFamily="34" charset="0"/>
              </a:rPr>
              <a:t>explain the words/phrase </a:t>
            </a:r>
            <a:r>
              <a:rPr lang="en-US" sz="1200" b="1" u="sng" dirty="0" smtClean="0">
                <a:solidFill>
                  <a:srgbClr val="000000"/>
                </a:solidFill>
                <a:latin typeface="Calibri" panose="020F0502020204030204" pitchFamily="34" charset="0"/>
              </a:rPr>
              <a:t>meaning</a:t>
            </a:r>
            <a:r>
              <a:rPr lang="en-US" sz="1200" dirty="0" smtClean="0">
                <a:solidFill>
                  <a:srgbClr val="000000"/>
                </a:solidFill>
                <a:latin typeface="Calibri" panose="020F0502020204030204" pitchFamily="34" charset="0"/>
              </a:rPr>
              <a:t> and </a:t>
            </a:r>
            <a:r>
              <a:rPr lang="en-US" sz="1200" b="1" u="sng" dirty="0" smtClean="0">
                <a:solidFill>
                  <a:srgbClr val="000000"/>
                </a:solidFill>
                <a:latin typeface="Calibri" panose="020F0502020204030204" pitchFamily="34" charset="0"/>
              </a:rPr>
              <a:t>why</a:t>
            </a:r>
            <a:r>
              <a:rPr lang="en-US" sz="1200" dirty="0" smtClean="0">
                <a:solidFill>
                  <a:srgbClr val="000000"/>
                </a:solidFill>
                <a:latin typeface="Calibri" panose="020F0502020204030204" pitchFamily="34" charset="0"/>
              </a:rPr>
              <a:t> </a:t>
            </a:r>
            <a:r>
              <a:rPr lang="en-US" sz="1200" dirty="0">
                <a:solidFill>
                  <a:srgbClr val="000000"/>
                </a:solidFill>
                <a:latin typeface="Calibri" panose="020F0502020204030204" pitchFamily="34" charset="0"/>
              </a:rPr>
              <a:t>you think the poet chose them</a:t>
            </a:r>
          </a:p>
          <a:p>
            <a:pPr marL="285750" indent="-285750">
              <a:buFont typeface="Arial" panose="020B0604020202020204" pitchFamily="34" charset="0"/>
              <a:buChar char="•"/>
            </a:pPr>
            <a:r>
              <a:rPr lang="en-US" sz="1200" dirty="0">
                <a:solidFill>
                  <a:srgbClr val="000000"/>
                </a:solidFill>
                <a:latin typeface="Calibri" panose="020F0502020204030204" pitchFamily="34" charset="0"/>
              </a:rPr>
              <a:t>explain the </a:t>
            </a:r>
            <a:r>
              <a:rPr lang="en-US" sz="1200" dirty="0" smtClean="0">
                <a:solidFill>
                  <a:srgbClr val="000000"/>
                </a:solidFill>
                <a:latin typeface="Calibri" panose="020F0502020204030204" pitchFamily="34" charset="0"/>
              </a:rPr>
              <a:t>link/impact </a:t>
            </a:r>
            <a:r>
              <a:rPr lang="en-US" sz="1200" dirty="0">
                <a:solidFill>
                  <a:srgbClr val="000000"/>
                </a:solidFill>
                <a:latin typeface="Calibri" panose="020F0502020204030204" pitchFamily="34" charset="0"/>
              </a:rPr>
              <a:t>on the </a:t>
            </a:r>
            <a:r>
              <a:rPr lang="en-US" sz="1200" b="1" u="sng" dirty="0">
                <a:solidFill>
                  <a:srgbClr val="000000"/>
                </a:solidFill>
                <a:latin typeface="Calibri" panose="020F0502020204030204" pitchFamily="34" charset="0"/>
              </a:rPr>
              <a:t>reader</a:t>
            </a:r>
            <a:endParaRPr lang="en-GB" sz="1200" b="1" u="sng" dirty="0"/>
          </a:p>
        </p:txBody>
      </p:sp>
      <p:sp>
        <p:nvSpPr>
          <p:cNvPr id="19" name="Title 1"/>
          <p:cNvSpPr txBox="1">
            <a:spLocks/>
          </p:cNvSpPr>
          <p:nvPr/>
        </p:nvSpPr>
        <p:spPr>
          <a:xfrm>
            <a:off x="7415744" y="138708"/>
            <a:ext cx="2024061" cy="552052"/>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u="sng" dirty="0" smtClean="0"/>
              <a:t>Q1: 35 minutes</a:t>
            </a:r>
          </a:p>
          <a:p>
            <a:r>
              <a:rPr lang="en-US" b="1" u="sng" dirty="0" smtClean="0"/>
              <a:t>Q2: 10 minutes</a:t>
            </a:r>
            <a:endParaRPr lang="en-GB" b="1" u="sng" dirty="0"/>
          </a:p>
        </p:txBody>
      </p:sp>
      <p:sp>
        <p:nvSpPr>
          <p:cNvPr id="20" name="Rectangle 19"/>
          <p:cNvSpPr/>
          <p:nvPr/>
        </p:nvSpPr>
        <p:spPr>
          <a:xfrm>
            <a:off x="3890699" y="1464674"/>
            <a:ext cx="417829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u="sng" dirty="0" smtClean="0">
                <a:solidFill>
                  <a:srgbClr val="FF00FF"/>
                </a:solidFill>
                <a:latin typeface="Calibri" panose="020F0502020204030204" pitchFamily="34" charset="0"/>
              </a:rPr>
              <a:t>P</a:t>
            </a:r>
            <a:r>
              <a:rPr lang="en-US" dirty="0" smtClean="0">
                <a:solidFill>
                  <a:srgbClr val="000000"/>
                </a:solidFill>
                <a:latin typeface="Calibri" panose="020F0502020204030204" pitchFamily="34" charset="0"/>
              </a:rPr>
              <a:t>oint/</a:t>
            </a:r>
            <a:r>
              <a:rPr lang="en-US" sz="2400" b="1" u="sng" dirty="0" smtClean="0">
                <a:solidFill>
                  <a:srgbClr val="FF00FF"/>
                </a:solidFill>
                <a:latin typeface="Calibri" panose="020F0502020204030204" pitchFamily="34" charset="0"/>
              </a:rPr>
              <a:t>E</a:t>
            </a:r>
            <a:r>
              <a:rPr lang="en-US" dirty="0" smtClean="0">
                <a:solidFill>
                  <a:srgbClr val="000000"/>
                </a:solidFill>
                <a:latin typeface="Calibri" panose="020F0502020204030204" pitchFamily="34" charset="0"/>
              </a:rPr>
              <a:t>vidence/</a:t>
            </a:r>
            <a:r>
              <a:rPr lang="en-US" sz="2400" b="1" u="sng" dirty="0" smtClean="0">
                <a:solidFill>
                  <a:srgbClr val="FF00FF"/>
                </a:solidFill>
                <a:latin typeface="Calibri" panose="020F0502020204030204" pitchFamily="34" charset="0"/>
              </a:rPr>
              <a:t>T</a:t>
            </a:r>
            <a:r>
              <a:rPr lang="en-US" dirty="0" smtClean="0">
                <a:solidFill>
                  <a:srgbClr val="000000"/>
                </a:solidFill>
                <a:latin typeface="Calibri" panose="020F0502020204030204" pitchFamily="34" charset="0"/>
              </a:rPr>
              <a:t>echnique/</a:t>
            </a:r>
            <a:r>
              <a:rPr lang="en-US" sz="2400" b="1" u="sng" dirty="0" smtClean="0">
                <a:solidFill>
                  <a:srgbClr val="FF00FF"/>
                </a:solidFill>
                <a:latin typeface="Calibri" panose="020F0502020204030204" pitchFamily="34" charset="0"/>
              </a:rPr>
              <a:t>A</a:t>
            </a:r>
            <a:r>
              <a:rPr lang="en-US" dirty="0" smtClean="0">
                <a:solidFill>
                  <a:srgbClr val="000000"/>
                </a:solidFill>
                <a:latin typeface="Calibri" panose="020F0502020204030204" pitchFamily="34" charset="0"/>
              </a:rPr>
              <a:t>nalysis/</a:t>
            </a:r>
            <a:r>
              <a:rPr lang="en-US" sz="2400" b="1" u="sng" dirty="0" smtClean="0">
                <a:solidFill>
                  <a:srgbClr val="FF00FF"/>
                </a:solidFill>
                <a:latin typeface="Calibri" panose="020F0502020204030204" pitchFamily="34" charset="0"/>
              </a:rPr>
              <a:t>L</a:t>
            </a:r>
            <a:r>
              <a:rPr lang="en-US" dirty="0" smtClean="0">
                <a:solidFill>
                  <a:srgbClr val="000000"/>
                </a:solidFill>
                <a:latin typeface="Calibri" panose="020F0502020204030204" pitchFamily="34" charset="0"/>
              </a:rPr>
              <a:t>ink </a:t>
            </a:r>
            <a:endParaRPr lang="en-GB" dirty="0"/>
          </a:p>
        </p:txBody>
      </p:sp>
      <p:sp>
        <p:nvSpPr>
          <p:cNvPr id="21" name="Rectangle 20"/>
          <p:cNvSpPr/>
          <p:nvPr/>
        </p:nvSpPr>
        <p:spPr>
          <a:xfrm>
            <a:off x="2391835" y="3676914"/>
            <a:ext cx="3014927"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rgbClr val="000000"/>
                </a:solidFill>
                <a:latin typeface="Calibri" panose="020F0502020204030204" pitchFamily="34" charset="0"/>
              </a:rPr>
              <a:t>Example:   How does the poet present the ‘city’? </a:t>
            </a:r>
            <a:endParaRPr lang="en-US" sz="1400" dirty="0" smtClean="0">
              <a:solidFill>
                <a:srgbClr val="000000"/>
              </a:solidFill>
              <a:latin typeface="Calibri" panose="020F0502020204030204" pitchFamily="34" charset="0"/>
            </a:endParaRPr>
          </a:p>
          <a:p>
            <a:r>
              <a:rPr lang="en-US" sz="1100" dirty="0" smtClean="0">
                <a:solidFill>
                  <a:srgbClr val="000000"/>
                </a:solidFill>
                <a:latin typeface="Arial" panose="020B0604020202020204" pitchFamily="34" charset="0"/>
              </a:rPr>
              <a:t>The </a:t>
            </a:r>
            <a:r>
              <a:rPr lang="en-US" sz="1100" dirty="0">
                <a:solidFill>
                  <a:srgbClr val="000000"/>
                </a:solidFill>
                <a:latin typeface="Arial" panose="020B0604020202020204" pitchFamily="34" charset="0"/>
              </a:rPr>
              <a:t>poet personifies the city as something cold and hard, that has been abused by humans. The repetition of references to metal and man-made materials, like concrete, give the impression of an unwelcoming place. The poem opens with the city explaining that his ‘brain is stiff with concrete’. The adjective ‘stiff’ conjures up an image of an old man unable to move and grow </a:t>
            </a:r>
            <a:r>
              <a:rPr lang="en-US" sz="1100" dirty="0" smtClean="0">
                <a:solidFill>
                  <a:srgbClr val="000000"/>
                </a:solidFill>
                <a:latin typeface="Arial" panose="020B0604020202020204" pitchFamily="34" charset="0"/>
              </a:rPr>
              <a:t>naturally. </a:t>
            </a:r>
            <a:r>
              <a:rPr lang="en-US" sz="1100" dirty="0">
                <a:solidFill>
                  <a:srgbClr val="000000"/>
                </a:solidFill>
                <a:latin typeface="Arial" panose="020B0604020202020204" pitchFamily="34" charset="0"/>
              </a:rPr>
              <a:t>This is repeated in the next line as the ‘limbs are rods of steel’. The city is almost being tortured by the humans that live there. causes us as readers to feel claustrophobic, therefore, sympathetic for the </a:t>
            </a:r>
            <a:r>
              <a:rPr lang="en-US" sz="1100" dirty="0" smtClean="0">
                <a:solidFill>
                  <a:srgbClr val="000000"/>
                </a:solidFill>
                <a:latin typeface="Arial" panose="020B0604020202020204" pitchFamily="34" charset="0"/>
              </a:rPr>
              <a:t>speaker.</a:t>
            </a:r>
            <a:endParaRPr lang="en-GB" sz="1100" dirty="0"/>
          </a:p>
        </p:txBody>
      </p:sp>
    </p:spTree>
    <p:extLst>
      <p:ext uri="{BB962C8B-B14F-4D97-AF65-F5344CB8AC3E}">
        <p14:creationId xmlns:p14="http://schemas.microsoft.com/office/powerpoint/2010/main" val="3867318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882"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Unseen Q1 example</a:t>
            </a:r>
            <a:endParaRPr lang="en-GB" dirty="0"/>
          </a:p>
        </p:txBody>
      </p:sp>
      <p:sp>
        <p:nvSpPr>
          <p:cNvPr id="10" name="Title 1"/>
          <p:cNvSpPr txBox="1">
            <a:spLocks/>
          </p:cNvSpPr>
          <p:nvPr/>
        </p:nvSpPr>
        <p:spPr>
          <a:xfrm>
            <a:off x="5155067"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Unseen Q2 example</a:t>
            </a:r>
            <a:endParaRPr lang="en-GB" dirty="0"/>
          </a:p>
        </p:txBody>
      </p:sp>
      <p:sp>
        <p:nvSpPr>
          <p:cNvPr id="11" name="Rectangle 10"/>
          <p:cNvSpPr/>
          <p:nvPr/>
        </p:nvSpPr>
        <p:spPr>
          <a:xfrm>
            <a:off x="5155067" y="1123103"/>
            <a:ext cx="4600347" cy="2031325"/>
          </a:xfrm>
          <a:prstGeom prst="rect">
            <a:avLst/>
          </a:prstGeom>
        </p:spPr>
        <p:txBody>
          <a:bodyPr wrap="square">
            <a:spAutoFit/>
          </a:bodyPr>
          <a:lstStyle/>
          <a:p>
            <a:r>
              <a:rPr lang="en-US" dirty="0"/>
              <a:t>In both ‘Today’ and ‘Autumn’ the speakers describe attitudes towards the seasons. </a:t>
            </a:r>
            <a:endParaRPr lang="en-US" dirty="0" smtClean="0"/>
          </a:p>
          <a:p>
            <a:endParaRPr lang="en-US" dirty="0"/>
          </a:p>
          <a:p>
            <a:r>
              <a:rPr lang="en-US" dirty="0"/>
              <a:t>What are the similarities and/or differences between the ways the poets present these attitudes? </a:t>
            </a:r>
          </a:p>
          <a:p>
            <a:pPr algn="r"/>
            <a:r>
              <a:rPr lang="en-GB" b="1" dirty="0"/>
              <a:t>[8 marks] </a:t>
            </a:r>
            <a:r>
              <a:rPr lang="en-GB" dirty="0"/>
              <a:t>	</a:t>
            </a:r>
          </a:p>
        </p:txBody>
      </p:sp>
      <p:sp>
        <p:nvSpPr>
          <p:cNvPr id="3" name="Rectangle 2"/>
          <p:cNvSpPr/>
          <p:nvPr/>
        </p:nvSpPr>
        <p:spPr>
          <a:xfrm>
            <a:off x="203882" y="1123103"/>
            <a:ext cx="4312784" cy="1200329"/>
          </a:xfrm>
          <a:prstGeom prst="rect">
            <a:avLst/>
          </a:prstGeom>
        </p:spPr>
        <p:txBody>
          <a:bodyPr wrap="square">
            <a:spAutoFit/>
          </a:bodyPr>
          <a:lstStyle/>
          <a:p>
            <a:r>
              <a:rPr lang="en-US" dirty="0"/>
              <a:t>In ‘Autumn’, how does the poet present the effects of the season of autumn? </a:t>
            </a:r>
            <a:endParaRPr lang="en-US" dirty="0" smtClean="0"/>
          </a:p>
          <a:p>
            <a:r>
              <a:rPr lang="en-US" dirty="0"/>
              <a:t>	</a:t>
            </a:r>
          </a:p>
          <a:p>
            <a:pPr algn="r"/>
            <a:r>
              <a:rPr lang="en-GB" b="1" dirty="0"/>
              <a:t>[24 marks] </a:t>
            </a:r>
            <a:endParaRPr lang="en-GB" dirty="0"/>
          </a:p>
        </p:txBody>
      </p:sp>
      <p:sp>
        <p:nvSpPr>
          <p:cNvPr id="6" name="Rectangle 5"/>
          <p:cNvSpPr/>
          <p:nvPr/>
        </p:nvSpPr>
        <p:spPr>
          <a:xfrm>
            <a:off x="203882" y="3197811"/>
            <a:ext cx="431278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Top Tips</a:t>
            </a:r>
          </a:p>
          <a:p>
            <a:endParaRPr lang="en-US" b="1" dirty="0" smtClean="0"/>
          </a:p>
          <a:p>
            <a:pPr marL="285750" indent="-285750">
              <a:buFont typeface="Arial" panose="020B0604020202020204" pitchFamily="34" charset="0"/>
              <a:buChar char="•"/>
            </a:pPr>
            <a:r>
              <a:rPr lang="en-US" dirty="0" smtClean="0"/>
              <a:t>Spend 25-30 minutes on this question</a:t>
            </a:r>
          </a:p>
          <a:p>
            <a:pPr marL="285750" indent="-285750">
              <a:buFont typeface="Arial" panose="020B0604020202020204" pitchFamily="34" charset="0"/>
              <a:buChar char="•"/>
            </a:pPr>
            <a:r>
              <a:rPr lang="en-US" dirty="0" smtClean="0"/>
              <a:t>Focus on </a:t>
            </a:r>
            <a:r>
              <a:rPr lang="en-US" b="1" u="sng" dirty="0" smtClean="0"/>
              <a:t>one</a:t>
            </a:r>
            <a:r>
              <a:rPr lang="en-US" dirty="0" smtClean="0"/>
              <a:t> poem only</a:t>
            </a:r>
          </a:p>
          <a:p>
            <a:pPr marL="285750" indent="-285750">
              <a:buFont typeface="Arial" panose="020B0604020202020204" pitchFamily="34" charset="0"/>
              <a:buChar char="•"/>
            </a:pPr>
            <a:r>
              <a:rPr lang="en-US" dirty="0" smtClean="0"/>
              <a:t>Read the poem 2-3 times</a:t>
            </a:r>
          </a:p>
          <a:p>
            <a:pPr marL="285750" indent="-285750">
              <a:buFont typeface="Arial" panose="020B0604020202020204" pitchFamily="34" charset="0"/>
              <a:buChar char="•"/>
            </a:pPr>
            <a:r>
              <a:rPr lang="en-US" dirty="0" smtClean="0"/>
              <a:t>Use PETAL paragraphs</a:t>
            </a:r>
          </a:p>
          <a:p>
            <a:pPr marL="742950" lvl="1" indent="-285750">
              <a:buFont typeface="Arial" panose="020B0604020202020204" pitchFamily="34" charset="0"/>
              <a:buChar char="•"/>
            </a:pPr>
            <a:r>
              <a:rPr lang="en-US" dirty="0" smtClean="0"/>
              <a:t>Step 1: Look at the title - meaning/inference?</a:t>
            </a:r>
          </a:p>
          <a:p>
            <a:pPr marL="742950" lvl="1" indent="-285750">
              <a:buFont typeface="Arial" panose="020B0604020202020204" pitchFamily="34" charset="0"/>
              <a:buChar char="•"/>
            </a:pPr>
            <a:r>
              <a:rPr lang="en-US" dirty="0" smtClean="0"/>
              <a:t>Step 2: Look for techniques</a:t>
            </a:r>
          </a:p>
          <a:p>
            <a:pPr marL="742950" lvl="1" indent="-285750">
              <a:buFont typeface="Arial" panose="020B0604020202020204" pitchFamily="34" charset="0"/>
              <a:buChar char="•"/>
            </a:pPr>
            <a:r>
              <a:rPr lang="en-US" dirty="0" smtClean="0"/>
              <a:t>Step 3: Look at the structure</a:t>
            </a:r>
          </a:p>
          <a:p>
            <a:pPr marL="742950" lvl="1" indent="-285750">
              <a:buFont typeface="Arial" panose="020B0604020202020204" pitchFamily="34" charset="0"/>
              <a:buChar char="•"/>
            </a:pPr>
            <a:r>
              <a:rPr lang="en-US" dirty="0" smtClean="0"/>
              <a:t>Step 4: Are there any themes?</a:t>
            </a:r>
          </a:p>
          <a:p>
            <a:pPr marL="285750" indent="-285750">
              <a:buFont typeface="Arial" panose="020B0604020202020204" pitchFamily="34" charset="0"/>
              <a:buChar char="•"/>
            </a:pPr>
            <a:endParaRPr lang="en-GB" b="1" dirty="0"/>
          </a:p>
        </p:txBody>
      </p:sp>
      <p:sp>
        <p:nvSpPr>
          <p:cNvPr id="8" name="Rectangle 7"/>
          <p:cNvSpPr/>
          <p:nvPr/>
        </p:nvSpPr>
        <p:spPr>
          <a:xfrm>
            <a:off x="5155067" y="3197811"/>
            <a:ext cx="4312784"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smtClean="0"/>
              <a:t>Top Tips</a:t>
            </a:r>
          </a:p>
          <a:p>
            <a:endParaRPr lang="en-US" b="1" dirty="0" smtClean="0"/>
          </a:p>
          <a:p>
            <a:pPr marL="285750" indent="-285750">
              <a:buFont typeface="Arial" panose="020B0604020202020204" pitchFamily="34" charset="0"/>
              <a:buChar char="•"/>
            </a:pPr>
            <a:r>
              <a:rPr lang="en-US" dirty="0" smtClean="0"/>
              <a:t>Spend 10 minutes</a:t>
            </a:r>
          </a:p>
          <a:p>
            <a:pPr marL="285750" indent="-285750">
              <a:buFont typeface="Arial" panose="020B0604020202020204" pitchFamily="34" charset="0"/>
              <a:buChar char="•"/>
            </a:pPr>
            <a:r>
              <a:rPr lang="en-US" dirty="0" smtClean="0"/>
              <a:t>Focus on comparing </a:t>
            </a:r>
            <a:r>
              <a:rPr lang="en-US" b="1" u="sng" dirty="0" smtClean="0"/>
              <a:t>two</a:t>
            </a:r>
            <a:r>
              <a:rPr lang="en-US" dirty="0" smtClean="0"/>
              <a:t> poems.</a:t>
            </a:r>
          </a:p>
          <a:p>
            <a:pPr marL="285750" indent="-285750">
              <a:buFont typeface="Arial" panose="020B0604020202020204" pitchFamily="34" charset="0"/>
              <a:buChar char="•"/>
            </a:pPr>
            <a:r>
              <a:rPr lang="en-US" dirty="0"/>
              <a:t>Read the </a:t>
            </a:r>
            <a:r>
              <a:rPr lang="en-US" dirty="0" smtClean="0"/>
              <a:t>poems </a:t>
            </a:r>
            <a:r>
              <a:rPr lang="en-US" dirty="0"/>
              <a:t>2-3 </a:t>
            </a:r>
            <a:r>
              <a:rPr lang="en-US" dirty="0" smtClean="0"/>
              <a:t>times</a:t>
            </a:r>
          </a:p>
          <a:p>
            <a:pPr marL="285750" indent="-285750">
              <a:buFont typeface="Arial" panose="020B0604020202020204" pitchFamily="34" charset="0"/>
              <a:buChar char="•"/>
            </a:pPr>
            <a:r>
              <a:rPr lang="en-US" dirty="0" smtClean="0"/>
              <a:t>Use connectives to compare.</a:t>
            </a:r>
          </a:p>
          <a:p>
            <a:pPr marL="285750" indent="-285750">
              <a:buFont typeface="Arial" panose="020B0604020202020204" pitchFamily="34" charset="0"/>
              <a:buChar char="•"/>
            </a:pPr>
            <a:r>
              <a:rPr lang="en-US" dirty="0"/>
              <a:t>Use PETAL paragraphs</a:t>
            </a:r>
          </a:p>
          <a:p>
            <a:pPr marL="742950" lvl="1" indent="-285750">
              <a:buFont typeface="Arial" panose="020B0604020202020204" pitchFamily="34" charset="0"/>
              <a:buChar char="•"/>
            </a:pPr>
            <a:r>
              <a:rPr lang="en-US" dirty="0"/>
              <a:t>Step 1: Look at the title - meaning/inference?</a:t>
            </a:r>
          </a:p>
          <a:p>
            <a:pPr marL="742950" lvl="1" indent="-285750">
              <a:buFont typeface="Arial" panose="020B0604020202020204" pitchFamily="34" charset="0"/>
              <a:buChar char="•"/>
            </a:pPr>
            <a:r>
              <a:rPr lang="en-US" dirty="0"/>
              <a:t>Step 2: Look for techniques</a:t>
            </a:r>
          </a:p>
          <a:p>
            <a:pPr marL="742950" lvl="1" indent="-285750">
              <a:buFont typeface="Arial" panose="020B0604020202020204" pitchFamily="34" charset="0"/>
              <a:buChar char="•"/>
            </a:pPr>
            <a:r>
              <a:rPr lang="en-US" dirty="0"/>
              <a:t>Step 3: Look at the structure</a:t>
            </a:r>
          </a:p>
          <a:p>
            <a:pPr marL="742950" lvl="1" indent="-285750">
              <a:buFont typeface="Arial" panose="020B0604020202020204" pitchFamily="34" charset="0"/>
              <a:buChar char="•"/>
            </a:pPr>
            <a:r>
              <a:rPr lang="en-US" dirty="0"/>
              <a:t>Step 4: Are there any </a:t>
            </a:r>
            <a:r>
              <a:rPr lang="en-US" dirty="0" smtClean="0"/>
              <a:t>themes</a:t>
            </a:r>
            <a:r>
              <a:rPr lang="en-US" dirty="0"/>
              <a:t>?</a:t>
            </a:r>
          </a:p>
        </p:txBody>
      </p:sp>
    </p:spTree>
    <p:extLst>
      <p:ext uri="{BB962C8B-B14F-4D97-AF65-F5344CB8AC3E}">
        <p14:creationId xmlns:p14="http://schemas.microsoft.com/office/powerpoint/2010/main" val="410713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 Box 2"/>
          <p:cNvSpPr txBox="1">
            <a:spLocks noChangeArrowheads="1"/>
          </p:cNvSpPr>
          <p:nvPr/>
        </p:nvSpPr>
        <p:spPr bwMode="auto">
          <a:xfrm>
            <a:off x="480332" y="1160808"/>
            <a:ext cx="8990693" cy="6636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Charles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Kingshaw</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running away from a house called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Warings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where he and his mother have recently come to stay when she was given the position of housekeeper. He is unhappy because he is being bullied by Edmund Hooper whose father owns the house and who is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Mrs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Kingshaw’s</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employer. He is referred to by his surname.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4"/>
          <p:cNvSpPr>
            <a:spLocks noChangeArrowheads="1"/>
          </p:cNvSpPr>
          <p:nvPr/>
        </p:nvSpPr>
        <p:spPr bwMode="auto">
          <a:xfrm>
            <a:off x="468993" y="1781293"/>
            <a:ext cx="9013373"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A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cornfield was high up. He stood in the very middle of it, now, and the sun came glaring down. He could feel the sweat running over his back, and in the creases of his thighs. His face was burning. He sat down, although the stubble pricked at him, through his jeans, and looked over at the dark line of trees on the edge of Hang Wood. They seemed very close – all the individual branches were clearly outlined. The fields around him were absolutely still.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When he first saw the crow, he took no notice. There had been several crows. This one glided down into the corn on its enormous, ragged black wings. He began to be aware of it when it rose up suddenly, circled overhead, and then dived, to land not very far away from him. </a:t>
            </a:r>
            <a:r>
              <a:rPr kumimoji="0" lang="en-GB"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Kingshaw</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could see the feathers on his head, shining black in between the butter-coloured corn-stalks. Then it rose, and circled, and came down again, this time not quite landing, but flapping about his head, beating its wings and making a sound like flat leather pieces being slapped together. It was the largest crow he had ever seen. As it came down for the third time, he looked up and noticed its beak, opening in a screech. The inside of its mouth was scarlet, it had small glinting eyes.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Kingshaw</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got up and flapped his arms. For a moment, the bird retreated a little way off, and higher up in the sky. He began to walk rather quickly back, through the path in the corn, looking ahead of him. Stupid to be scared of a rotten bird. What could a bird do? But he felt his own extreme isolation, high up in the cornfield.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a moment, he could only hear the soft thudding of his own footsteps, and the silky sound of the corn, brushing against him. Then, there was a rush of air, as the great crow came beating down, and wheeled about his head. The beak opened and the hoarse </a:t>
            </a:r>
            <a:r>
              <a:rPr kumimoji="0" lang="en-GB"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caaw</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came out again and again, from inside the scarlet mouth.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Kingshaw</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began to run, not caring, now, if he trampled the corn, wanting to get away, down into the next field. He thought that the corn might be some kind of crow’s food store, in which he was seen as an invader. Perhaps this was only the first of a whole battalion of crows,  that would rise up and swoop at him. Get on to the grass then, he thought, get on to the grass, that’ll be safe, it’ll go away. He wondered if it had mistaken him for some hostile animal, lurking down in the corn. </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 progress was very slow through the cornfield, the thick stalks bunched together and got in his way, and he had to shove them back with his arms. But he reached the gate and climbed it, and dropped on to the grass of the field on the other side. Sweat was running down his forehead and into his eyes. He looked up. The crow kept on coming. He ran.</a:t>
            </a:r>
            <a:endParaRPr kumimoji="0" lang="en-GB" altLang="en-US" sz="900" b="0" i="0" u="none" strike="noStrike" cap="none" normalizeH="0" baseline="0" dirty="0" smtClean="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 OF TEXT</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itle 1"/>
          <p:cNvSpPr txBox="1">
            <a:spLocks/>
          </p:cNvSpPr>
          <p:nvPr/>
        </p:nvSpPr>
        <p:spPr>
          <a:xfrm>
            <a:off x="703715" y="293064"/>
            <a:ext cx="8543925"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1 Extract example</a:t>
            </a:r>
            <a:endParaRPr lang="en-GB" dirty="0"/>
          </a:p>
        </p:txBody>
      </p:sp>
      <p:sp>
        <p:nvSpPr>
          <p:cNvPr id="6" name="Text Box 2"/>
          <p:cNvSpPr txBox="1">
            <a:spLocks noChangeArrowheads="1"/>
          </p:cNvSpPr>
          <p:nvPr/>
        </p:nvSpPr>
        <p:spPr bwMode="auto">
          <a:xfrm>
            <a:off x="247650" y="2168341"/>
            <a:ext cx="468993" cy="4285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Calibri" panose="020F0502020204030204" pitchFamily="34" charset="0"/>
                <a:ea typeface="Calibri" panose="020F0502020204030204" pitchFamily="34" charset="0"/>
                <a:cs typeface="Times New Roman" panose="02020603050405020304" pitchFamily="18" charset="0"/>
              </a:rPr>
              <a:t>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Calibri" panose="020F0502020204030204" pitchFamily="34" charset="0"/>
                <a:ea typeface="Calibri" panose="020F0502020204030204" pitchFamily="34" charset="0"/>
                <a:cs typeface="Times New Roman" panose="02020603050405020304" pitchFamily="18" charset="0"/>
              </a:rPr>
              <a:t>20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35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Language Paper 1 Q1 example </a:t>
            </a:r>
            <a:endParaRPr lang="en-GB" dirty="0"/>
          </a:p>
        </p:txBody>
      </p:sp>
      <p:sp>
        <p:nvSpPr>
          <p:cNvPr id="3" name="Rectangle 2"/>
          <p:cNvSpPr/>
          <p:nvPr/>
        </p:nvSpPr>
        <p:spPr>
          <a:xfrm>
            <a:off x="416962" y="1610419"/>
            <a:ext cx="9065306" cy="10041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cornfield was high up. He stood in the very middle of it, now, and the sun came glaring down. He could feel the sweat running over his back, and in the creases of his thighs. His face was burning. He sat down, although the stubble pricked at him, through his jeans, and looked over at the dark line of trees on the edge of Hang Wood. They seemed very close – all the individual branches were clearly outlined. The fields around him were absolutely still.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4"/>
          <p:cNvSpPr>
            <a:spLocks noChangeArrowheads="1"/>
          </p:cNvSpPr>
          <p:nvPr/>
        </p:nvSpPr>
        <p:spPr bwMode="auto">
          <a:xfrm>
            <a:off x="-150586" y="343988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5" name="Group 4"/>
          <p:cNvGrpSpPr/>
          <p:nvPr/>
        </p:nvGrpSpPr>
        <p:grpSpPr>
          <a:xfrm>
            <a:off x="497114" y="3070080"/>
            <a:ext cx="516890" cy="189230"/>
            <a:chOff x="0" y="0"/>
            <a:chExt cx="517237" cy="189230"/>
          </a:xfrm>
        </p:grpSpPr>
        <p:sp>
          <p:nvSpPr>
            <p:cNvPr id="6" name="Text Box 2"/>
            <p:cNvSpPr txBox="1">
              <a:spLocks noChangeArrowheads="1"/>
            </p:cNvSpPr>
            <p:nvPr/>
          </p:nvSpPr>
          <p:spPr bwMode="auto">
            <a:xfrm>
              <a:off x="0"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258792"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Rectangle 7"/>
          <p:cNvSpPr>
            <a:spLocks noChangeArrowheads="1"/>
          </p:cNvSpPr>
          <p:nvPr/>
        </p:nvSpPr>
        <p:spPr bwMode="auto">
          <a:xfrm>
            <a:off x="497114" y="3163316"/>
            <a:ext cx="890500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Read again the first paragraph of the source,</a:t>
            </a: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lines 1 – 4.</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a:t>
            </a: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four </a:t>
            </a:r>
            <a:r>
              <a:rPr kumimoji="0" lang="en-GB"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things from this part of the text about the cornfield.</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marks]</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25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3882"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1 Q2 example </a:t>
            </a:r>
            <a:endParaRPr lang="en-GB" dirty="0"/>
          </a:p>
        </p:txBody>
      </p:sp>
      <p:sp>
        <p:nvSpPr>
          <p:cNvPr id="10" name="Title 1"/>
          <p:cNvSpPr txBox="1">
            <a:spLocks/>
          </p:cNvSpPr>
          <p:nvPr/>
        </p:nvSpPr>
        <p:spPr>
          <a:xfrm>
            <a:off x="5155067" y="292556"/>
            <a:ext cx="4600347"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1 Q3 example </a:t>
            </a:r>
            <a:endParaRPr lang="en-GB" dirty="0"/>
          </a:p>
        </p:txBody>
      </p:sp>
      <p:sp>
        <p:nvSpPr>
          <p:cNvPr id="11" name="Rectangle 10"/>
          <p:cNvSpPr/>
          <p:nvPr/>
        </p:nvSpPr>
        <p:spPr>
          <a:xfrm>
            <a:off x="203882" y="4022056"/>
            <a:ext cx="4600347" cy="2660857"/>
          </a:xfrm>
          <a:prstGeom prst="rect">
            <a:avLst/>
          </a:prstGeom>
        </p:spPr>
        <p:txBody>
          <a:bodyPr wrap="square">
            <a:spAutoFit/>
          </a:bodyPr>
          <a:lstStyle/>
          <a:p>
            <a:r>
              <a:rPr lang="en-US" dirty="0" smtClean="0"/>
              <a:t>How </a:t>
            </a:r>
            <a:r>
              <a:rPr lang="en-US" dirty="0"/>
              <a:t>does the writer use language here to </a:t>
            </a:r>
            <a:r>
              <a:rPr lang="en-US" dirty="0" smtClean="0"/>
              <a:t>present the crow? </a:t>
            </a:r>
          </a:p>
          <a:p>
            <a:endParaRPr lang="en-US" dirty="0"/>
          </a:p>
          <a:p>
            <a:r>
              <a:rPr lang="en-US" dirty="0"/>
              <a:t>You could include the writer’s choice of: </a:t>
            </a:r>
          </a:p>
          <a:p>
            <a:r>
              <a:rPr lang="en-GB" dirty="0"/>
              <a:t>• words and phrases </a:t>
            </a:r>
          </a:p>
          <a:p>
            <a:r>
              <a:rPr lang="en-GB" dirty="0"/>
              <a:t>• language features and techniques </a:t>
            </a:r>
          </a:p>
          <a:p>
            <a:r>
              <a:rPr lang="en-GB" dirty="0"/>
              <a:t>• sentence forms.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648335" algn="r">
              <a:lnSpc>
                <a:spcPct val="107000"/>
              </a:lnSpc>
              <a:spcAft>
                <a:spcPts val="800"/>
              </a:spcAft>
            </a:pPr>
            <a:r>
              <a:rPr lang="en-GB" sz="1600" b="1" dirty="0" smtClean="0"/>
              <a:t>[</a:t>
            </a:r>
            <a:r>
              <a:rPr lang="en-GB" sz="1600" b="1" dirty="0"/>
              <a:t>8 marks</a:t>
            </a:r>
            <a:r>
              <a:rPr lang="en-GB" sz="1600" b="1" dirty="0" smtClean="0"/>
              <a:t>]</a:t>
            </a:r>
            <a:endParaRPr lang="en-GB" sz="1600" dirty="0"/>
          </a:p>
          <a:p>
            <a:pPr marL="648335">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177349" y="1024898"/>
            <a:ext cx="516891" cy="189230"/>
            <a:chOff x="0" y="0"/>
            <a:chExt cx="517237" cy="189230"/>
          </a:xfrm>
        </p:grpSpPr>
        <p:sp>
          <p:nvSpPr>
            <p:cNvPr id="13" name="Text Box 2"/>
            <p:cNvSpPr txBox="1">
              <a:spLocks noChangeArrowheads="1"/>
            </p:cNvSpPr>
            <p:nvPr/>
          </p:nvSpPr>
          <p:spPr bwMode="auto">
            <a:xfrm>
              <a:off x="0"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258792"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Rectangle 14"/>
          <p:cNvSpPr/>
          <p:nvPr/>
        </p:nvSpPr>
        <p:spPr>
          <a:xfrm>
            <a:off x="190615" y="1690813"/>
            <a:ext cx="4626880"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eaLnBrk="0" fontAlgn="base" hangingPunct="0">
              <a:spcBef>
                <a:spcPct val="0"/>
              </a:spcBef>
              <a:spcAft>
                <a:spcPct val="0"/>
              </a:spcAft>
            </a:pPr>
            <a:r>
              <a:rPr lang="en-GB" altLang="en-US" sz="1200" dirty="0">
                <a:latin typeface="Calibri" panose="020F0502020204030204" pitchFamily="34" charset="0"/>
                <a:ea typeface="Calibri" panose="020F0502020204030204" pitchFamily="34" charset="0"/>
                <a:cs typeface="Times New Roman" panose="02020603050405020304" pitchFamily="18" charset="0"/>
              </a:rPr>
              <a:t>When he first saw the crow, he took no notice. There had been several crows. This one glided down into the corn on its enormous, ragged black wings. He began to be aware of it when it rose up suddenly, circled overhead, and then dived, to land not very far away from him. </a:t>
            </a:r>
            <a:r>
              <a:rPr lang="en-GB" altLang="en-US" sz="1200" dirty="0" err="1">
                <a:latin typeface="Calibri" panose="020F0502020204030204" pitchFamily="34" charset="0"/>
                <a:ea typeface="Calibri" panose="020F0502020204030204" pitchFamily="34" charset="0"/>
                <a:cs typeface="Times New Roman" panose="02020603050405020304" pitchFamily="18" charset="0"/>
              </a:rPr>
              <a:t>Kingshaw</a:t>
            </a:r>
            <a:r>
              <a:rPr lang="en-GB" altLang="en-US" sz="1200" dirty="0">
                <a:latin typeface="Calibri" panose="020F0502020204030204" pitchFamily="34" charset="0"/>
                <a:ea typeface="Calibri" panose="020F0502020204030204" pitchFamily="34" charset="0"/>
                <a:cs typeface="Times New Roman" panose="02020603050405020304" pitchFamily="18" charset="0"/>
              </a:rPr>
              <a:t> could see the feathers on his head, shining black in between the butter-coloured corn-stalks. Then it rose, and circled, and came down again, this time not quite landing, but flapping about his head, beating its wings and making a sound like flat leather pieces being slapped together. It was the largest crow he had ever seen. As it came down for the third time, he looked up and noticed its beak, opening in a screech. The inside of its mouth was scarlet, it had small glinting eyes. </a:t>
            </a:r>
            <a:endParaRPr lang="en-GB" altLang="en-US" sz="900" dirty="0"/>
          </a:p>
        </p:txBody>
      </p:sp>
      <p:sp>
        <p:nvSpPr>
          <p:cNvPr id="16" name="Rectangle 15"/>
          <p:cNvSpPr/>
          <p:nvPr/>
        </p:nvSpPr>
        <p:spPr>
          <a:xfrm>
            <a:off x="5155067" y="1690812"/>
            <a:ext cx="4372391" cy="4031873"/>
          </a:xfrm>
          <a:prstGeom prst="rect">
            <a:avLst/>
          </a:prstGeom>
        </p:spPr>
        <p:txBody>
          <a:bodyPr wrap="square">
            <a:spAutoFit/>
          </a:bodyPr>
          <a:lstStyle/>
          <a:p>
            <a:r>
              <a:rPr lang="en-US" sz="1600" dirty="0"/>
              <a:t>You now </a:t>
            </a:r>
            <a:r>
              <a:rPr lang="en-US" sz="1600" dirty="0" smtClean="0"/>
              <a:t>need </a:t>
            </a:r>
            <a:r>
              <a:rPr lang="en-US" sz="1600" dirty="0"/>
              <a:t>to think about the </a:t>
            </a:r>
            <a:r>
              <a:rPr lang="en-US" sz="1600" b="1" dirty="0"/>
              <a:t>whole </a:t>
            </a:r>
            <a:r>
              <a:rPr lang="en-US" sz="1600" dirty="0"/>
              <a:t>of the source. </a:t>
            </a:r>
            <a:endParaRPr lang="en-US" sz="1600" dirty="0" smtClean="0"/>
          </a:p>
          <a:p>
            <a:endParaRPr lang="en-US" sz="1600" dirty="0"/>
          </a:p>
          <a:p>
            <a:r>
              <a:rPr lang="en-US" sz="1600" dirty="0"/>
              <a:t>This text is from the beginning of a short story. </a:t>
            </a:r>
            <a:endParaRPr lang="en-US" sz="1600" dirty="0" smtClean="0"/>
          </a:p>
          <a:p>
            <a:endParaRPr lang="en-US" sz="1600" dirty="0"/>
          </a:p>
          <a:p>
            <a:r>
              <a:rPr lang="en-US" sz="1600" dirty="0"/>
              <a:t>How has the writer structured the text to interest you as a reader? </a:t>
            </a:r>
            <a:endParaRPr lang="en-US" sz="1600" dirty="0" smtClean="0"/>
          </a:p>
          <a:p>
            <a:endParaRPr lang="en-US" sz="1600" dirty="0"/>
          </a:p>
          <a:p>
            <a:r>
              <a:rPr lang="en-GB" sz="1600" dirty="0"/>
              <a:t>You could write about: </a:t>
            </a:r>
          </a:p>
          <a:p>
            <a:r>
              <a:rPr lang="en-US" sz="1600" dirty="0"/>
              <a:t>• what the writer focuses your attention on at the beginning of the source </a:t>
            </a:r>
          </a:p>
          <a:p>
            <a:r>
              <a:rPr lang="en-US" sz="1600" dirty="0"/>
              <a:t>• how and why the writer changes this focus as the source develops </a:t>
            </a:r>
          </a:p>
          <a:p>
            <a:r>
              <a:rPr lang="en-US" sz="1600" dirty="0"/>
              <a:t>• any other structural features that interest you. </a:t>
            </a:r>
          </a:p>
          <a:p>
            <a:r>
              <a:rPr lang="en-GB" sz="1600" dirty="0"/>
              <a:t>	</a:t>
            </a:r>
          </a:p>
          <a:p>
            <a:r>
              <a:rPr lang="en-GB" sz="1600" b="1" dirty="0"/>
              <a:t>[8 marks]</a:t>
            </a:r>
            <a:r>
              <a:rPr lang="en-GB" sz="1600" dirty="0"/>
              <a:t>	</a:t>
            </a:r>
          </a:p>
        </p:txBody>
      </p:sp>
    </p:spTree>
    <p:extLst>
      <p:ext uri="{BB962C8B-B14F-4D97-AF65-F5344CB8AC3E}">
        <p14:creationId xmlns:p14="http://schemas.microsoft.com/office/powerpoint/2010/main" val="174305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a:solidFill>
              <a:srgbClr val="FF66CC"/>
            </a:solidFill>
          </a:ln>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1 Q4 example </a:t>
            </a:r>
            <a:endParaRPr lang="en-GB" dirty="0"/>
          </a:p>
        </p:txBody>
      </p:sp>
      <p:sp>
        <p:nvSpPr>
          <p:cNvPr id="4" name="Rectangle 4"/>
          <p:cNvSpPr>
            <a:spLocks noChangeArrowheads="1"/>
          </p:cNvSpPr>
          <p:nvPr/>
        </p:nvSpPr>
        <p:spPr bwMode="auto">
          <a:xfrm>
            <a:off x="-150586" y="3439886"/>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4"/>
          <p:cNvSpPr>
            <a:spLocks noChangeArrowheads="1"/>
          </p:cNvSpPr>
          <p:nvPr/>
        </p:nvSpPr>
        <p:spPr bwMode="auto">
          <a:xfrm>
            <a:off x="497378" y="1916392"/>
            <a:ext cx="925803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GB"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 this part of your </a:t>
            </a:r>
            <a:r>
              <a:rPr lang="en-GB" altLang="en-US" sz="1600" dirty="0" smtClean="0">
                <a:latin typeface="Calibri" panose="020F0502020204030204" pitchFamily="34" charset="0"/>
                <a:ea typeface="Calibri" panose="020F0502020204030204" pitchFamily="34" charset="0"/>
                <a:cs typeface="Times New Roman" panose="02020603050405020304" pitchFamily="18" charset="0"/>
              </a:rPr>
              <a:t>answer </a:t>
            </a:r>
            <a:r>
              <a:rPr lang="en-GB" altLang="en-US" sz="1600" dirty="0">
                <a:latin typeface="Calibri" panose="020F0502020204030204" pitchFamily="34" charset="0"/>
                <a:ea typeface="Calibri" panose="020F0502020204030204" pitchFamily="34" charset="0"/>
                <a:cs typeface="Times New Roman" panose="02020603050405020304" pitchFamily="18" charset="0"/>
              </a:rPr>
              <a:t>on the second half of the source: the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last </a:t>
            </a: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three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paragraphs (lines </a:t>
            </a: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11 </a:t>
            </a:r>
            <a:r>
              <a:rPr lang="en-GB" altLang="en-US" sz="1600" b="1" dirty="0">
                <a:latin typeface="Calibri" panose="020F0502020204030204" pitchFamily="34" charset="0"/>
                <a:ea typeface="Calibri" panose="020F0502020204030204" pitchFamily="34" charset="0"/>
                <a:cs typeface="Times New Roman" panose="02020603050405020304" pitchFamily="18" charset="0"/>
              </a:rPr>
              <a:t>- </a:t>
            </a: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23)</a:t>
            </a:r>
          </a:p>
          <a:p>
            <a:pPr eaLnBrk="0" fontAlgn="base" hangingPunct="0">
              <a:spcBef>
                <a:spcPct val="0"/>
              </a:spcBef>
              <a:spcAft>
                <a:spcPct val="0"/>
              </a:spcAft>
            </a:pPr>
            <a:endParaRPr lang="en-US" altLang="en-US" sz="1600" b="1" dirty="0" smtClean="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en-US" sz="1600" dirty="0">
                <a:latin typeface="Calibri" panose="020F0502020204030204" pitchFamily="34" charset="0"/>
                <a:ea typeface="Calibri" panose="020F0502020204030204" pitchFamily="34" charset="0"/>
                <a:cs typeface="Times New Roman" panose="02020603050405020304" pitchFamily="18" charset="0"/>
              </a:rPr>
              <a:t>Lots of students have written reviews about this novel. One student wrote, “I like the way the writer shows how scared </a:t>
            </a:r>
            <a:r>
              <a:rPr lang="en-GB" altLang="en-US" sz="1600" dirty="0" err="1">
                <a:latin typeface="Calibri" panose="020F0502020204030204" pitchFamily="34" charset="0"/>
                <a:ea typeface="Calibri" panose="020F0502020204030204" pitchFamily="34" charset="0"/>
                <a:cs typeface="Times New Roman" panose="02020603050405020304" pitchFamily="18" charset="0"/>
              </a:rPr>
              <a:t>Kingshaw</a:t>
            </a:r>
            <a:r>
              <a:rPr lang="en-GB" altLang="en-US" sz="1600" dirty="0">
                <a:latin typeface="Calibri" panose="020F0502020204030204" pitchFamily="34" charset="0"/>
                <a:ea typeface="Calibri" panose="020F0502020204030204" pitchFamily="34" charset="0"/>
                <a:cs typeface="Times New Roman" panose="02020603050405020304" pitchFamily="18" charset="0"/>
              </a:rPr>
              <a:t> is; she makes the bird seem very frightening and he seems lonely and afraid.”</a:t>
            </a:r>
            <a:endParaRPr lang="en-GB" altLang="en-US" sz="1600" dirty="0"/>
          </a:p>
          <a:p>
            <a:pPr lvl="0" eaLnBrk="0" fontAlgn="base" hangingPunct="0">
              <a:spcBef>
                <a:spcPct val="0"/>
              </a:spcBef>
              <a:spcAft>
                <a:spcPct val="0"/>
              </a:spcAft>
            </a:pPr>
            <a:r>
              <a:rPr lang="en-GB" altLang="en-US" sz="1600" dirty="0">
                <a:latin typeface="Calibri" panose="020F0502020204030204" pitchFamily="34" charset="0"/>
                <a:ea typeface="Calibri" panose="020F0502020204030204" pitchFamily="34" charset="0"/>
                <a:cs typeface="Times New Roman" panose="02020603050405020304" pitchFamily="18" charset="0"/>
              </a:rPr>
              <a:t>To what extent do you agree?</a:t>
            </a:r>
            <a:endParaRPr lang="en-GB" altLang="en-US" sz="1600" dirty="0"/>
          </a:p>
          <a:p>
            <a:pPr lvl="0" eaLnBrk="0" fontAlgn="base" hangingPunct="0">
              <a:spcBef>
                <a:spcPct val="0"/>
              </a:spcBef>
              <a:spcAft>
                <a:spcPct val="0"/>
              </a:spcAft>
            </a:pPr>
            <a:r>
              <a:rPr lang="en-GB" altLang="en-US" sz="1600" dirty="0">
                <a:latin typeface="Calibri" panose="020F0502020204030204" pitchFamily="34" charset="0"/>
                <a:ea typeface="Calibri" panose="020F0502020204030204" pitchFamily="34" charset="0"/>
                <a:cs typeface="Times New Roman" panose="02020603050405020304" pitchFamily="18" charset="0"/>
              </a:rPr>
              <a:t>In your response you could:</a:t>
            </a:r>
            <a:endParaRPr lang="en-GB" altLang="en-US" sz="1600" dirty="0"/>
          </a:p>
          <a:p>
            <a:pPr lvl="0" eaLnBrk="0" fontAlgn="base" hangingPunct="0">
              <a:spcBef>
                <a:spcPct val="0"/>
              </a:spcBef>
              <a:spcAft>
                <a:spcPct val="0"/>
              </a:spcAft>
              <a:buFontTx/>
              <a:buChar char="•"/>
            </a:pPr>
            <a:r>
              <a:rPr lang="en-GB" altLang="en-US" sz="1600" dirty="0">
                <a:latin typeface="Calibri" panose="020F0502020204030204" pitchFamily="34" charset="0"/>
                <a:ea typeface="Calibri" panose="020F0502020204030204" pitchFamily="34" charset="0"/>
                <a:cs typeface="Times New Roman" panose="02020603050405020304" pitchFamily="18" charset="0"/>
              </a:rPr>
              <a:t>write about whether or not you agree with the student and what your own impression is of </a:t>
            </a:r>
            <a:r>
              <a:rPr lang="en-GB" altLang="en-US" sz="1600" dirty="0" err="1">
                <a:latin typeface="Calibri" panose="020F0502020204030204" pitchFamily="34" charset="0"/>
                <a:ea typeface="Calibri" panose="020F0502020204030204" pitchFamily="34" charset="0"/>
                <a:cs typeface="Times New Roman" panose="02020603050405020304" pitchFamily="18" charset="0"/>
              </a:rPr>
              <a:t>Kingshaw’s</a:t>
            </a:r>
            <a:r>
              <a:rPr lang="en-GB" altLang="en-US" sz="1600" dirty="0">
                <a:latin typeface="Calibri" panose="020F0502020204030204" pitchFamily="34" charset="0"/>
                <a:ea typeface="Calibri" panose="020F0502020204030204" pitchFamily="34" charset="0"/>
                <a:cs typeface="Times New Roman" panose="02020603050405020304" pitchFamily="18" charset="0"/>
              </a:rPr>
              <a:t> character</a:t>
            </a:r>
            <a:endParaRPr lang="en-GB" altLang="en-US" sz="1600" dirty="0"/>
          </a:p>
          <a:p>
            <a:pPr lvl="0" eaLnBrk="0" fontAlgn="base" hangingPunct="0">
              <a:spcBef>
                <a:spcPct val="0"/>
              </a:spcBef>
              <a:spcAft>
                <a:spcPct val="0"/>
              </a:spcAft>
              <a:buFontTx/>
              <a:buChar char="•"/>
            </a:pPr>
            <a:r>
              <a:rPr lang="en-GB" altLang="en-US" sz="1600" dirty="0">
                <a:latin typeface="Calibri" panose="020F0502020204030204" pitchFamily="34" charset="0"/>
                <a:ea typeface="Calibri" panose="020F0502020204030204" pitchFamily="34" charset="0"/>
                <a:cs typeface="Times New Roman" panose="02020603050405020304" pitchFamily="18" charset="0"/>
              </a:rPr>
              <a:t>write what you think about the way the writer shows </a:t>
            </a:r>
            <a:r>
              <a:rPr lang="en-GB" altLang="en-US" sz="1600" dirty="0" err="1">
                <a:latin typeface="Calibri" panose="020F0502020204030204" pitchFamily="34" charset="0"/>
                <a:ea typeface="Calibri" panose="020F0502020204030204" pitchFamily="34" charset="0"/>
                <a:cs typeface="Times New Roman" panose="02020603050405020304" pitchFamily="18" charset="0"/>
              </a:rPr>
              <a:t>Kingshaw’s</a:t>
            </a:r>
            <a:r>
              <a:rPr lang="en-GB" altLang="en-US" sz="1600" dirty="0">
                <a:latin typeface="Calibri" panose="020F0502020204030204" pitchFamily="34" charset="0"/>
                <a:ea typeface="Calibri" panose="020F0502020204030204" pitchFamily="34" charset="0"/>
                <a:cs typeface="Times New Roman" panose="02020603050405020304" pitchFamily="18" charset="0"/>
              </a:rPr>
              <a:t> character</a:t>
            </a:r>
            <a:endParaRPr lang="en-GB" altLang="en-US" sz="1600" dirty="0"/>
          </a:p>
          <a:p>
            <a:pPr lvl="0" eaLnBrk="0" fontAlgn="base" hangingPunct="0">
              <a:spcBef>
                <a:spcPct val="0"/>
              </a:spcBef>
              <a:spcAft>
                <a:spcPct val="0"/>
              </a:spcAft>
              <a:buFontTx/>
              <a:buChar char="•"/>
            </a:pPr>
            <a:r>
              <a:rPr lang="en-GB" altLang="en-US" sz="1600" dirty="0">
                <a:latin typeface="Calibri" panose="020F0502020204030204" pitchFamily="34" charset="0"/>
                <a:ea typeface="Calibri" panose="020F0502020204030204" pitchFamily="34" charset="0"/>
                <a:cs typeface="Times New Roman" panose="02020603050405020304" pitchFamily="18" charset="0"/>
              </a:rPr>
              <a:t>support your opinions with quotations from the </a:t>
            </a:r>
            <a:r>
              <a:rPr lang="en-GB" altLang="en-US" sz="1600" dirty="0" smtClean="0">
                <a:latin typeface="Calibri" panose="020F0502020204030204" pitchFamily="34" charset="0"/>
                <a:ea typeface="Calibri" panose="020F0502020204030204" pitchFamily="34" charset="0"/>
                <a:cs typeface="Times New Roman" panose="02020603050405020304" pitchFamily="18" charset="0"/>
              </a:rPr>
              <a:t>text.</a:t>
            </a:r>
            <a:endParaRPr lang="en-GB" altLang="en-US" sz="1600" dirty="0">
              <a:latin typeface="Calibri" panose="020F0502020204030204" pitchFamily="34" charset="0"/>
              <a:ea typeface="Calibri" panose="020F0502020204030204" pitchFamily="34" charset="0"/>
              <a:cs typeface="Times New Roman" panose="02020603050405020304" pitchFamily="18" charset="0"/>
            </a:endParaRPr>
          </a:p>
          <a:p>
            <a:pPr algn="r"/>
            <a:r>
              <a:rPr lang="en-GB" altLang="en-US" sz="1600" b="1" dirty="0" smtClean="0">
                <a:latin typeface="Calibri" panose="020F0502020204030204" pitchFamily="34" charset="0"/>
                <a:ea typeface="Calibri" panose="020F0502020204030204" pitchFamily="34" charset="0"/>
                <a:cs typeface="Times New Roman" panose="02020603050405020304" pitchFamily="18" charset="0"/>
              </a:rPr>
              <a:t>[20marks]</a:t>
            </a:r>
            <a:endParaRPr lang="en-GB" altLang="en-US" sz="1600" dirty="0" smtClean="0"/>
          </a:p>
        </p:txBody>
      </p:sp>
      <p:grpSp>
        <p:nvGrpSpPr>
          <p:cNvPr id="10" name="Group 9"/>
          <p:cNvGrpSpPr/>
          <p:nvPr/>
        </p:nvGrpSpPr>
        <p:grpSpPr>
          <a:xfrm>
            <a:off x="422593" y="1436683"/>
            <a:ext cx="516890" cy="189230"/>
            <a:chOff x="0" y="0"/>
            <a:chExt cx="517237" cy="189230"/>
          </a:xfrm>
        </p:grpSpPr>
        <p:sp>
          <p:nvSpPr>
            <p:cNvPr id="11" name="Text Box 2"/>
            <p:cNvSpPr txBox="1">
              <a:spLocks noChangeArrowheads="1"/>
            </p:cNvSpPr>
            <p:nvPr/>
          </p:nvSpPr>
          <p:spPr bwMode="auto">
            <a:xfrm>
              <a:off x="0"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258792" y="0"/>
              <a:ext cx="258445" cy="189230"/>
            </a:xfrm>
            <a:prstGeom prst="rect">
              <a:avLst/>
            </a:prstGeom>
            <a:solidFill>
              <a:srgbClr val="FFFFFF"/>
            </a:solidFill>
            <a:ln w="9525">
              <a:solidFill>
                <a:srgbClr val="000000"/>
              </a:solidFill>
              <a:miter lim="800000"/>
              <a:headEnd/>
              <a:tailEnd/>
            </a:ln>
          </p:spPr>
          <p:txBody>
            <a:bodyPr rot="0" vert="horz" wrap="square" lIns="0" tIns="0" rIns="0" bIns="0" anchor="t" anchorCtr="0">
              <a:noAutofit/>
            </a:bodyPr>
            <a:lstStyle/>
            <a:p>
              <a:pPr algn="ctr">
                <a:lnSpc>
                  <a:spcPct val="107000"/>
                </a:lnSpc>
                <a:spcAft>
                  <a:spcPts val="80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7224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p:spPr>
        <p:style>
          <a:lnRef idx="2">
            <a:schemeClr val="accent1"/>
          </a:lnRef>
          <a:fillRef idx="1">
            <a:schemeClr val="lt1"/>
          </a:fillRef>
          <a:effectRef idx="0">
            <a:schemeClr val="accent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Extract: Source A</a:t>
            </a:r>
            <a:endParaRPr lang="en-GB" dirty="0"/>
          </a:p>
        </p:txBody>
      </p:sp>
      <p:pic>
        <p:nvPicPr>
          <p:cNvPr id="12" name="Picture 11"/>
          <p:cNvPicPr>
            <a:picLocks noChangeAspect="1"/>
          </p:cNvPicPr>
          <p:nvPr/>
        </p:nvPicPr>
        <p:blipFill rotWithShape="1">
          <a:blip r:embed="rId2"/>
          <a:srcRect l="21230" t="13332" r="38125" b="16809"/>
          <a:stretch/>
        </p:blipFill>
        <p:spPr>
          <a:xfrm>
            <a:off x="1070151" y="1338726"/>
            <a:ext cx="3882849" cy="5338917"/>
          </a:xfrm>
          <a:prstGeom prst="rect">
            <a:avLst/>
          </a:prstGeom>
        </p:spPr>
      </p:pic>
      <p:pic>
        <p:nvPicPr>
          <p:cNvPr id="13" name="Picture 12"/>
          <p:cNvPicPr>
            <a:picLocks noChangeAspect="1"/>
          </p:cNvPicPr>
          <p:nvPr/>
        </p:nvPicPr>
        <p:blipFill rotWithShape="1">
          <a:blip r:embed="rId3"/>
          <a:srcRect l="21714" t="41457" r="38125" b="20438"/>
          <a:stretch/>
        </p:blipFill>
        <p:spPr>
          <a:xfrm>
            <a:off x="4953000" y="1338726"/>
            <a:ext cx="3832242" cy="2908810"/>
          </a:xfrm>
          <a:prstGeom prst="rect">
            <a:avLst/>
          </a:prstGeom>
        </p:spPr>
      </p:pic>
    </p:spTree>
    <p:extLst>
      <p:ext uri="{BB962C8B-B14F-4D97-AF65-F5344CB8AC3E}">
        <p14:creationId xmlns:p14="http://schemas.microsoft.com/office/powerpoint/2010/main" val="184055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1038" y="336099"/>
            <a:ext cx="8543925" cy="648664"/>
          </a:xfrm>
          <a:prstGeom prst="rect">
            <a:avLst/>
          </a:prstGeom>
          <a:ln/>
        </p:spPr>
        <p:style>
          <a:lnRef idx="2">
            <a:schemeClr val="accent1"/>
          </a:lnRef>
          <a:fillRef idx="1">
            <a:schemeClr val="lt1"/>
          </a:fillRef>
          <a:effectRef idx="0">
            <a:schemeClr val="accent1"/>
          </a:effectRef>
          <a:fontRef idx="minor">
            <a:schemeClr val="dk1"/>
          </a:fontRef>
        </p:style>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Paper 2 Extract: Source B</a:t>
            </a:r>
            <a:endParaRPr lang="en-GB" dirty="0"/>
          </a:p>
        </p:txBody>
      </p:sp>
      <p:pic>
        <p:nvPicPr>
          <p:cNvPr id="3" name="Picture 2"/>
          <p:cNvPicPr>
            <a:picLocks noChangeAspect="1"/>
          </p:cNvPicPr>
          <p:nvPr/>
        </p:nvPicPr>
        <p:blipFill rotWithShape="1">
          <a:blip r:embed="rId2"/>
          <a:srcRect l="20746" t="16960" r="38125" b="11669"/>
          <a:stretch/>
        </p:blipFill>
        <p:spPr>
          <a:xfrm>
            <a:off x="945379" y="1073254"/>
            <a:ext cx="4007621" cy="5563521"/>
          </a:xfrm>
          <a:prstGeom prst="rect">
            <a:avLst/>
          </a:prstGeom>
        </p:spPr>
      </p:pic>
      <p:pic>
        <p:nvPicPr>
          <p:cNvPr id="4" name="Picture 3"/>
          <p:cNvPicPr>
            <a:picLocks noChangeAspect="1"/>
          </p:cNvPicPr>
          <p:nvPr/>
        </p:nvPicPr>
        <p:blipFill rotWithShape="1">
          <a:blip r:embed="rId3"/>
          <a:srcRect l="20988" t="37223" r="38367" b="22858"/>
          <a:stretch/>
        </p:blipFill>
        <p:spPr>
          <a:xfrm>
            <a:off x="4953000" y="1563331"/>
            <a:ext cx="3925529" cy="3084344"/>
          </a:xfrm>
          <a:prstGeom prst="rect">
            <a:avLst/>
          </a:prstGeom>
        </p:spPr>
      </p:pic>
    </p:spTree>
    <p:extLst>
      <p:ext uri="{BB962C8B-B14F-4D97-AF65-F5344CB8AC3E}">
        <p14:creationId xmlns:p14="http://schemas.microsoft.com/office/powerpoint/2010/main" val="24079374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9813</Words>
  <Application>Microsoft Office PowerPoint</Application>
  <PresentationFormat>A4 Paper (210x297 mm)</PresentationFormat>
  <Paragraphs>1008</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American Typewriter</vt:lpstr>
      <vt:lpstr>Arial</vt:lpstr>
      <vt:lpstr>Arial Narrow</vt:lpstr>
      <vt:lpstr>Bradley Hand ITC</vt:lpstr>
      <vt:lpstr>Calibri</vt:lpstr>
      <vt:lpstr>Calibri Light</vt:lpstr>
      <vt:lpstr>Comic Sans MS</vt:lpstr>
      <vt:lpstr>Times New Roman</vt:lpstr>
      <vt:lpstr>Wingdings</vt:lpstr>
      <vt:lpstr>Office Theme</vt:lpstr>
      <vt:lpstr>YOUR ENGLISH GCSE EXAMS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B: CREATIVE WRITING</vt:lpstr>
      <vt:lpstr>PowerPoint Presentation</vt:lpstr>
      <vt:lpstr>PowerPoint Presentation</vt:lpstr>
      <vt:lpstr>PowerPoint Presentation</vt:lpstr>
      <vt:lpstr>Transactional Writing</vt:lpstr>
      <vt:lpstr>The features of forms that AQA would typically expect you to replicate in exam conditions are:</vt:lpstr>
      <vt:lpstr>PowerPoint Presentation</vt:lpstr>
      <vt:lpstr>PowerPoint Presentation</vt:lpstr>
      <vt:lpstr>LITERATURE</vt:lpstr>
      <vt:lpstr>PowerPoint Presentation</vt:lpstr>
      <vt:lpstr>PowerPoint Presentation</vt:lpstr>
      <vt:lpstr>PowerPoint Presentation</vt:lpstr>
      <vt:lpstr>Example Essay: Explore the character of Macbeth as it appears in this extract, and in the play as a whole</vt:lpstr>
      <vt:lpstr>Paper 2 : A Christmas Carol</vt:lpstr>
      <vt:lpstr>PowerPoint Presentation</vt:lpstr>
      <vt:lpstr>PowerPoint Presentation</vt:lpstr>
      <vt:lpstr>PowerPoint Presentation</vt:lpstr>
      <vt:lpstr>Unseen Poetry</vt:lpstr>
      <vt:lpstr>Writing about poetry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ENGLISH GCSE EXAMS</dc:title>
  <dc:creator>Jan Kemp</dc:creator>
  <cp:lastModifiedBy>B Foxton</cp:lastModifiedBy>
  <cp:revision>26</cp:revision>
  <dcterms:created xsi:type="dcterms:W3CDTF">2020-01-13T15:49:50Z</dcterms:created>
  <dcterms:modified xsi:type="dcterms:W3CDTF">2020-01-14T13:52:18Z</dcterms:modified>
</cp:coreProperties>
</file>